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8" r:id="rId4"/>
  </p:sldMasterIdLst>
  <p:sldIdLst>
    <p:sldId id="257" r:id="rId5"/>
    <p:sldId id="309" r:id="rId6"/>
    <p:sldId id="311" r:id="rId7"/>
    <p:sldId id="310" r:id="rId8"/>
    <p:sldId id="313" r:id="rId9"/>
    <p:sldId id="315" r:id="rId10"/>
    <p:sldId id="316" r:id="rId11"/>
    <p:sldId id="258" r:id="rId12"/>
    <p:sldId id="317" r:id="rId13"/>
    <p:sldId id="321" r:id="rId14"/>
    <p:sldId id="318" r:id="rId15"/>
    <p:sldId id="319" r:id="rId16"/>
    <p:sldId id="320" r:id="rId17"/>
    <p:sldId id="339" r:id="rId18"/>
    <p:sldId id="325" r:id="rId19"/>
    <p:sldId id="323" r:id="rId20"/>
    <p:sldId id="324" r:id="rId21"/>
    <p:sldId id="328" r:id="rId22"/>
    <p:sldId id="326" r:id="rId23"/>
    <p:sldId id="332" r:id="rId24"/>
    <p:sldId id="336" r:id="rId25"/>
    <p:sldId id="327" r:id="rId26"/>
    <p:sldId id="337" r:id="rId27"/>
    <p:sldId id="331" r:id="rId28"/>
    <p:sldId id="333" r:id="rId29"/>
    <p:sldId id="334" r:id="rId30"/>
    <p:sldId id="329" r:id="rId31"/>
    <p:sldId id="335" r:id="rId32"/>
    <p:sldId id="322" r:id="rId33"/>
    <p:sldId id="330" r:id="rId34"/>
    <p:sldId id="31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0"/>
    <p:restoredTop sz="94648"/>
  </p:normalViewPr>
  <p:slideViewPr>
    <p:cSldViewPr snapToGrid="0">
      <p:cViewPr varScale="1">
        <p:scale>
          <a:sx n="78" d="100"/>
          <a:sy n="78" d="100"/>
        </p:scale>
        <p:origin x="17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C912-36C4-9045-A635-A2E5C5EF0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DB0BD9-B237-BF44-AD1B-73946ED703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84176A-2204-8A4D-9101-03E67DB32DC3}"/>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4735CB9C-71DB-614A-9133-D7B2FFD17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C20BF-0C07-D44A-8065-C349A51B070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484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49AE-E281-024C-8CBD-61F9E4BEF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B161D5-6C9F-314E-A996-1A46C205D22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38C97-A40D-7C47-8134-A79EA1A9B726}"/>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B566761C-C622-AA4F-A4D9-E2645FFE8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B00C5-5524-BD43-B83D-E221A1ED072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225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DE5CC8-D60D-A14C-88B8-85EB022CDC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B0D249-984A-FE40-93A9-C1B3FAA203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92657-4B0B-6E4F-A26D-4F36CB99FCB5}"/>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45B70A7D-D868-294C-83E5-7AC4F5E7B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D7CFF-7516-E34F-861F-259ABA64495A}"/>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7867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9852-46F1-F84F-99DA-12EF33014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9B274-62ED-C140-B0AC-A4938F111A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D5E260-2975-C048-9F48-3F6AD1C0A875}"/>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5AA2B889-0D8F-8741-8903-3185C4C40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C691F-369D-6944-B98D-F2E34C97E519}"/>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2232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466-2288-C84C-8FCE-437BEB2B1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DB4CFF-A586-454D-B26E-21A66AFF9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7AF693-E2B7-424B-B09A-54D1FE4B0739}"/>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A7A3EEB3-C74D-2A46-BA23-F0C997A65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55E9B6-902F-3341-80ED-53B4707E7A3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92498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F75C-21A6-0247-B82F-84B852A2B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F774F-4E8F-BB40-A9B2-91DA475FFB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A9E00A-D877-284A-AC9B-0B72620868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8D0B5-6074-B045-ADA6-53194B5F61A9}"/>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6" name="Footer Placeholder 5">
            <a:extLst>
              <a:ext uri="{FF2B5EF4-FFF2-40B4-BE49-F238E27FC236}">
                <a16:creationId xmlns:a16="http://schemas.microsoft.com/office/drawing/2014/main" id="{2759C9EF-A02A-F047-AD76-8BF790A1A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426D7-879E-824F-9A76-31A35DD33315}"/>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9083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E0A4-274E-4F4B-9479-DBF813A8E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DBC1ED-E6B2-E041-B2F4-028BC9DA7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AF13F8-5826-2543-A9A0-52A06A7704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7A85E-7F2B-0A4B-98A8-EF0A46C4CB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506273-A27F-524A-ADB5-3043DF6671F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BA822D-6E78-524E-97F2-A8403C569CC1}"/>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8" name="Footer Placeholder 7">
            <a:extLst>
              <a:ext uri="{FF2B5EF4-FFF2-40B4-BE49-F238E27FC236}">
                <a16:creationId xmlns:a16="http://schemas.microsoft.com/office/drawing/2014/main" id="{B8B23E2B-C723-BE47-89CC-0DCCD83BFB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AC8FA-3E81-2247-897C-AE0D6A4524F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3389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A312-DDAA-114F-A258-66B05F653B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984B41-F598-1740-8598-4728784F7592}"/>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4" name="Footer Placeholder 3">
            <a:extLst>
              <a:ext uri="{FF2B5EF4-FFF2-40B4-BE49-F238E27FC236}">
                <a16:creationId xmlns:a16="http://schemas.microsoft.com/office/drawing/2014/main" id="{E527D22E-A3D3-CF41-A63E-F0531687D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087FA9-053F-AD43-ADD6-46E9C55CC1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564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51295-DFDD-AD44-961D-198B71C23654}"/>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3" name="Footer Placeholder 2">
            <a:extLst>
              <a:ext uri="{FF2B5EF4-FFF2-40B4-BE49-F238E27FC236}">
                <a16:creationId xmlns:a16="http://schemas.microsoft.com/office/drawing/2014/main" id="{6FB4AC95-86F8-F94A-AF9B-8E0F56653E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8A9D97-12AA-914B-8713-782FEB06D379}"/>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4885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C9E06-D4DD-2643-9F46-05722A523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D7243-CD69-0245-AB82-411AABC72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72C44-AAA5-BE40-BFA6-E146435C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AAEE2-CFD0-8D4D-92A8-B09B9649B4B7}"/>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6" name="Footer Placeholder 5">
            <a:extLst>
              <a:ext uri="{FF2B5EF4-FFF2-40B4-BE49-F238E27FC236}">
                <a16:creationId xmlns:a16="http://schemas.microsoft.com/office/drawing/2014/main" id="{44CA90AC-4021-C741-B660-019B7A66C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BAD91-4F42-9841-BAD8-7C9AAA5B294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0752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FD156-E7F4-5545-A4AA-46E34A9A0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84BDCE-3995-C540-BE8B-71EB23FD7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96976-EFC9-B140-AEBF-5DB759FBF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4E6083-4452-754A-94E8-B261B55D2849}"/>
              </a:ext>
            </a:extLst>
          </p:cNvPr>
          <p:cNvSpPr>
            <a:spLocks noGrp="1"/>
          </p:cNvSpPr>
          <p:nvPr>
            <p:ph type="dt" sz="half" idx="10"/>
          </p:nvPr>
        </p:nvSpPr>
        <p:spPr/>
        <p:txBody>
          <a:bodyPr/>
          <a:lstStyle/>
          <a:p>
            <a:fld id="{5586B75A-687E-405C-8A0B-8D00578BA2C3}" type="datetimeFigureOut">
              <a:rPr lang="en-US" smtClean="0"/>
              <a:pPr/>
              <a:t>12/9/19</a:t>
            </a:fld>
            <a:endParaRPr lang="en-US"/>
          </a:p>
        </p:txBody>
      </p:sp>
      <p:sp>
        <p:nvSpPr>
          <p:cNvPr id="6" name="Footer Placeholder 5">
            <a:extLst>
              <a:ext uri="{FF2B5EF4-FFF2-40B4-BE49-F238E27FC236}">
                <a16:creationId xmlns:a16="http://schemas.microsoft.com/office/drawing/2014/main" id="{8E449050-D412-4049-BC42-9A1A1F900A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1905ED-F00C-FB4F-A0F7-514FEC598BC5}"/>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926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4AE296-7277-824E-A612-9EECF8019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613996-D5FB-EC4A-99E1-4DA3DA3CC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254F-65AA-124F-8F9A-300ACC17E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12/9/19</a:t>
            </a:fld>
            <a:endParaRPr lang="en-US"/>
          </a:p>
        </p:txBody>
      </p:sp>
      <p:sp>
        <p:nvSpPr>
          <p:cNvPr id="5" name="Footer Placeholder 4">
            <a:extLst>
              <a:ext uri="{FF2B5EF4-FFF2-40B4-BE49-F238E27FC236}">
                <a16:creationId xmlns:a16="http://schemas.microsoft.com/office/drawing/2014/main" id="{1BF68829-4825-7C4A-939E-1520CE2F4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C9B35A-8363-E04D-886F-AD8D6A08CD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48387969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www.accessart.org.uk/" TargetMode="External"/><Relationship Id="rId4" Type="http://schemas.openxmlformats.org/officeDocument/2006/relationships/slide" Target="slide5.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dressing-up-as-fossils/"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accessart.org.uk/" TargetMode="Externa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1.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fingerpuppet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1.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putting-picture-self-portraiture-photography-mixed-media-anna-linch/" TargetMode="Externa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5.xml"/><Relationship Id="rId18" Type="http://schemas.openxmlformats.org/officeDocument/2006/relationships/slide" Target="slide30.xml"/><Relationship Id="rId3" Type="http://schemas.openxmlformats.org/officeDocument/2006/relationships/slide" Target="slide15.xml"/><Relationship Id="rId21" Type="http://schemas.openxmlformats.org/officeDocument/2006/relationships/image" Target="../media/image11.png"/><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29.xml"/><Relationship Id="rId2" Type="http://schemas.openxmlformats.org/officeDocument/2006/relationships/slide" Target="slide5.xml"/><Relationship Id="rId16" Type="http://schemas.openxmlformats.org/officeDocument/2006/relationships/slide" Target="slide28.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23.xml"/><Relationship Id="rId5" Type="http://schemas.openxmlformats.org/officeDocument/2006/relationships/slide" Target="slide17.xml"/><Relationship Id="rId15" Type="http://schemas.openxmlformats.org/officeDocument/2006/relationships/slide" Target="slide27.xml"/><Relationship Id="rId10" Type="http://schemas.openxmlformats.org/officeDocument/2006/relationships/slide" Target="slide22.xml"/><Relationship Id="rId19" Type="http://schemas.openxmlformats.org/officeDocument/2006/relationships/hyperlink" Target="http://www.accessart.org.uk/" TargetMode="Externa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26.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drawing-like-a-cavema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warm-up-drawing-exercise-drawing-spiral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spiral-snails-drawing-spirals/"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burton-hathow-duckling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wax-resist-autumn-leaves-by-rosie-ja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ccessart.org.uk/"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nursery-night-time-collag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teachers-play-with-plasticine-to-make-prints-in-the-education-room-at-the-fitzwilliam-museum-cambridge/"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painting-savannah-chloe-william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marbling-for-surface-desig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the-minibeast-project/"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the-wildflower-meadow/"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painting-with-plasticine/"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drawing-by-torchlight/"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newspaper-heads-sharon-gal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finger-palette-portrai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ccessart.org.uk/"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4.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the-ludworth-mura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ccessart.org.uk/join-accessart/become-a-full-accessart-member-2/" TargetMode="External"/><Relationship Id="rId2" Type="http://schemas.openxmlformats.org/officeDocument/2006/relationships/hyperlink" Target="http://www.accessart.org.u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ccessart.org.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accessart.org.uk/" TargetMode="External"/><Relationship Id="rId4"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 Target="slide7.xml"/><Relationship Id="rId7" Type="http://schemas.openxmlformats.org/officeDocument/2006/relationships/hyperlink" Target="http://www.accessart.org.uk/" TargetMode="Externa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primal-painti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feely-drawings-or-drawing-by-touch-a-5-minute-drawing-exercise-2/"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6.xml"/><Relationship Id="rId7" Type="http://schemas.openxmlformats.org/officeDocument/2006/relationships/image" Target="../media/image1.jpeg"/><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www.accessart.org.uk/" TargetMode="External"/><Relationship Id="rId5" Type="http://schemas.openxmlformats.org/officeDocument/2006/relationships/hyperlink" Target="https://www.accessart.org.uk/join-accessart/become-a-full-accessart-member-2/" TargetMode="External"/><Relationship Id="rId4" Type="http://schemas.openxmlformats.org/officeDocument/2006/relationships/hyperlink" Target="https://www.accessart.org.uk/to-col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194A-E8A6-EC4B-B96B-698E682A0970}"/>
              </a:ext>
            </a:extLst>
          </p:cNvPr>
          <p:cNvSpPr>
            <a:spLocks noGrp="1"/>
          </p:cNvSpPr>
          <p:nvPr>
            <p:ph type="title"/>
          </p:nvPr>
        </p:nvSpPr>
        <p:spPr/>
        <p:txBody>
          <a:bodyPr/>
          <a:lstStyle/>
          <a:p>
            <a:r>
              <a:rPr lang="en-US" b="1" dirty="0"/>
              <a:t>AccessArt</a:t>
            </a:r>
            <a:r>
              <a:rPr lang="en-US" dirty="0"/>
              <a:t> EYFS Exemplar Plan</a:t>
            </a:r>
          </a:p>
        </p:txBody>
      </p:sp>
      <p:sp>
        <p:nvSpPr>
          <p:cNvPr id="7" name="TextBox 6">
            <a:extLst>
              <a:ext uri="{FF2B5EF4-FFF2-40B4-BE49-F238E27FC236}">
                <a16:creationId xmlns:a16="http://schemas.microsoft.com/office/drawing/2014/main" id="{4A7F076B-742D-9E4E-92C8-AEFC14AD393E}"/>
              </a:ext>
            </a:extLst>
          </p:cNvPr>
          <p:cNvSpPr txBox="1"/>
          <p:nvPr/>
        </p:nvSpPr>
        <p:spPr>
          <a:xfrm>
            <a:off x="838200" y="1690688"/>
            <a:ext cx="3591296" cy="3693319"/>
          </a:xfrm>
          <a:prstGeom prst="rect">
            <a:avLst/>
          </a:prstGeom>
          <a:noFill/>
        </p:spPr>
        <p:txBody>
          <a:bodyPr wrap="square" rtlCol="0">
            <a:spAutoFit/>
          </a:bodyPr>
          <a:lstStyle/>
          <a:p>
            <a:r>
              <a:rPr lang="en-US" dirty="0">
                <a:hlinkClick r:id="rId2" action="ppaction://hlinksldjump"/>
              </a:rPr>
              <a:t>What Are the Aims of the EYFS Exemplar Plan?</a:t>
            </a:r>
            <a:endParaRPr lang="en-US" dirty="0"/>
          </a:p>
          <a:p>
            <a:endParaRPr lang="en-US" dirty="0"/>
          </a:p>
          <a:p>
            <a:endParaRPr lang="en-US" dirty="0"/>
          </a:p>
          <a:p>
            <a:r>
              <a:rPr lang="en-US" dirty="0">
                <a:hlinkClick r:id="rId3" action="ppaction://hlinksldjump"/>
              </a:rPr>
              <a:t>Using &amp; Developing the Plan in your School</a:t>
            </a:r>
            <a:endParaRPr lang="en-US" dirty="0"/>
          </a:p>
          <a:p>
            <a:endParaRPr lang="en-US" dirty="0"/>
          </a:p>
          <a:p>
            <a:endParaRPr lang="en-US" dirty="0"/>
          </a:p>
          <a:p>
            <a:r>
              <a:rPr lang="en-US" dirty="0">
                <a:hlinkClick r:id="rId4" action="ppaction://hlinksldjump"/>
              </a:rPr>
              <a:t>Areas of Focus</a:t>
            </a:r>
            <a:endParaRPr lang="en-US" dirty="0"/>
          </a:p>
          <a:p>
            <a:endParaRPr lang="en-US" dirty="0"/>
          </a:p>
          <a:p>
            <a:endParaRPr lang="en-US" dirty="0"/>
          </a:p>
          <a:p>
            <a:endParaRPr lang="en-US" dirty="0"/>
          </a:p>
          <a:p>
            <a:endParaRPr lang="en-US" dirty="0"/>
          </a:p>
        </p:txBody>
      </p:sp>
      <p:pic>
        <p:nvPicPr>
          <p:cNvPr id="8" name="Picture 7">
            <a:hlinkClick r:id="rId5"/>
            <a:extLst>
              <a:ext uri="{FF2B5EF4-FFF2-40B4-BE49-F238E27FC236}">
                <a16:creationId xmlns:a16="http://schemas.microsoft.com/office/drawing/2014/main" id="{1BE98287-55EA-6442-B49A-F031EFB22F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9" name="Action Button: Forward or Next 8">
            <a:hlinkClick r:id="" action="ppaction://hlinkshowjump?jump=nextslide" highlightClick="1"/>
            <a:extLst>
              <a:ext uri="{FF2B5EF4-FFF2-40B4-BE49-F238E27FC236}">
                <a16:creationId xmlns:a16="http://schemas.microsoft.com/office/drawing/2014/main" id="{AAAED813-F7FB-5241-B189-8C26A443E89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1" name="Action Button: Custom 10">
            <a:hlinkClick r:id="rId7" action="ppaction://hlinksldjump" highlightClick="1"/>
            <a:extLst>
              <a:ext uri="{FF2B5EF4-FFF2-40B4-BE49-F238E27FC236}">
                <a16:creationId xmlns:a16="http://schemas.microsoft.com/office/drawing/2014/main" id="{D4DAA843-7DBA-6D40-A145-8B754980B71D}"/>
              </a:ext>
            </a:extLst>
          </p:cNvPr>
          <p:cNvSpPr/>
          <p:nvPr/>
        </p:nvSpPr>
        <p:spPr>
          <a:xfrm>
            <a:off x="6721434" y="1512558"/>
            <a:ext cx="2173184" cy="2394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8" action="ppaction://hlinksldjump" highlightClick="1"/>
            <a:extLst>
              <a:ext uri="{FF2B5EF4-FFF2-40B4-BE49-F238E27FC236}">
                <a16:creationId xmlns:a16="http://schemas.microsoft.com/office/drawing/2014/main" id="{1EAB1BCE-2348-B142-9C69-5608938961B5}"/>
              </a:ext>
            </a:extLst>
          </p:cNvPr>
          <p:cNvSpPr/>
          <p:nvPr/>
        </p:nvSpPr>
        <p:spPr>
          <a:xfrm>
            <a:off x="8894618" y="1512558"/>
            <a:ext cx="2208810" cy="2394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 action="ppaction://noaction" highlightClick="1"/>
            <a:extLst>
              <a:ext uri="{FF2B5EF4-FFF2-40B4-BE49-F238E27FC236}">
                <a16:creationId xmlns:a16="http://schemas.microsoft.com/office/drawing/2014/main" id="{4B91FA77-0EC2-7049-BCBA-4D27A4DC2961}"/>
              </a:ext>
            </a:extLst>
          </p:cNvPr>
          <p:cNvSpPr/>
          <p:nvPr/>
        </p:nvSpPr>
        <p:spPr>
          <a:xfrm>
            <a:off x="6721434" y="3906982"/>
            <a:ext cx="2173184" cy="248615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 action="ppaction://noaction" highlightClick="1"/>
            <a:extLst>
              <a:ext uri="{FF2B5EF4-FFF2-40B4-BE49-F238E27FC236}">
                <a16:creationId xmlns:a16="http://schemas.microsoft.com/office/drawing/2014/main" id="{972EB405-A4F6-004C-A3A2-182FB4AC01D5}"/>
              </a:ext>
            </a:extLst>
          </p:cNvPr>
          <p:cNvSpPr/>
          <p:nvPr/>
        </p:nvSpPr>
        <p:spPr>
          <a:xfrm>
            <a:off x="8894618" y="3918858"/>
            <a:ext cx="2208810" cy="248706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E2AE4487-C441-A746-B801-E2B7E6365180}"/>
              </a:ext>
            </a:extLst>
          </p:cNvPr>
          <p:cNvPicPr>
            <a:picLocks noGrp="1" noChangeAspect="1"/>
          </p:cNvPicPr>
          <p:nvPr>
            <p:ph idx="1"/>
          </p:nvPr>
        </p:nvPicPr>
        <p:blipFill>
          <a:blip r:embed="rId9" cstate="email">
            <a:extLst>
              <a:ext uri="{28A0092B-C50C-407E-A947-70E740481C1C}">
                <a14:useLocalDpi xmlns:a14="http://schemas.microsoft.com/office/drawing/2010/main"/>
              </a:ext>
            </a:extLst>
          </a:blip>
          <a:stretch>
            <a:fillRect/>
          </a:stretch>
        </p:blipFill>
        <p:spPr>
          <a:xfrm>
            <a:off x="4950314" y="1604640"/>
            <a:ext cx="5436129" cy="4352400"/>
          </a:xfrm>
        </p:spPr>
      </p:pic>
    </p:spTree>
    <p:extLst>
      <p:ext uri="{BB962C8B-B14F-4D97-AF65-F5344CB8AC3E}">
        <p14:creationId xmlns:p14="http://schemas.microsoft.com/office/powerpoint/2010/main" val="2314176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Natural World</a:t>
            </a:r>
            <a:endParaRPr lang="en-US" sz="1800"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554545"/>
          </a:xfrm>
          <a:prstGeom prst="rect">
            <a:avLst/>
          </a:prstGeom>
          <a:noFill/>
        </p:spPr>
        <p:txBody>
          <a:bodyPr wrap="square" rtlCol="0">
            <a:spAutoFit/>
          </a:bodyPr>
          <a:lstStyle/>
          <a:p>
            <a:r>
              <a:rPr lang="en-GB" sz="1600" dirty="0"/>
              <a:t>The </a:t>
            </a:r>
            <a:r>
              <a:rPr lang="en-GB" sz="1600" b="1" dirty="0">
                <a:hlinkClick r:id="rId4"/>
              </a:rPr>
              <a:t>”Dressing Up As Fossils”</a:t>
            </a:r>
            <a:r>
              <a:rPr lang="en-GB" sz="1600" dirty="0"/>
              <a:t> resource encourages children to observe objects, and then feel enabled to make a creative response to that object. A surprise at the end (using the artwork as a dress up!) makes it a fun and dynamic project!</a:t>
            </a:r>
            <a:endParaRPr lang="en-GB" sz="1200" dirty="0"/>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Dressing Up As Fossils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t>Develops observation skills</a:t>
            </a:r>
          </a:p>
          <a:p>
            <a:pPr marL="285750" indent="-285750">
              <a:buFont typeface="Arial" panose="020B0604020202020204" pitchFamily="34" charset="0"/>
              <a:buChar char="•"/>
            </a:pPr>
            <a:r>
              <a:rPr lang="en-US" sz="1600" dirty="0"/>
              <a:t>Develops mark making, drawing and painting skills</a:t>
            </a:r>
          </a:p>
          <a:p>
            <a:pPr marL="285750" indent="-285750">
              <a:buFont typeface="Arial" panose="020B0604020202020204" pitchFamily="34" charset="0"/>
              <a:buChar char="•"/>
            </a:pPr>
            <a:r>
              <a:rPr lang="en-US" sz="1600" dirty="0"/>
              <a:t>Demonstrates how different art forms can feed into each other</a:t>
            </a:r>
          </a:p>
          <a:p>
            <a:pPr marL="285750" indent="-285750">
              <a:buFont typeface="Arial" panose="020B0604020202020204" pitchFamily="34" charset="0"/>
              <a:buChar char="•"/>
            </a:pPr>
            <a:r>
              <a:rPr lang="en-US" sz="1600" dirty="0"/>
              <a:t>Promotes group work</a:t>
            </a:r>
          </a:p>
          <a:p>
            <a:endParaRPr lang="en-US" sz="1600" dirty="0"/>
          </a:p>
          <a:p>
            <a:endParaRPr lang="en-US" sz="1600" dirty="0"/>
          </a:p>
          <a:p>
            <a:r>
              <a:rPr lang="en-US" sz="1600" b="1" dirty="0"/>
              <a:t>Adapt: </a:t>
            </a:r>
          </a:p>
          <a:p>
            <a:r>
              <a:rPr lang="en-US" sz="1600" dirty="0"/>
              <a:t>The session was originally run with reception/Yr1/Yr2. Consider enabling the children to work in small groups on their pieces of fabric, or even working a parent / helper. </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18345B15-5AEA-F445-98C5-019B6A38E0F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6665" y="1505569"/>
            <a:ext cx="2911026" cy="2772406"/>
          </a:xfrm>
          <a:prstGeom prst="rect">
            <a:avLst/>
          </a:prstGeom>
        </p:spPr>
      </p:pic>
    </p:spTree>
    <p:extLst>
      <p:ext uri="{BB962C8B-B14F-4D97-AF65-F5344CB8AC3E}">
        <p14:creationId xmlns:p14="http://schemas.microsoft.com/office/powerpoint/2010/main" val="20402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a:t>
            </a:r>
            <a:endParaRPr lang="en-US" sz="18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4" y="1004182"/>
            <a:ext cx="7695211" cy="2616101"/>
          </a:xfrm>
          <a:prstGeom prst="rect">
            <a:avLst/>
          </a:prstGeom>
          <a:noFill/>
        </p:spPr>
        <p:txBody>
          <a:bodyPr wrap="square" rtlCol="0">
            <a:spAutoFit/>
          </a:bodyPr>
          <a:lstStyle/>
          <a:p>
            <a:r>
              <a:rPr lang="en-GB" sz="2000" b="1" dirty="0"/>
              <a:t>Understanding Identity and Exploring Relationships</a:t>
            </a:r>
            <a:endParaRPr lang="en-GB" sz="2000" dirty="0"/>
          </a:p>
          <a:p>
            <a:r>
              <a:rPr lang="en-GB" dirty="0"/>
              <a:t>Resources to help children explore who they are, and how they might connect to those around them.</a:t>
            </a:r>
          </a:p>
          <a:p>
            <a:endParaRPr lang="en-GB" dirty="0"/>
          </a:p>
          <a:p>
            <a:endParaRPr lang="en-GB" dirty="0"/>
          </a:p>
          <a:p>
            <a:r>
              <a:rPr lang="en-GB" dirty="0">
                <a:hlinkClick r:id="rId3" action="ppaction://hlinksldjump"/>
              </a:rPr>
              <a:t>Making Finger Puppets</a:t>
            </a:r>
            <a:endParaRPr lang="en-GB" dirty="0"/>
          </a:p>
          <a:p>
            <a:r>
              <a:rPr lang="en-GB" dirty="0">
                <a:hlinkClick r:id="rId4" action="ppaction://hlinksldjump"/>
              </a:rPr>
              <a:t>Self Portraiture Photography</a:t>
            </a:r>
            <a:endParaRPr lang="en-GB" dirty="0"/>
          </a:p>
          <a:p>
            <a:endParaRPr lang="en-GB" dirty="0"/>
          </a:p>
          <a:p>
            <a:endParaRPr lang="en-GB" b="1" dirty="0"/>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5"/>
            <a:extLst>
              <a:ext uri="{FF2B5EF4-FFF2-40B4-BE49-F238E27FC236}">
                <a16:creationId xmlns:a16="http://schemas.microsoft.com/office/drawing/2014/main" id="{4A084769-A38E-0A40-86AA-8D2168CBA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39272D6-CAB2-F549-AC2B-07E20A7A356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56602" y="1786033"/>
            <a:ext cx="4929841" cy="4611493"/>
          </a:xfrm>
          <a:prstGeom prst="rect">
            <a:avLst/>
          </a:prstGeom>
        </p:spPr>
      </p:pic>
    </p:spTree>
    <p:extLst>
      <p:ext uri="{BB962C8B-B14F-4D97-AF65-F5344CB8AC3E}">
        <p14:creationId xmlns:p14="http://schemas.microsoft.com/office/powerpoint/2010/main" val="274976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Understanding Identity and Exploring Relationships</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3908762"/>
          </a:xfrm>
          <a:prstGeom prst="rect">
            <a:avLst/>
          </a:prstGeom>
          <a:noFill/>
        </p:spPr>
        <p:txBody>
          <a:bodyPr wrap="square" rtlCol="0">
            <a:spAutoFit/>
          </a:bodyPr>
          <a:lstStyle/>
          <a:p>
            <a:r>
              <a:rPr lang="en-GB" sz="1600" dirty="0"/>
              <a:t>The </a:t>
            </a:r>
            <a:r>
              <a:rPr lang="en-GB" sz="1600" b="1" dirty="0">
                <a:hlinkClick r:id="rId4"/>
              </a:rPr>
              <a:t>”Making Finger Puppets”</a:t>
            </a:r>
            <a:r>
              <a:rPr lang="en-GB" sz="1600" dirty="0"/>
              <a:t> resource was originally created as part of a wellbeing project in collaboration with Mind*.</a:t>
            </a:r>
          </a:p>
          <a:p>
            <a:endParaRPr lang="en-GB" sz="1600" dirty="0"/>
          </a:p>
          <a:p>
            <a:r>
              <a:rPr lang="en-GB" sz="1600" dirty="0"/>
              <a:t>This resources shares simple ways to make finger puppets which children can make their own. The finished puppets can be used to share stories, act out dialogue and explore drama.</a:t>
            </a:r>
          </a:p>
          <a:p>
            <a:endParaRPr lang="en-GB" sz="1600" dirty="0"/>
          </a:p>
          <a:p>
            <a:r>
              <a:rPr lang="en-GB" sz="1200" i="1" dirty="0"/>
              <a:t>*You do not need to sign up to the Get Arty project to use this resource</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Making Finger Puppets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031873"/>
          </a:xfrm>
          <a:prstGeom prst="rect">
            <a:avLst/>
          </a:prstGeom>
          <a:noFill/>
        </p:spPr>
        <p:txBody>
          <a:bodyPr wrap="square" rtlCol="0">
            <a:spAutoFit/>
          </a:bodyPr>
          <a:lstStyle/>
          <a:p>
            <a:pPr marL="285750" indent="-285750">
              <a:buFont typeface="Arial" panose="020B0604020202020204" pitchFamily="34" charset="0"/>
              <a:buChar char="•"/>
            </a:pPr>
            <a:r>
              <a:rPr lang="en-US" sz="1600" dirty="0"/>
              <a:t>Develops dexterity and making skills</a:t>
            </a:r>
          </a:p>
          <a:p>
            <a:pPr marL="285750" indent="-285750">
              <a:buFont typeface="Arial" panose="020B0604020202020204" pitchFamily="34" charset="0"/>
              <a:buChar char="•"/>
            </a:pPr>
            <a:r>
              <a:rPr lang="en-US" sz="1600" dirty="0"/>
              <a:t>Explores using drawing, </a:t>
            </a:r>
            <a:r>
              <a:rPr lang="en-US" sz="1600" dirty="0" err="1"/>
              <a:t>colouring</a:t>
            </a:r>
            <a:r>
              <a:rPr lang="en-US" sz="1600" dirty="0"/>
              <a:t> and collage</a:t>
            </a:r>
          </a:p>
          <a:p>
            <a:pPr marL="285750" indent="-285750">
              <a:buFont typeface="Arial" panose="020B0604020202020204" pitchFamily="34" charset="0"/>
              <a:buChar char="•"/>
            </a:pPr>
            <a:r>
              <a:rPr lang="en-US" sz="1600" dirty="0"/>
              <a:t>Promotes conversations about character and identity</a:t>
            </a:r>
          </a:p>
          <a:p>
            <a:pPr marL="285750" indent="-285750">
              <a:buFont typeface="Arial" panose="020B0604020202020204" pitchFamily="34" charset="0"/>
              <a:buChar char="•"/>
            </a:pPr>
            <a:r>
              <a:rPr lang="en-US" sz="1600" dirty="0"/>
              <a:t>Promotes ideas about story, narrative and dialogue</a:t>
            </a:r>
          </a:p>
          <a:p>
            <a:pPr marL="285750" indent="-285750">
              <a:buFont typeface="Arial" panose="020B0604020202020204" pitchFamily="34" charset="0"/>
              <a:buChar char="•"/>
            </a:pPr>
            <a:r>
              <a:rPr lang="en-US" sz="1600" dirty="0"/>
              <a:t>Enables children to work alone and then contribute their work to shared experience</a:t>
            </a:r>
          </a:p>
          <a:p>
            <a:endParaRPr lang="en-US" sz="1600" dirty="0"/>
          </a:p>
          <a:p>
            <a:endParaRPr lang="en-US" sz="1600" dirty="0"/>
          </a:p>
          <a:p>
            <a:r>
              <a:rPr lang="en-US" sz="1600" b="1" dirty="0"/>
              <a:t>Adapt: </a:t>
            </a:r>
          </a:p>
          <a:p>
            <a:r>
              <a:rPr lang="en-US" sz="1600" dirty="0"/>
              <a:t>The resource shares 3 ways to make finger puppets, from a simple template which staff can cut out, to a more complex Modroc version. An easy resource to adapt to different ages and abilities. </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020BF031-9B3F-4C47-9BB2-03E64CE688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7306" y="1504912"/>
            <a:ext cx="2978480" cy="3031879"/>
          </a:xfrm>
          <a:prstGeom prst="rect">
            <a:avLst/>
          </a:prstGeom>
        </p:spPr>
      </p:pic>
    </p:spTree>
    <p:extLst>
      <p:ext uri="{BB962C8B-B14F-4D97-AF65-F5344CB8AC3E}">
        <p14:creationId xmlns:p14="http://schemas.microsoft.com/office/powerpoint/2010/main" val="12013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Understanding Identity and Exploring Relationships</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3539430"/>
          </a:xfrm>
          <a:prstGeom prst="rect">
            <a:avLst/>
          </a:prstGeom>
          <a:noFill/>
        </p:spPr>
        <p:txBody>
          <a:bodyPr wrap="square" rtlCol="0">
            <a:spAutoFit/>
          </a:bodyPr>
          <a:lstStyle/>
          <a:p>
            <a:r>
              <a:rPr lang="en-GB" sz="1600" dirty="0"/>
              <a:t>The </a:t>
            </a:r>
            <a:r>
              <a:rPr lang="en-GB" sz="1600" b="1" dirty="0">
                <a:hlinkClick r:id="rId4"/>
              </a:rPr>
              <a:t>”Self Portrait Photography”</a:t>
            </a:r>
            <a:r>
              <a:rPr lang="en-GB" sz="1600" dirty="0"/>
              <a:t> resource is an exciting way to explore self portraits.</a:t>
            </a:r>
          </a:p>
          <a:p>
            <a:endParaRPr lang="en-GB" sz="1600" dirty="0"/>
          </a:p>
          <a:p>
            <a:r>
              <a:rPr lang="en-GB" sz="1600" dirty="0"/>
              <a:t>Children have the opportunity to use props and personal belongings to help explore their sense of self. </a:t>
            </a:r>
          </a:p>
          <a:p>
            <a:endParaRPr lang="en-GB" sz="1600" dirty="0"/>
          </a:p>
          <a:p>
            <a:r>
              <a:rPr lang="en-GB" sz="1600" dirty="0"/>
              <a:t>Photographs are then developed through drawing and college. </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Self Portraiture Photography</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800767"/>
          </a:xfrm>
          <a:prstGeom prst="rect">
            <a:avLst/>
          </a:prstGeom>
          <a:noFill/>
        </p:spPr>
        <p:txBody>
          <a:bodyPr wrap="square" rtlCol="0">
            <a:spAutoFit/>
          </a:bodyPr>
          <a:lstStyle/>
          <a:p>
            <a:pPr marL="285750" indent="-285750">
              <a:buFont typeface="Arial" panose="020B0604020202020204" pitchFamily="34" charset="0"/>
              <a:buChar char="•"/>
            </a:pPr>
            <a:r>
              <a:rPr lang="en-US" sz="1600" dirty="0"/>
              <a:t>Helps children explore their sense of self, likes &amp; dislikes, personality </a:t>
            </a:r>
            <a:r>
              <a:rPr lang="en-US" sz="1600" dirty="0" err="1"/>
              <a:t>etc</a:t>
            </a:r>
            <a:endParaRPr lang="en-US" sz="1600" dirty="0"/>
          </a:p>
          <a:p>
            <a:pPr marL="285750" indent="-285750">
              <a:buFont typeface="Arial" panose="020B0604020202020204" pitchFamily="34" charset="0"/>
              <a:buChar char="•"/>
            </a:pPr>
            <a:r>
              <a:rPr lang="en-US" sz="1600" dirty="0"/>
              <a:t>Explores and connects drama, photography, drawing, collage…</a:t>
            </a:r>
          </a:p>
          <a:p>
            <a:pPr marL="285750" indent="-285750">
              <a:buFont typeface="Arial" panose="020B0604020202020204" pitchFamily="34" charset="0"/>
              <a:buChar char="•"/>
            </a:pPr>
            <a:r>
              <a:rPr lang="en-US" sz="1600" dirty="0"/>
              <a:t>Promotes sharing and conversation</a:t>
            </a:r>
          </a:p>
          <a:p>
            <a:pPr marL="285750" indent="-285750">
              <a:buFont typeface="Arial" panose="020B0604020202020204" pitchFamily="34" charset="0"/>
              <a:buChar char="•"/>
            </a:pPr>
            <a:r>
              <a:rPr lang="en-US" sz="1600" dirty="0"/>
              <a:t>Encourages children to recognize and appreciate the things we have in common and the things which make us special</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6070F999-1D9D-D543-A65F-9182158410E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3072" y="1489803"/>
            <a:ext cx="2910002" cy="2766887"/>
          </a:xfrm>
          <a:prstGeom prst="rect">
            <a:avLst/>
          </a:prstGeom>
        </p:spPr>
      </p:pic>
    </p:spTree>
    <p:extLst>
      <p:ext uri="{BB962C8B-B14F-4D97-AF65-F5344CB8AC3E}">
        <p14:creationId xmlns:p14="http://schemas.microsoft.com/office/powerpoint/2010/main" val="3854653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a:t>
            </a:r>
            <a:endParaRPr lang="en-US" sz="18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4" y="1004182"/>
            <a:ext cx="7695211" cy="5632311"/>
          </a:xfrm>
          <a:prstGeom prst="rect">
            <a:avLst/>
          </a:prstGeom>
          <a:noFill/>
        </p:spPr>
        <p:txBody>
          <a:bodyPr wrap="square" numCol="2" rtlCol="0">
            <a:spAutoFit/>
          </a:bodyPr>
          <a:lstStyle/>
          <a:p>
            <a:r>
              <a:rPr lang="en-GB" sz="2000" b="1" dirty="0"/>
              <a:t>Exploring the Power of Creativity</a:t>
            </a:r>
            <a:endParaRPr lang="en-GB" sz="2000" dirty="0"/>
          </a:p>
          <a:p>
            <a:r>
              <a:rPr lang="en-GB" dirty="0"/>
              <a:t>How do we make Art? And hoes does it make us feel?</a:t>
            </a:r>
          </a:p>
          <a:p>
            <a:endParaRPr lang="en-GB" dirty="0"/>
          </a:p>
          <a:p>
            <a:r>
              <a:rPr lang="en-GB" dirty="0">
                <a:hlinkClick r:id="rId3" action="ppaction://hlinksldjump"/>
              </a:rPr>
              <a:t>Drawing Like a Caveman</a:t>
            </a:r>
            <a:endParaRPr lang="en-GB" dirty="0"/>
          </a:p>
          <a:p>
            <a:r>
              <a:rPr lang="en-GB" dirty="0">
                <a:hlinkClick r:id="rId4" action="ppaction://hlinksldjump"/>
              </a:rPr>
              <a:t>Drawing Spirals</a:t>
            </a:r>
            <a:endParaRPr lang="en-GB" dirty="0"/>
          </a:p>
          <a:p>
            <a:r>
              <a:rPr lang="en-GB" dirty="0">
                <a:hlinkClick r:id="rId5" action="ppaction://hlinksldjump"/>
              </a:rPr>
              <a:t>Drawing Spiral Snails</a:t>
            </a:r>
            <a:endParaRPr lang="en-GB" dirty="0"/>
          </a:p>
          <a:p>
            <a:r>
              <a:rPr lang="en-GB" dirty="0">
                <a:hlinkClick r:id="rId6" action="ppaction://hlinksldjump"/>
              </a:rPr>
              <a:t>Ducklings</a:t>
            </a:r>
            <a:endParaRPr lang="en-GB" dirty="0"/>
          </a:p>
          <a:p>
            <a:r>
              <a:rPr lang="en-GB" dirty="0">
                <a:hlinkClick r:id="rId7" action="ppaction://hlinksldjump"/>
              </a:rPr>
              <a:t>Autumn Resist Wax Leaves</a:t>
            </a:r>
            <a:endParaRPr lang="en-GB" dirty="0"/>
          </a:p>
          <a:p>
            <a:r>
              <a:rPr lang="en-GB" dirty="0">
                <a:hlinkClick r:id="rId8" action="ppaction://hlinksldjump"/>
              </a:rPr>
              <a:t>Nursery Night Time Collage</a:t>
            </a:r>
            <a:endParaRPr lang="en-GB" dirty="0"/>
          </a:p>
          <a:p>
            <a:r>
              <a:rPr lang="en-GB" dirty="0" err="1">
                <a:hlinkClick r:id="rId9" action="ppaction://hlinksldjump"/>
              </a:rPr>
              <a:t>Plastacine</a:t>
            </a:r>
            <a:r>
              <a:rPr lang="en-GB" dirty="0">
                <a:hlinkClick r:id="rId9" action="ppaction://hlinksldjump"/>
              </a:rPr>
              <a:t> Printmaking</a:t>
            </a:r>
            <a:endParaRPr lang="en-GB" dirty="0"/>
          </a:p>
          <a:p>
            <a:r>
              <a:rPr lang="en-GB" dirty="0">
                <a:hlinkClick r:id="rId10" action="ppaction://hlinksldjump"/>
              </a:rPr>
              <a:t>Painting the Savanna</a:t>
            </a:r>
            <a:endParaRPr lang="en-GB" dirty="0"/>
          </a:p>
          <a:p>
            <a:r>
              <a:rPr lang="en-GB" dirty="0">
                <a:hlinkClick r:id="rId11" action="ppaction://hlinksldjump"/>
              </a:rPr>
              <a:t>Marbling</a:t>
            </a:r>
            <a:endParaRPr lang="en-GB" dirty="0"/>
          </a:p>
          <a:p>
            <a:r>
              <a:rPr lang="en-GB" dirty="0">
                <a:hlinkClick r:id="rId12" action="ppaction://hlinksldjump"/>
              </a:rPr>
              <a:t>Minibeast Art Work</a:t>
            </a:r>
            <a:endParaRPr lang="en-GB" dirty="0"/>
          </a:p>
          <a:p>
            <a:r>
              <a:rPr lang="en-GB" dirty="0">
                <a:hlinkClick r:id="rId13" action="ppaction://hlinksldjump"/>
              </a:rPr>
              <a:t>Wildflower Meadows</a:t>
            </a:r>
            <a:endParaRPr lang="en-GB" dirty="0"/>
          </a:p>
          <a:p>
            <a:r>
              <a:rPr lang="en-GB" dirty="0">
                <a:hlinkClick r:id="rId14" action="ppaction://hlinksldjump"/>
              </a:rPr>
              <a:t>Painting with </a:t>
            </a:r>
            <a:r>
              <a:rPr lang="en-GB" dirty="0" err="1">
                <a:hlinkClick r:id="rId14" action="ppaction://hlinksldjump"/>
              </a:rPr>
              <a:t>Plastacine</a:t>
            </a:r>
            <a:endParaRPr lang="en-GB" dirty="0"/>
          </a:p>
          <a:p>
            <a:r>
              <a:rPr lang="en-GB" dirty="0">
                <a:hlinkClick r:id="rId15" action="ppaction://hlinksldjump"/>
              </a:rPr>
              <a:t>Drawing by Torchlight</a:t>
            </a:r>
            <a:endParaRPr lang="en-GB" dirty="0"/>
          </a:p>
          <a:p>
            <a:r>
              <a:rPr lang="en-GB" dirty="0">
                <a:hlinkClick r:id="rId16" action="ppaction://hlinksldjump"/>
              </a:rPr>
              <a:t>Newspaper Heads</a:t>
            </a:r>
            <a:endParaRPr lang="en-GB" dirty="0"/>
          </a:p>
          <a:p>
            <a:r>
              <a:rPr lang="en-GB" dirty="0">
                <a:hlinkClick r:id="rId17" action="ppaction://hlinksldjump"/>
              </a:rPr>
              <a:t>Finger </a:t>
            </a:r>
            <a:r>
              <a:rPr lang="en-GB" dirty="0" err="1">
                <a:hlinkClick r:id="rId17" action="ppaction://hlinksldjump"/>
              </a:rPr>
              <a:t>Pallete</a:t>
            </a:r>
            <a:r>
              <a:rPr lang="en-GB" dirty="0">
                <a:hlinkClick r:id="rId17" action="ppaction://hlinksldjump"/>
              </a:rPr>
              <a:t> Portraits</a:t>
            </a:r>
            <a:endParaRPr lang="en-GB" dirty="0"/>
          </a:p>
          <a:p>
            <a:r>
              <a:rPr lang="en-GB" dirty="0">
                <a:hlinkClick r:id="rId18" action="ppaction://hlinksldjump"/>
              </a:rPr>
              <a:t>Murals in Schools</a:t>
            </a:r>
            <a:endParaRPr lang="en-GB" dirty="0"/>
          </a:p>
          <a:p>
            <a:endParaRPr lang="en-GB" b="1" dirty="0"/>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19"/>
            <a:extLst>
              <a:ext uri="{FF2B5EF4-FFF2-40B4-BE49-F238E27FC236}">
                <a16:creationId xmlns:a16="http://schemas.microsoft.com/office/drawing/2014/main" id="{4A084769-A38E-0A40-86AA-8D2168CBA62F}"/>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F42F85-C925-4B43-95D1-234594B86B76}"/>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5636643" y="1625971"/>
            <a:ext cx="4749800" cy="4622800"/>
          </a:xfrm>
          <a:prstGeom prst="rect">
            <a:avLst/>
          </a:prstGeom>
        </p:spPr>
      </p:pic>
    </p:spTree>
    <p:extLst>
      <p:ext uri="{BB962C8B-B14F-4D97-AF65-F5344CB8AC3E}">
        <p14:creationId xmlns:p14="http://schemas.microsoft.com/office/powerpoint/2010/main" val="2236555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308324"/>
          </a:xfrm>
          <a:prstGeom prst="rect">
            <a:avLst/>
          </a:prstGeom>
          <a:noFill/>
        </p:spPr>
        <p:txBody>
          <a:bodyPr wrap="square" rtlCol="0">
            <a:spAutoFit/>
          </a:bodyPr>
          <a:lstStyle/>
          <a:p>
            <a:r>
              <a:rPr lang="en-GB" sz="1600" dirty="0"/>
              <a:t>The </a:t>
            </a:r>
            <a:r>
              <a:rPr lang="en-GB" sz="1600" b="1" dirty="0">
                <a:hlinkClick r:id="rId4"/>
              </a:rPr>
              <a:t>”Drawing Like a Caveman” </a:t>
            </a:r>
            <a:r>
              <a:rPr lang="en-GB" sz="1600" dirty="0"/>
              <a:t>resource explores how children can make a variety of marks using their hands and charcoal.</a:t>
            </a:r>
          </a:p>
          <a:p>
            <a:endParaRPr lang="en-GB" sz="1600" dirty="0"/>
          </a:p>
          <a:p>
            <a:r>
              <a:rPr lang="en-GB" sz="1600" dirty="0"/>
              <a:t>Children find this activity empowering and nurtures a sense of discovery. </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Drawing Like a Caveman</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Exploration of mark making as it relates to the body</a:t>
            </a:r>
          </a:p>
          <a:p>
            <a:pPr marL="285750" indent="-285750">
              <a:buFont typeface="Arial" panose="020B0604020202020204" pitchFamily="34" charset="0"/>
              <a:buChar char="•"/>
            </a:pPr>
            <a:r>
              <a:rPr lang="en-US" sz="1600" dirty="0"/>
              <a:t>Develops hand eye coordination</a:t>
            </a:r>
          </a:p>
          <a:p>
            <a:pPr marL="285750" indent="-285750">
              <a:buFont typeface="Arial" panose="020B0604020202020204" pitchFamily="34" charset="0"/>
              <a:buChar char="•"/>
            </a:pPr>
            <a:r>
              <a:rPr lang="en-US" sz="1600" dirty="0"/>
              <a:t>Explores right and left hand drawing</a:t>
            </a:r>
          </a:p>
          <a:p>
            <a:pPr marL="285750" indent="-285750">
              <a:buFont typeface="Arial" panose="020B0604020202020204" pitchFamily="34" charset="0"/>
              <a:buChar char="•"/>
            </a:pPr>
            <a:r>
              <a:rPr lang="en-US" sz="1600" dirty="0"/>
              <a:t>Links drawing to history (cave painting)</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9AD7F1A6-6EF0-AF4A-8FB5-68F3175C898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7307" y="1489804"/>
            <a:ext cx="2980368" cy="2892192"/>
          </a:xfrm>
          <a:prstGeom prst="rect">
            <a:avLst/>
          </a:prstGeom>
        </p:spPr>
      </p:pic>
    </p:spTree>
    <p:extLst>
      <p:ext uri="{BB962C8B-B14F-4D97-AF65-F5344CB8AC3E}">
        <p14:creationId xmlns:p14="http://schemas.microsoft.com/office/powerpoint/2010/main" val="90246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3046988"/>
          </a:xfrm>
          <a:prstGeom prst="rect">
            <a:avLst/>
          </a:prstGeom>
          <a:noFill/>
        </p:spPr>
        <p:txBody>
          <a:bodyPr wrap="square" rtlCol="0">
            <a:spAutoFit/>
          </a:bodyPr>
          <a:lstStyle/>
          <a:p>
            <a:r>
              <a:rPr lang="en-GB" sz="1600" dirty="0"/>
              <a:t>The </a:t>
            </a:r>
            <a:r>
              <a:rPr lang="en-GB" sz="1600" b="1" dirty="0">
                <a:hlinkClick r:id="rId4"/>
              </a:rPr>
              <a:t>”Drawing Spirals”</a:t>
            </a:r>
            <a:r>
              <a:rPr lang="en-GB" sz="1600" dirty="0"/>
              <a:t> resource is a simple but effective way of encouraging children to understand that drawing can involve their whole body.</a:t>
            </a:r>
          </a:p>
          <a:p>
            <a:endParaRPr lang="en-GB" sz="1600" dirty="0"/>
          </a:p>
          <a:p>
            <a:r>
              <a:rPr lang="en-GB" sz="1600" dirty="0"/>
              <a:t>Chunky drawing tools help children make drawings which,  though simple, require concentration and express personality.  </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Drawing Spirals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Exploration of drawing as a physical activity</a:t>
            </a:r>
          </a:p>
          <a:p>
            <a:pPr marL="285750" indent="-285750">
              <a:buFont typeface="Arial" panose="020B0604020202020204" pitchFamily="34" charset="0"/>
              <a:buChar char="•"/>
            </a:pPr>
            <a:r>
              <a:rPr lang="en-US" sz="1600" dirty="0"/>
              <a:t>Develops hand eye coordination</a:t>
            </a:r>
          </a:p>
          <a:p>
            <a:pPr marL="285750" indent="-285750">
              <a:buFont typeface="Arial" panose="020B0604020202020204" pitchFamily="34" charset="0"/>
              <a:buChar char="•"/>
            </a:pPr>
            <a:r>
              <a:rPr lang="en-US" sz="1600" dirty="0"/>
              <a:t>Explores drawing and speed</a:t>
            </a:r>
          </a:p>
          <a:p>
            <a:pPr marL="285750" indent="-285750">
              <a:buFont typeface="Arial" panose="020B0604020202020204" pitchFamily="34" charset="0"/>
              <a:buChar char="•"/>
            </a:pPr>
            <a:r>
              <a:rPr lang="en-US" sz="1600" dirty="0"/>
              <a:t>Links drawing to wellbeing</a:t>
            </a:r>
          </a:p>
          <a:p>
            <a:endParaRPr lang="en-US" sz="1600" dirty="0"/>
          </a:p>
          <a:p>
            <a:endParaRPr lang="en-US" sz="1600" dirty="0"/>
          </a:p>
          <a:p>
            <a:r>
              <a:rPr lang="en-US" sz="1600" b="1" dirty="0"/>
              <a:t>Adapt: </a:t>
            </a:r>
          </a:p>
          <a:p>
            <a:r>
              <a:rPr lang="en-US" sz="1600" dirty="0"/>
              <a:t>Use any chunky drawing material for this activity. Whilst encouraging children to draw deliberately in making the spiral, don’t judge results on their being “neat”. All children will make different types of spirals, just like children have different handwriting. Make sure this activity is about encouraging what their spiral will be, not a right or wrong result. </a:t>
            </a:r>
          </a:p>
          <a:p>
            <a:r>
              <a:rPr lang="en-US" sz="1600" dirty="0"/>
              <a:t>You might like to explore making spirals to music.</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8D3911E0-6414-ED4F-B43A-661E53E3C8C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3072" y="1502253"/>
            <a:ext cx="2974282" cy="2943619"/>
          </a:xfrm>
          <a:prstGeom prst="rect">
            <a:avLst/>
          </a:prstGeom>
        </p:spPr>
      </p:pic>
    </p:spTree>
    <p:extLst>
      <p:ext uri="{BB962C8B-B14F-4D97-AF65-F5344CB8AC3E}">
        <p14:creationId xmlns:p14="http://schemas.microsoft.com/office/powerpoint/2010/main" val="292971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554545"/>
          </a:xfrm>
          <a:prstGeom prst="rect">
            <a:avLst/>
          </a:prstGeom>
          <a:noFill/>
        </p:spPr>
        <p:txBody>
          <a:bodyPr wrap="square" rtlCol="0">
            <a:spAutoFit/>
          </a:bodyPr>
          <a:lstStyle/>
          <a:p>
            <a:r>
              <a:rPr lang="en-GB" sz="1600" dirty="0"/>
              <a:t>The </a:t>
            </a:r>
            <a:r>
              <a:rPr lang="en-GB" sz="1600" b="1" dirty="0">
                <a:hlinkClick r:id="rId4"/>
              </a:rPr>
              <a:t>”Drawing Spiral Snails”</a:t>
            </a:r>
            <a:r>
              <a:rPr lang="en-GB" sz="1600" dirty="0"/>
              <a:t> resource build on from the drawing spiral resource on the last slide. </a:t>
            </a:r>
          </a:p>
          <a:p>
            <a:endParaRPr lang="en-GB" sz="1600" dirty="0"/>
          </a:p>
          <a:p>
            <a:r>
              <a:rPr lang="en-GB" sz="1600" dirty="0"/>
              <a:t>In this exploration, children use chalk or soft pastel working on white or black paper to explore colour mixing and mark making.</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Drawing Spiral Snails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drawing and colour mixing as a tactile activity</a:t>
            </a:r>
          </a:p>
          <a:p>
            <a:pPr marL="285750" indent="-285750">
              <a:buFont typeface="Arial" panose="020B0604020202020204" pitchFamily="34" charset="0"/>
              <a:buChar char="•"/>
            </a:pPr>
            <a:r>
              <a:rPr lang="en-US" sz="1600" dirty="0"/>
              <a:t>Develops understanding of colour mixing on page</a:t>
            </a:r>
          </a:p>
          <a:p>
            <a:pPr marL="285750" indent="-285750">
              <a:buFont typeface="Arial" panose="020B0604020202020204" pitchFamily="34" charset="0"/>
              <a:buChar char="•"/>
            </a:pPr>
            <a:r>
              <a:rPr lang="en-US" sz="1600" dirty="0"/>
              <a:t>Explores mark making and pattern</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AD396668-584A-8543-BDDA-497D85CF03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3073" y="1489803"/>
            <a:ext cx="2945596" cy="2908776"/>
          </a:xfrm>
          <a:prstGeom prst="rect">
            <a:avLst/>
          </a:prstGeom>
        </p:spPr>
      </p:pic>
    </p:spTree>
    <p:extLst>
      <p:ext uri="{BB962C8B-B14F-4D97-AF65-F5344CB8AC3E}">
        <p14:creationId xmlns:p14="http://schemas.microsoft.com/office/powerpoint/2010/main" val="29467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815882"/>
          </a:xfrm>
          <a:prstGeom prst="rect">
            <a:avLst/>
          </a:prstGeom>
          <a:noFill/>
        </p:spPr>
        <p:txBody>
          <a:bodyPr wrap="square" rtlCol="0">
            <a:spAutoFit/>
          </a:bodyPr>
          <a:lstStyle/>
          <a:p>
            <a:r>
              <a:rPr lang="en-GB" sz="1600" dirty="0"/>
              <a:t>The </a:t>
            </a:r>
            <a:r>
              <a:rPr lang="en-GB" sz="1600" b="1" dirty="0">
                <a:hlinkClick r:id="rId4"/>
              </a:rPr>
              <a:t>“Ducklings”</a:t>
            </a:r>
            <a:r>
              <a:rPr lang="en-GB" sz="1600" b="1" dirty="0"/>
              <a:t> </a:t>
            </a:r>
            <a:r>
              <a:rPr lang="en-GB" sz="1600" dirty="0"/>
              <a:t>resource shares a way to introduce children to printmaking and enables them to explore how we might create a feeling of “form” and texture on the page.  </a:t>
            </a:r>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Ducklings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Promotes close looking</a:t>
            </a:r>
          </a:p>
          <a:p>
            <a:pPr marL="285750" indent="-285750">
              <a:buFont typeface="Arial" panose="020B0604020202020204" pitchFamily="34" charset="0"/>
              <a:buChar char="•"/>
            </a:pPr>
            <a:r>
              <a:rPr lang="en-US" sz="1600" dirty="0"/>
              <a:t>Explores printmaking as a tool for mark making</a:t>
            </a:r>
          </a:p>
          <a:p>
            <a:pPr marL="285750" indent="-285750">
              <a:buFont typeface="Arial" panose="020B0604020202020204" pitchFamily="34" charset="0"/>
              <a:buChar char="•"/>
            </a:pPr>
            <a:r>
              <a:rPr lang="en-US" sz="1600" dirty="0"/>
              <a:t>Explores ideas about “shape” and how we can make “shapes”</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017192E7-70A5-304E-B0A6-A87770555D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05" y="1489803"/>
            <a:ext cx="2877258" cy="2836733"/>
          </a:xfrm>
          <a:prstGeom prst="rect">
            <a:avLst/>
          </a:prstGeom>
        </p:spPr>
      </p:pic>
    </p:spTree>
    <p:extLst>
      <p:ext uri="{BB962C8B-B14F-4D97-AF65-F5344CB8AC3E}">
        <p14:creationId xmlns:p14="http://schemas.microsoft.com/office/powerpoint/2010/main" val="3591477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554545"/>
          </a:xfrm>
          <a:prstGeom prst="rect">
            <a:avLst/>
          </a:prstGeom>
          <a:noFill/>
        </p:spPr>
        <p:txBody>
          <a:bodyPr wrap="square" rtlCol="0">
            <a:spAutoFit/>
          </a:bodyPr>
          <a:lstStyle/>
          <a:p>
            <a:r>
              <a:rPr lang="en-GB" sz="1600" dirty="0"/>
              <a:t>Introduce children to the magic of creating invisible wax lines which are then made to appear on the page with watercolour in the </a:t>
            </a:r>
            <a:r>
              <a:rPr lang="en-GB" sz="1600" b="1" dirty="0">
                <a:hlinkClick r:id="rId4"/>
              </a:rPr>
              <a:t>”Wax Resist Autumn Leaves”</a:t>
            </a:r>
            <a:r>
              <a:rPr lang="en-GB" sz="1600" dirty="0">
                <a:hlinkClick r:id="rId4"/>
              </a:rPr>
              <a:t>.</a:t>
            </a:r>
            <a:endParaRPr lang="en-GB" sz="1600" dirty="0"/>
          </a:p>
          <a:p>
            <a:endParaRPr lang="en-GB" sz="1600" dirty="0"/>
          </a:p>
          <a:p>
            <a:r>
              <a:rPr lang="en-GB" sz="1600" dirty="0"/>
              <a:t>Use the leaves made by individuals towards a larger shared collage project. </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Wax Resist Autumn Leaves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Promotes mark making skills</a:t>
            </a:r>
          </a:p>
          <a:p>
            <a:pPr marL="285750" indent="-285750">
              <a:buFont typeface="Arial" panose="020B0604020202020204" pitchFamily="34" charset="0"/>
              <a:buChar char="•"/>
            </a:pPr>
            <a:r>
              <a:rPr lang="en-US" sz="1600" dirty="0"/>
              <a:t>Promotes close looking followed by experimentation</a:t>
            </a:r>
          </a:p>
          <a:p>
            <a:pPr marL="285750" indent="-285750">
              <a:buFont typeface="Arial" panose="020B0604020202020204" pitchFamily="34" charset="0"/>
              <a:buChar char="•"/>
            </a:pPr>
            <a:r>
              <a:rPr lang="en-US" sz="1600" dirty="0"/>
              <a:t>Enables an exploration of colour</a:t>
            </a:r>
          </a:p>
          <a:p>
            <a:pPr marL="285750" indent="-285750">
              <a:buFont typeface="Arial" panose="020B0604020202020204" pitchFamily="34" charset="0"/>
              <a:buChar char="•"/>
            </a:pPr>
            <a:r>
              <a:rPr lang="en-US" sz="1600" dirty="0"/>
              <a:t>Promotes individual and group ways of working</a:t>
            </a:r>
          </a:p>
          <a:p>
            <a:endParaRPr lang="en-US" sz="1600" dirty="0"/>
          </a:p>
          <a:p>
            <a:endParaRPr lang="en-US" sz="1600" dirty="0"/>
          </a:p>
          <a:p>
            <a:r>
              <a:rPr lang="en-US" sz="1600" b="1" dirty="0"/>
              <a:t>Adapt: </a:t>
            </a:r>
          </a:p>
          <a:p>
            <a:r>
              <a:rPr lang="en-US" sz="1600" dirty="0"/>
              <a:t>You may wish to miss out the first drawing exercise and instead move straight on to using wax. Work on large sheets of sugar paper so children can use chunky wax crayons with control. </a:t>
            </a:r>
            <a:r>
              <a:rPr lang="en-US" sz="1600" dirty="0" err="1"/>
              <a:t>Brusho</a:t>
            </a:r>
            <a:r>
              <a:rPr lang="en-US" sz="1600" dirty="0"/>
              <a:t> can be messy so you might like to replace with watered down post paint.</a:t>
            </a:r>
          </a:p>
          <a:p>
            <a:endParaRPr lang="en-US" sz="1600" dirty="0"/>
          </a:p>
          <a:p>
            <a:r>
              <a:rPr lang="en-US" sz="1600" dirty="0"/>
              <a:t>Adults can help cut leaves out though older or more able EYFS children will enjoy the cutting practice. </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EF410D72-E333-7549-A46D-AACBAD9A798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05" y="1489803"/>
            <a:ext cx="2877258" cy="2893938"/>
          </a:xfrm>
          <a:prstGeom prst="rect">
            <a:avLst/>
          </a:prstGeom>
        </p:spPr>
      </p:pic>
    </p:spTree>
    <p:extLst>
      <p:ext uri="{BB962C8B-B14F-4D97-AF65-F5344CB8AC3E}">
        <p14:creationId xmlns:p14="http://schemas.microsoft.com/office/powerpoint/2010/main" val="1222951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 action="ppaction://hlinkshowjump?jump=firstslide"/>
              </a:rPr>
              <a:t>Main Curriculum Pages</a:t>
            </a:r>
            <a:endParaRPr lang="en-US" sz="18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t>Aims of the AccessArt EYFS Exemplar Plan</a:t>
            </a:r>
          </a:p>
        </p:txBody>
      </p:sp>
      <p:sp>
        <p:nvSpPr>
          <p:cNvPr id="12" name="TextBox 11">
            <a:extLst>
              <a:ext uri="{FF2B5EF4-FFF2-40B4-BE49-F238E27FC236}">
                <a16:creationId xmlns:a16="http://schemas.microsoft.com/office/drawing/2014/main" id="{E72B81B1-DDCE-5A4F-96CB-A6B2E562B17F}"/>
              </a:ext>
            </a:extLst>
          </p:cNvPr>
          <p:cNvSpPr txBox="1"/>
          <p:nvPr/>
        </p:nvSpPr>
        <p:spPr>
          <a:xfrm>
            <a:off x="822674" y="1729774"/>
            <a:ext cx="10321576" cy="1754326"/>
          </a:xfrm>
          <a:prstGeom prst="rect">
            <a:avLst/>
          </a:prstGeom>
          <a:noFill/>
        </p:spPr>
        <p:txBody>
          <a:bodyPr wrap="square" rtlCol="0" anchor="t">
            <a:spAutoFit/>
          </a:bodyPr>
          <a:lstStyle/>
          <a:p>
            <a:r>
              <a:rPr lang="en-GB" dirty="0"/>
              <a:t>Over 3000 schools use our resources to help support teaching art in primary school. </a:t>
            </a:r>
          </a:p>
          <a:p>
            <a:endParaRPr lang="en-GB" dirty="0"/>
          </a:p>
          <a:p>
            <a:r>
              <a:rPr lang="en-GB" dirty="0"/>
              <a:t>This </a:t>
            </a:r>
            <a:r>
              <a:rPr lang="en-GB" dirty="0" err="1"/>
              <a:t>powerpoint</a:t>
            </a:r>
            <a:r>
              <a:rPr lang="en-GB" dirty="0"/>
              <a:t> shares examples of how AccessArt resources can help support providers of EYFS education. </a:t>
            </a:r>
          </a:p>
          <a:p>
            <a:endParaRPr lang="en-GB" dirty="0"/>
          </a:p>
          <a:p>
            <a:r>
              <a:rPr lang="en-GB" dirty="0"/>
              <a:t>Our aim is to help nurture an exploratory attitude towards creativity which children can take with them as they grow.</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2"/>
            <a:extLst>
              <a:ext uri="{FF2B5EF4-FFF2-40B4-BE49-F238E27FC236}">
                <a16:creationId xmlns:a16="http://schemas.microsoft.com/office/drawing/2014/main" id="{4A084769-A38E-0A40-86AA-8D2168CBA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02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830997"/>
          </a:xfrm>
          <a:prstGeom prst="rect">
            <a:avLst/>
          </a:prstGeom>
          <a:noFill/>
        </p:spPr>
        <p:txBody>
          <a:bodyPr wrap="square" rtlCol="0">
            <a:spAutoFit/>
          </a:bodyPr>
          <a:lstStyle/>
          <a:p>
            <a:r>
              <a:rPr lang="en-GB" sz="1600" dirty="0"/>
              <a:t>Explore wax resist and collage with the </a:t>
            </a:r>
            <a:r>
              <a:rPr lang="en-GB" sz="1600" b="1" dirty="0">
                <a:hlinkClick r:id="rId4"/>
              </a:rPr>
              <a:t>“Nursery Night Time College” </a:t>
            </a:r>
            <a:r>
              <a:rPr lang="en-GB" sz="1600" dirty="0"/>
              <a:t>resource. </a:t>
            </a:r>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Nursery Night Time Collage</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Combines mark making, painting, colour and collage</a:t>
            </a:r>
          </a:p>
          <a:p>
            <a:pPr marL="285750" indent="-285750">
              <a:buFont typeface="Arial" panose="020B0604020202020204" pitchFamily="34" charset="0"/>
              <a:buChar char="•"/>
            </a:pPr>
            <a:r>
              <a:rPr lang="en-US" sz="1600" dirty="0"/>
              <a:t>Develops fine motor skills</a:t>
            </a:r>
          </a:p>
          <a:p>
            <a:pPr marL="285750" indent="-285750">
              <a:buFont typeface="Arial" panose="020B0604020202020204" pitchFamily="34" charset="0"/>
              <a:buChar char="•"/>
            </a:pPr>
            <a:r>
              <a:rPr lang="en-US" sz="1600" dirty="0"/>
              <a:t>Promotes conversations about place, night / day, dark / light</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7ABA8B76-98F6-6243-846B-F05F7681B2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05" y="1489803"/>
            <a:ext cx="2877258" cy="2955967"/>
          </a:xfrm>
          <a:prstGeom prst="rect">
            <a:avLst/>
          </a:prstGeom>
        </p:spPr>
      </p:pic>
    </p:spTree>
    <p:extLst>
      <p:ext uri="{BB962C8B-B14F-4D97-AF65-F5344CB8AC3E}">
        <p14:creationId xmlns:p14="http://schemas.microsoft.com/office/powerpoint/2010/main" val="3154376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800767"/>
          </a:xfrm>
          <a:prstGeom prst="rect">
            <a:avLst/>
          </a:prstGeom>
          <a:noFill/>
        </p:spPr>
        <p:txBody>
          <a:bodyPr wrap="square" rtlCol="0">
            <a:spAutoFit/>
          </a:bodyPr>
          <a:lstStyle/>
          <a:p>
            <a:r>
              <a:rPr lang="en-GB" sz="1600" dirty="0"/>
              <a:t>The </a:t>
            </a:r>
            <a:r>
              <a:rPr lang="en-GB" sz="1600" b="1" dirty="0">
                <a:hlinkClick r:id="rId4"/>
              </a:rPr>
              <a:t>“</a:t>
            </a:r>
            <a:r>
              <a:rPr lang="en-GB" sz="1600" b="1" dirty="0" err="1">
                <a:hlinkClick r:id="rId4"/>
              </a:rPr>
              <a:t>Plastacine</a:t>
            </a:r>
            <a:r>
              <a:rPr lang="en-GB" sz="1600" b="1" dirty="0">
                <a:hlinkClick r:id="rId4"/>
              </a:rPr>
              <a:t> Printmaking” </a:t>
            </a:r>
            <a:r>
              <a:rPr lang="en-GB" sz="1600" dirty="0"/>
              <a:t>resource shares a very simple way to make prints.</a:t>
            </a:r>
          </a:p>
          <a:p>
            <a:endParaRPr lang="en-GB" sz="1600" dirty="0"/>
          </a:p>
          <a:p>
            <a:r>
              <a:rPr lang="en-GB" sz="1600" dirty="0"/>
              <a:t>Use this method to help children explore the natural world and create their own marks and patterns. The finished prints can be used as collage elements in other artwork.</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err="1">
                <a:hlinkClick r:id="rId4"/>
              </a:rPr>
              <a:t>Plastacine</a:t>
            </a:r>
            <a:r>
              <a:rPr lang="en-US" b="1" dirty="0">
                <a:hlinkClick r:id="rId4"/>
              </a:rPr>
              <a:t> Printmaking</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printmaking</a:t>
            </a:r>
          </a:p>
          <a:p>
            <a:pPr marL="285750" indent="-285750">
              <a:buFont typeface="Arial" panose="020B0604020202020204" pitchFamily="34" charset="0"/>
              <a:buChar char="•"/>
            </a:pPr>
            <a:r>
              <a:rPr lang="en-US" sz="1600" dirty="0"/>
              <a:t>Develops understanding of negative and positive prints</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85181F7B-8339-6041-831B-14A950FD66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8919" y="1489803"/>
            <a:ext cx="2929184" cy="2950882"/>
          </a:xfrm>
          <a:prstGeom prst="rect">
            <a:avLst/>
          </a:prstGeom>
        </p:spPr>
      </p:pic>
    </p:spTree>
    <p:extLst>
      <p:ext uri="{BB962C8B-B14F-4D97-AF65-F5344CB8AC3E}">
        <p14:creationId xmlns:p14="http://schemas.microsoft.com/office/powerpoint/2010/main" val="340088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3046988"/>
          </a:xfrm>
          <a:prstGeom prst="rect">
            <a:avLst/>
          </a:prstGeom>
          <a:noFill/>
        </p:spPr>
        <p:txBody>
          <a:bodyPr wrap="square" rtlCol="0">
            <a:spAutoFit/>
          </a:bodyPr>
          <a:lstStyle/>
          <a:p>
            <a:r>
              <a:rPr lang="en-GB" sz="1600" dirty="0"/>
              <a:t>In the </a:t>
            </a:r>
            <a:r>
              <a:rPr lang="en-GB" sz="1600" b="1" dirty="0">
                <a:hlinkClick r:id="rId4"/>
              </a:rPr>
              <a:t>”Painting the Savannah”</a:t>
            </a:r>
            <a:endParaRPr lang="en-GB" sz="1600" dirty="0"/>
          </a:p>
          <a:p>
            <a:r>
              <a:rPr lang="en-GB" sz="1600" dirty="0"/>
              <a:t>children have the opportunity to work collaboratively to make backgrounds for their artwork, and then work individually to create animals to college onto the paper.</a:t>
            </a:r>
          </a:p>
          <a:p>
            <a:endParaRPr lang="en-GB" sz="1600" dirty="0"/>
          </a:p>
          <a:p>
            <a:r>
              <a:rPr lang="en-GB" sz="1600" dirty="0"/>
              <a:t>Lots of exciting stages keep children’s attention and  contribute to an understanding as to how we can build imagery.</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Painting the Savannah</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Promotes a range of skills including mono printing, drawing, colour mixing, painting, stencils, collage and scale.</a:t>
            </a:r>
          </a:p>
          <a:p>
            <a:pPr marL="285750" indent="-285750">
              <a:buFont typeface="Arial" panose="020B0604020202020204" pitchFamily="34" charset="0"/>
              <a:buChar char="•"/>
            </a:pPr>
            <a:r>
              <a:rPr lang="en-US" sz="1600" dirty="0"/>
              <a:t>Promotes collaborative working</a:t>
            </a:r>
          </a:p>
          <a:p>
            <a:pPr marL="285750" indent="-285750">
              <a:buFont typeface="Arial" panose="020B0604020202020204" pitchFamily="34" charset="0"/>
              <a:buChar char="•"/>
            </a:pPr>
            <a:r>
              <a:rPr lang="en-US" sz="1600" dirty="0"/>
              <a:t>Develops fine motor skills through active and physical sessions</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1075C19D-038A-AF48-BE35-353E2CAD98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62826" y="1489803"/>
            <a:ext cx="2877258" cy="2886817"/>
          </a:xfrm>
          <a:prstGeom prst="rect">
            <a:avLst/>
          </a:prstGeom>
        </p:spPr>
      </p:pic>
    </p:spTree>
    <p:extLst>
      <p:ext uri="{BB962C8B-B14F-4D97-AF65-F5344CB8AC3E}">
        <p14:creationId xmlns:p14="http://schemas.microsoft.com/office/powerpoint/2010/main" val="72163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569660"/>
          </a:xfrm>
          <a:prstGeom prst="rect">
            <a:avLst/>
          </a:prstGeom>
          <a:noFill/>
        </p:spPr>
        <p:txBody>
          <a:bodyPr wrap="square" rtlCol="0">
            <a:spAutoFit/>
          </a:bodyPr>
          <a:lstStyle/>
          <a:p>
            <a:r>
              <a:rPr lang="en-GB" sz="1600" dirty="0"/>
              <a:t>Create patterned paper with the  </a:t>
            </a:r>
            <a:r>
              <a:rPr lang="en-GB" sz="1600" b="1" dirty="0">
                <a:hlinkClick r:id="rId4"/>
              </a:rPr>
              <a:t>“Marbling” </a:t>
            </a:r>
            <a:r>
              <a:rPr lang="en-GB" sz="1600" dirty="0"/>
              <a:t>resource.</a:t>
            </a:r>
          </a:p>
          <a:p>
            <a:endParaRPr lang="en-GB" sz="1600" dirty="0"/>
          </a:p>
          <a:p>
            <a:r>
              <a:rPr lang="en-GB" sz="1600" dirty="0"/>
              <a:t>Children love the element of surprise when marbling. Work in very small groups. </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Marbling</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reactions of pigments on water</a:t>
            </a:r>
          </a:p>
          <a:p>
            <a:pPr marL="285750" indent="-285750">
              <a:buFont typeface="Arial" panose="020B0604020202020204" pitchFamily="34" charset="0"/>
              <a:buChar char="•"/>
            </a:pPr>
            <a:r>
              <a:rPr lang="en-US" sz="1600" dirty="0"/>
              <a:t>Inspires experimentation and promotes curiosity</a:t>
            </a:r>
          </a:p>
          <a:p>
            <a:pPr marL="285750" indent="-285750">
              <a:buFont typeface="Arial" panose="020B0604020202020204" pitchFamily="34" charset="0"/>
              <a:buChar char="•"/>
            </a:pPr>
            <a:r>
              <a:rPr lang="en-US" sz="1600" dirty="0"/>
              <a:t>Creates sheets which can standalone or be used for other projects</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EECB77BF-8D32-4947-9CE9-2909146755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472" y="1489803"/>
            <a:ext cx="2929184" cy="2801401"/>
          </a:xfrm>
          <a:prstGeom prst="rect">
            <a:avLst/>
          </a:prstGeom>
        </p:spPr>
      </p:pic>
    </p:spTree>
    <p:extLst>
      <p:ext uri="{BB962C8B-B14F-4D97-AF65-F5344CB8AC3E}">
        <p14:creationId xmlns:p14="http://schemas.microsoft.com/office/powerpoint/2010/main" val="284559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569660"/>
          </a:xfrm>
          <a:prstGeom prst="rect">
            <a:avLst/>
          </a:prstGeom>
          <a:noFill/>
        </p:spPr>
        <p:txBody>
          <a:bodyPr wrap="square" rtlCol="0">
            <a:spAutoFit/>
          </a:bodyPr>
          <a:lstStyle/>
          <a:p>
            <a:r>
              <a:rPr lang="en-GB" sz="1600" dirty="0"/>
              <a:t>The </a:t>
            </a:r>
            <a:r>
              <a:rPr lang="en-GB" sz="1600" dirty="0">
                <a:hlinkClick r:id="rId4"/>
              </a:rPr>
              <a:t>“</a:t>
            </a:r>
            <a:r>
              <a:rPr lang="en-GB" sz="1600" b="1" dirty="0">
                <a:hlinkClick r:id="rId4"/>
              </a:rPr>
              <a:t>Minibeast Artwork” </a:t>
            </a:r>
            <a:r>
              <a:rPr lang="en-GB" sz="1600" dirty="0"/>
              <a:t>resource enables children to undertake a fun exploration of minibeasts, inspired by the natural world and into a fantasy one!</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Minibeast Artwork</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colour, shape and narrative</a:t>
            </a:r>
          </a:p>
          <a:p>
            <a:pPr marL="285750" indent="-285750">
              <a:buFont typeface="Arial" panose="020B0604020202020204" pitchFamily="34" charset="0"/>
              <a:buChar char="•"/>
            </a:pPr>
            <a:r>
              <a:rPr lang="en-US" sz="1600" dirty="0"/>
              <a:t>Develops fine motor skills</a:t>
            </a:r>
          </a:p>
          <a:p>
            <a:pPr marL="285750" indent="-285750">
              <a:buFont typeface="Arial" panose="020B0604020202020204" pitchFamily="34" charset="0"/>
              <a:buChar char="•"/>
            </a:pPr>
            <a:r>
              <a:rPr lang="en-US" sz="1600" dirty="0"/>
              <a:t>Promotes close looking followed by developing individual creative response</a:t>
            </a:r>
          </a:p>
          <a:p>
            <a:endParaRPr lang="en-US" sz="1600" dirty="0"/>
          </a:p>
          <a:p>
            <a:r>
              <a:rPr lang="en-US" sz="1600" b="1" dirty="0"/>
              <a:t>Adapt: </a:t>
            </a:r>
          </a:p>
          <a:p>
            <a:r>
              <a:rPr lang="en-US" sz="1600" dirty="0"/>
              <a:t>Children will enjoy painting the sheets but adults might want to help cut shapes (with children enjoying sorting the shapes). Swap acrylic paint for poster paint.</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44FA6C49-6BAE-054A-8666-6D37369A95F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0770" y="1489803"/>
            <a:ext cx="2934046" cy="2797974"/>
          </a:xfrm>
          <a:prstGeom prst="rect">
            <a:avLst/>
          </a:prstGeom>
        </p:spPr>
      </p:pic>
    </p:spTree>
    <p:extLst>
      <p:ext uri="{BB962C8B-B14F-4D97-AF65-F5344CB8AC3E}">
        <p14:creationId xmlns:p14="http://schemas.microsoft.com/office/powerpoint/2010/main" val="2077431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815882"/>
          </a:xfrm>
          <a:prstGeom prst="rect">
            <a:avLst/>
          </a:prstGeom>
          <a:noFill/>
        </p:spPr>
        <p:txBody>
          <a:bodyPr wrap="square" rtlCol="0">
            <a:spAutoFit/>
          </a:bodyPr>
          <a:lstStyle/>
          <a:p>
            <a:r>
              <a:rPr lang="en-GB" sz="1600" dirty="0"/>
              <a:t>Make shared artwork with the  </a:t>
            </a:r>
            <a:r>
              <a:rPr lang="en-GB" sz="1600" b="1" dirty="0">
                <a:hlinkClick r:id="rId4"/>
              </a:rPr>
              <a:t>“Wildflower Meadow” </a:t>
            </a:r>
            <a:r>
              <a:rPr lang="en-GB" sz="1600" dirty="0"/>
              <a:t>resource. Children learn how to make large colour washes, print with card, and draw and collage wildlife to create beautiful atmospheric imagery. </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Wildflower Meadow</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different ways to use paint</a:t>
            </a:r>
          </a:p>
          <a:p>
            <a:pPr marL="285750" indent="-285750">
              <a:buFont typeface="Arial" panose="020B0604020202020204" pitchFamily="34" charset="0"/>
              <a:buChar char="•"/>
            </a:pPr>
            <a:r>
              <a:rPr lang="en-US" sz="1600" dirty="0"/>
              <a:t>Explores printmaking</a:t>
            </a:r>
          </a:p>
          <a:p>
            <a:pPr marL="285750" indent="-285750">
              <a:buFont typeface="Arial" panose="020B0604020202020204" pitchFamily="34" charset="0"/>
              <a:buChar char="•"/>
            </a:pPr>
            <a:r>
              <a:rPr lang="en-US" sz="1600" dirty="0"/>
              <a:t>Develops drawing, cutting and collage skills</a:t>
            </a:r>
          </a:p>
          <a:p>
            <a:pPr marL="285750" indent="-285750">
              <a:buFont typeface="Arial" panose="020B0604020202020204" pitchFamily="34" charset="0"/>
              <a:buChar char="•"/>
            </a:pPr>
            <a:r>
              <a:rPr lang="en-US" sz="1600" dirty="0"/>
              <a:t>Promotes individual and collaborative working</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3505415D-3EF7-184C-B6E8-D2D7C26EDE4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6108" y="1489803"/>
            <a:ext cx="2908602" cy="2951906"/>
          </a:xfrm>
          <a:prstGeom prst="rect">
            <a:avLst/>
          </a:prstGeom>
        </p:spPr>
      </p:pic>
    </p:spTree>
    <p:extLst>
      <p:ext uri="{BB962C8B-B14F-4D97-AF65-F5344CB8AC3E}">
        <p14:creationId xmlns:p14="http://schemas.microsoft.com/office/powerpoint/2010/main" val="2633033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569660"/>
          </a:xfrm>
          <a:prstGeom prst="rect">
            <a:avLst/>
          </a:prstGeom>
          <a:noFill/>
        </p:spPr>
        <p:txBody>
          <a:bodyPr wrap="square" rtlCol="0">
            <a:spAutoFit/>
          </a:bodyPr>
          <a:lstStyle/>
          <a:p>
            <a:r>
              <a:rPr lang="en-GB" sz="1600" dirty="0"/>
              <a:t>A great way to explore colour mixing and develop fine motor skills </a:t>
            </a:r>
            <a:r>
              <a:rPr lang="en-GB" sz="1600" dirty="0">
                <a:hlinkClick r:id="rId4"/>
              </a:rPr>
              <a:t>–</a:t>
            </a:r>
            <a:r>
              <a:rPr lang="en-GB" sz="1600" dirty="0"/>
              <a:t> the </a:t>
            </a:r>
            <a:r>
              <a:rPr lang="en-GB" sz="1600" b="1" dirty="0">
                <a:hlinkClick r:id="rId4"/>
              </a:rPr>
              <a:t>“Painting with Plastacine” </a:t>
            </a:r>
            <a:r>
              <a:rPr lang="en-GB" sz="1600" dirty="0"/>
              <a:t>resource enables children to create small images in “relief”. </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Painting with </a:t>
            </a:r>
            <a:r>
              <a:rPr lang="en-US" b="1" dirty="0" err="1">
                <a:hlinkClick r:id="rId4"/>
              </a:rPr>
              <a:t>Plastacine</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an innovative approach to create 3d painting</a:t>
            </a:r>
          </a:p>
          <a:p>
            <a:pPr marL="285750" indent="-285750">
              <a:buFont typeface="Arial" panose="020B0604020202020204" pitchFamily="34" charset="0"/>
              <a:buChar char="•"/>
            </a:pPr>
            <a:r>
              <a:rPr lang="en-US" sz="1600" dirty="0"/>
              <a:t>Explores ideas about foreground and background</a:t>
            </a:r>
          </a:p>
          <a:p>
            <a:pPr marL="285750" indent="-285750">
              <a:buFont typeface="Arial" panose="020B0604020202020204" pitchFamily="34" charset="0"/>
              <a:buChar char="•"/>
            </a:pPr>
            <a:r>
              <a:rPr lang="en-US" sz="1600" dirty="0"/>
              <a:t>Explores colour mixing</a:t>
            </a:r>
          </a:p>
          <a:p>
            <a:pPr marL="285750" indent="-285750">
              <a:buFont typeface="Arial" panose="020B0604020202020204" pitchFamily="34" charset="0"/>
              <a:buChar char="•"/>
            </a:pPr>
            <a:r>
              <a:rPr lang="en-US" sz="1600" dirty="0"/>
              <a:t>Develops fine motor skills</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D096B6BF-19D7-914F-B9B0-0EBE3BB87A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2662" y="1489803"/>
            <a:ext cx="2908602" cy="2998559"/>
          </a:xfrm>
          <a:prstGeom prst="rect">
            <a:avLst/>
          </a:prstGeom>
        </p:spPr>
      </p:pic>
    </p:spTree>
    <p:extLst>
      <p:ext uri="{BB962C8B-B14F-4D97-AF65-F5344CB8AC3E}">
        <p14:creationId xmlns:p14="http://schemas.microsoft.com/office/powerpoint/2010/main" val="3124660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062103"/>
          </a:xfrm>
          <a:prstGeom prst="rect">
            <a:avLst/>
          </a:prstGeom>
          <a:noFill/>
        </p:spPr>
        <p:txBody>
          <a:bodyPr wrap="square" rtlCol="0">
            <a:spAutoFit/>
          </a:bodyPr>
          <a:lstStyle/>
          <a:p>
            <a:r>
              <a:rPr lang="en-GB" sz="1600" dirty="0"/>
              <a:t>The </a:t>
            </a:r>
            <a:r>
              <a:rPr lang="en-GB" sz="1600" b="1" dirty="0">
                <a:hlinkClick r:id="rId4"/>
              </a:rPr>
              <a:t>“Drawing by Torchlight”</a:t>
            </a:r>
            <a:r>
              <a:rPr lang="en-GB" sz="1600" b="1" dirty="0"/>
              <a:t> </a:t>
            </a:r>
            <a:r>
              <a:rPr lang="en-GB" sz="1600" dirty="0"/>
              <a:t>resource develops skills in using charcoal and exploring light and dark.</a:t>
            </a:r>
          </a:p>
          <a:p>
            <a:endParaRPr lang="en-GB" sz="1600" dirty="0"/>
          </a:p>
          <a:p>
            <a:r>
              <a:rPr lang="en-GB" sz="1600" dirty="0"/>
              <a:t>Using children’s toys and torchlight makes the drawing process exciting and relevant.</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Drawing by Torchlight</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t>Develops looking skills</a:t>
            </a:r>
          </a:p>
          <a:p>
            <a:pPr marL="285750" indent="-285750">
              <a:buFont typeface="Arial" panose="020B0604020202020204" pitchFamily="34" charset="0"/>
              <a:buChar char="•"/>
            </a:pPr>
            <a:r>
              <a:rPr lang="en-US" sz="1600" dirty="0"/>
              <a:t>Encourages children to make links between drawing, play and narrative</a:t>
            </a:r>
          </a:p>
          <a:p>
            <a:pPr marL="285750" indent="-285750">
              <a:buFont typeface="Arial" panose="020B0604020202020204" pitchFamily="34" charset="0"/>
              <a:buChar char="•"/>
            </a:pPr>
            <a:r>
              <a:rPr lang="en-US" sz="1600" dirty="0"/>
              <a:t>Explores light and dark and mark making</a:t>
            </a:r>
          </a:p>
          <a:p>
            <a:endParaRPr lang="en-US" sz="1600" dirty="0"/>
          </a:p>
          <a:p>
            <a:r>
              <a:rPr lang="en-US" sz="1600" b="1" dirty="0"/>
              <a:t>Adapt: </a:t>
            </a:r>
          </a:p>
          <a:p>
            <a:r>
              <a:rPr lang="en-US" sz="1600" dirty="0"/>
              <a:t>Use small boxes on their side to create mini “theatres” and shine the torch on the contents.</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6" name="Picture 5">
            <a:hlinkClick r:id="rId4"/>
            <a:extLst>
              <a:ext uri="{FF2B5EF4-FFF2-40B4-BE49-F238E27FC236}">
                <a16:creationId xmlns:a16="http://schemas.microsoft.com/office/drawing/2014/main" id="{FFAD86AD-1D69-5644-84A7-7FA4A9BDA6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05" y="1489803"/>
            <a:ext cx="2877258" cy="2698258"/>
          </a:xfrm>
          <a:prstGeom prst="rect">
            <a:avLst/>
          </a:prstGeom>
        </p:spPr>
      </p:pic>
    </p:spTree>
    <p:extLst>
      <p:ext uri="{BB962C8B-B14F-4D97-AF65-F5344CB8AC3E}">
        <p14:creationId xmlns:p14="http://schemas.microsoft.com/office/powerpoint/2010/main" val="264915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569660"/>
          </a:xfrm>
          <a:prstGeom prst="rect">
            <a:avLst/>
          </a:prstGeom>
          <a:noFill/>
        </p:spPr>
        <p:txBody>
          <a:bodyPr wrap="square" rtlCol="0">
            <a:spAutoFit/>
          </a:bodyPr>
          <a:lstStyle/>
          <a:p>
            <a:r>
              <a:rPr lang="en-GB" sz="1600" dirty="0"/>
              <a:t>The </a:t>
            </a:r>
            <a:r>
              <a:rPr lang="en-GB" sz="1600" b="1" dirty="0">
                <a:hlinkClick r:id="rId4"/>
              </a:rPr>
              <a:t>“Newspaper Heads” </a:t>
            </a:r>
            <a:r>
              <a:rPr lang="en-GB" sz="1600" dirty="0"/>
              <a:t>resource shows how to make 3d painted head of whatever you wish! Link it to projects about animals, portraiture, fantasy or drama.</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Newspaper Heads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colour and mark making</a:t>
            </a:r>
          </a:p>
          <a:p>
            <a:pPr marL="285750" indent="-285750">
              <a:buFont typeface="Arial" panose="020B0604020202020204" pitchFamily="34" charset="0"/>
              <a:buChar char="•"/>
            </a:pPr>
            <a:r>
              <a:rPr lang="en-US" sz="1600" dirty="0"/>
              <a:t>Develops 3d experience</a:t>
            </a:r>
          </a:p>
          <a:p>
            <a:pPr marL="285750" indent="-285750">
              <a:buFont typeface="Arial" panose="020B0604020202020204" pitchFamily="34" charset="0"/>
              <a:buChar char="•"/>
            </a:pPr>
            <a:r>
              <a:rPr lang="en-US" sz="1600" dirty="0"/>
              <a:t>Links to drama and storytelling</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E62FC4DB-7601-F043-8A95-47FEC838E7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844874" y="1633849"/>
            <a:ext cx="3223881" cy="2935790"/>
          </a:xfrm>
          <a:prstGeom prst="rect">
            <a:avLst/>
          </a:prstGeom>
        </p:spPr>
      </p:pic>
    </p:spTree>
    <p:extLst>
      <p:ext uri="{BB962C8B-B14F-4D97-AF65-F5344CB8AC3E}">
        <p14:creationId xmlns:p14="http://schemas.microsoft.com/office/powerpoint/2010/main" val="3060064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1323439"/>
          </a:xfrm>
          <a:prstGeom prst="rect">
            <a:avLst/>
          </a:prstGeom>
          <a:noFill/>
        </p:spPr>
        <p:txBody>
          <a:bodyPr wrap="square" rtlCol="0">
            <a:spAutoFit/>
          </a:bodyPr>
          <a:lstStyle/>
          <a:p>
            <a:r>
              <a:rPr lang="en-GB" sz="1600" dirty="0"/>
              <a:t>The </a:t>
            </a:r>
            <a:r>
              <a:rPr lang="en-GB" sz="1600" b="1" dirty="0">
                <a:hlinkClick r:id="rId4"/>
              </a:rPr>
              <a:t>”Finger Palette Portrait”</a:t>
            </a:r>
            <a:r>
              <a:rPr lang="en-GB" sz="1600" dirty="0"/>
              <a:t> resource explores making a drawing of your partner using charcoal.</a:t>
            </a:r>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Finger </a:t>
            </a:r>
            <a:r>
              <a:rPr lang="en-US" b="1" dirty="0" err="1">
                <a:hlinkClick r:id="rId4"/>
              </a:rPr>
              <a:t>Pallete</a:t>
            </a:r>
            <a:r>
              <a:rPr lang="en-US" b="1" dirty="0">
                <a:hlinkClick r:id="rId4"/>
              </a:rPr>
              <a:t> Portraits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Encourages looking</a:t>
            </a:r>
          </a:p>
          <a:p>
            <a:pPr marL="285750" indent="-285750">
              <a:buFont typeface="Arial" panose="020B0604020202020204" pitchFamily="34" charset="0"/>
              <a:buChar char="•"/>
            </a:pPr>
            <a:r>
              <a:rPr lang="en-US" sz="1600" dirty="0"/>
              <a:t>Explores how to share what you see through drawing</a:t>
            </a:r>
          </a:p>
          <a:p>
            <a:pPr marL="285750" indent="-285750">
              <a:buFont typeface="Arial" panose="020B0604020202020204" pitchFamily="34" charset="0"/>
              <a:buChar char="•"/>
            </a:pPr>
            <a:r>
              <a:rPr lang="en-US" sz="1600" dirty="0"/>
              <a:t>Demonstrates to children that different medium and techniques have different outcomes</a:t>
            </a:r>
          </a:p>
          <a:p>
            <a:pPr marL="285750" indent="-285750">
              <a:buFont typeface="Arial" panose="020B0604020202020204" pitchFamily="34" charset="0"/>
              <a:buChar char="•"/>
            </a:pPr>
            <a:r>
              <a:rPr lang="en-US" sz="1600" dirty="0"/>
              <a:t>Enables individuals to work alone but as part of a team</a:t>
            </a:r>
          </a:p>
          <a:p>
            <a:endParaRPr lang="en-US" sz="1600" dirty="0"/>
          </a:p>
          <a:p>
            <a:endParaRPr lang="en-US" sz="1600" dirty="0"/>
          </a:p>
          <a:p>
            <a:r>
              <a:rPr lang="en-US" sz="1600" b="1" dirty="0"/>
              <a:t>Adapt: </a:t>
            </a:r>
          </a:p>
          <a:p>
            <a:r>
              <a:rPr lang="en-US" sz="1600" dirty="0"/>
              <a:t>Charcoal is used in this resource. Whilst charcoal is a great (messy!!) medium for children, you might also want to explore the same process using poster paint. </a:t>
            </a:r>
          </a:p>
          <a:p>
            <a:r>
              <a:rPr lang="en-US" sz="1600" dirty="0"/>
              <a:t>Encourage children to keep looking at their partner – it’s very easy for children to forget and to only look at their artwork!</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6F6576FE-FFDB-4643-A11F-936D598042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3072" y="1475551"/>
            <a:ext cx="2960947" cy="2739768"/>
          </a:xfrm>
          <a:prstGeom prst="rect">
            <a:avLst/>
          </a:prstGeom>
        </p:spPr>
      </p:pic>
    </p:spTree>
    <p:extLst>
      <p:ext uri="{BB962C8B-B14F-4D97-AF65-F5344CB8AC3E}">
        <p14:creationId xmlns:p14="http://schemas.microsoft.com/office/powerpoint/2010/main" val="3901375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a:hlinkClick r:id="" action="ppaction://hlinkshowjump?jump=firstslide"/>
              </a:rPr>
              <a:t>Main Curriculum Pages</a:t>
            </a:r>
            <a:endParaRPr lang="en-US" sz="1800"/>
          </a:p>
        </p:txBody>
      </p:sp>
      <p:sp>
        <p:nvSpPr>
          <p:cNvPr id="9" name="TextBox 8">
            <a:extLst>
              <a:ext uri="{FF2B5EF4-FFF2-40B4-BE49-F238E27FC236}">
                <a16:creationId xmlns:a16="http://schemas.microsoft.com/office/drawing/2014/main" id="{D540369C-B5B9-9B4F-A383-2571D0714A2F}"/>
              </a:ext>
            </a:extLst>
          </p:cNvPr>
          <p:cNvSpPr txBox="1"/>
          <p:nvPr/>
        </p:nvSpPr>
        <p:spPr>
          <a:xfrm>
            <a:off x="822674" y="1004182"/>
            <a:ext cx="7695211" cy="369332"/>
          </a:xfrm>
          <a:prstGeom prst="rect">
            <a:avLst/>
          </a:prstGeom>
          <a:noFill/>
        </p:spPr>
        <p:txBody>
          <a:bodyPr wrap="square" rtlCol="0">
            <a:spAutoFit/>
          </a:bodyPr>
          <a:lstStyle/>
          <a:p>
            <a:r>
              <a:rPr lang="en-GB" b="1" dirty="0"/>
              <a:t>The aims of our approach:</a:t>
            </a:r>
          </a:p>
        </p:txBody>
      </p:sp>
      <p:sp>
        <p:nvSpPr>
          <p:cNvPr id="12" name="TextBox 11">
            <a:extLst>
              <a:ext uri="{FF2B5EF4-FFF2-40B4-BE49-F238E27FC236}">
                <a16:creationId xmlns:a16="http://schemas.microsoft.com/office/drawing/2014/main" id="{E72B81B1-DDCE-5A4F-96CB-A6B2E562B17F}"/>
              </a:ext>
            </a:extLst>
          </p:cNvPr>
          <p:cNvSpPr txBox="1"/>
          <p:nvPr/>
        </p:nvSpPr>
        <p:spPr>
          <a:xfrm>
            <a:off x="822674" y="1729774"/>
            <a:ext cx="10321576" cy="4801314"/>
          </a:xfrm>
          <a:prstGeom prst="rect">
            <a:avLst/>
          </a:prstGeom>
          <a:noFill/>
        </p:spPr>
        <p:txBody>
          <a:bodyPr wrap="square" rtlCol="0" anchor="t">
            <a:spAutoFit/>
          </a:bodyPr>
          <a:lstStyle/>
          <a:p>
            <a:r>
              <a:rPr lang="en-GB" dirty="0"/>
              <a:t>To encourage children and staff to explore creativity in a holistic way</a:t>
            </a:r>
            <a:br>
              <a:rPr lang="en-GB" dirty="0"/>
            </a:br>
            <a:endParaRPr lang="en-GB" dirty="0"/>
          </a:p>
          <a:p>
            <a:pPr lvl="0"/>
            <a:r>
              <a:rPr lang="en-GB" dirty="0"/>
              <a:t>To encourage an open-ended exploration of materials, ideas and techniques.</a:t>
            </a:r>
          </a:p>
          <a:p>
            <a:pPr lvl="0"/>
            <a:br>
              <a:rPr lang="en-GB" dirty="0"/>
            </a:br>
            <a:r>
              <a:rPr lang="en-GB" dirty="0"/>
              <a:t>To encourage children and staff to value the journey over or alongside outcome</a:t>
            </a:r>
          </a:p>
          <a:p>
            <a:pPr lvl="0"/>
            <a:endParaRPr lang="en-GB" dirty="0"/>
          </a:p>
          <a:p>
            <a:pPr lvl="0"/>
            <a:r>
              <a:rPr lang="en-GB" dirty="0"/>
              <a:t>To encourage children to explore notions of “identity”, gain the confidence to share their exploration and their thoughts, and to learn to appreciate and respect that others might have different experiences of their own identity.</a:t>
            </a:r>
          </a:p>
          <a:p>
            <a:pPr lvl="0"/>
            <a:endParaRPr lang="en-GB" dirty="0"/>
          </a:p>
          <a:p>
            <a:pPr lvl="0"/>
            <a:r>
              <a:rPr lang="en-GB" dirty="0"/>
              <a:t>To encourage children to work together as a team, as well as value their ability to work alone.</a:t>
            </a:r>
          </a:p>
          <a:p>
            <a:pPr lvl="0"/>
            <a:endParaRPr lang="en-GB" dirty="0"/>
          </a:p>
          <a:p>
            <a:pPr lvl="0"/>
            <a:r>
              <a:rPr lang="en-GB" dirty="0"/>
              <a:t>To demonstrate that drawing, mark-making, making etc are physical as well as mental activities in which the mind and the body are involved.</a:t>
            </a:r>
          </a:p>
          <a:p>
            <a:pPr lvl="0"/>
            <a:endParaRPr lang="en-GB" dirty="0"/>
          </a:p>
          <a:p>
            <a:pPr lvl="0"/>
            <a:r>
              <a:rPr lang="en-GB" dirty="0"/>
              <a:t>To demonstrate that every individual has the power to create and make, to manipulate and contribute to the world, for the enjoyment of their own self and for others. </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2"/>
            <a:extLst>
              <a:ext uri="{FF2B5EF4-FFF2-40B4-BE49-F238E27FC236}">
                <a16:creationId xmlns:a16="http://schemas.microsoft.com/office/drawing/2014/main" id="{4A084769-A38E-0A40-86AA-8D2168CBA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28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Power of Creativity</a:t>
            </a:r>
            <a:endParaRPr lang="en-US" dirty="0"/>
          </a:p>
          <a:p>
            <a:pPr algn="l"/>
            <a:endParaRPr lang="en-US" dirty="0"/>
          </a:p>
          <a:p>
            <a:pPr algn="l"/>
            <a:endParaRPr lang="en-US" dirty="0"/>
          </a:p>
          <a:p>
            <a:pPr algn="l"/>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554545"/>
          </a:xfrm>
          <a:prstGeom prst="rect">
            <a:avLst/>
          </a:prstGeom>
          <a:noFill/>
        </p:spPr>
        <p:txBody>
          <a:bodyPr wrap="square" rtlCol="0">
            <a:spAutoFit/>
          </a:bodyPr>
          <a:lstStyle/>
          <a:p>
            <a:r>
              <a:rPr lang="en-GB" sz="1600" dirty="0"/>
              <a:t>The </a:t>
            </a:r>
            <a:r>
              <a:rPr lang="en-GB" sz="1600" b="1" dirty="0">
                <a:hlinkClick r:id="rId4"/>
              </a:rPr>
              <a:t>“Murals in Schools” </a:t>
            </a:r>
            <a:r>
              <a:rPr lang="en-GB" sz="1600" dirty="0"/>
              <a:t>resource shares how an artist worked with children to create a mural for a wall. </a:t>
            </a:r>
          </a:p>
          <a:p>
            <a:endParaRPr lang="en-GB" sz="1600" dirty="0"/>
          </a:p>
          <a:p>
            <a:r>
              <a:rPr lang="en-GB" sz="1600" dirty="0"/>
              <a:t>The process described can be used to make less permanent artwork, and enables an exploration of colour, shape and narrative.</a:t>
            </a:r>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Murals in Schools</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Explores colour, shape and narrative</a:t>
            </a:r>
          </a:p>
          <a:p>
            <a:pPr marL="285750" indent="-285750">
              <a:buFont typeface="Arial" panose="020B0604020202020204" pitchFamily="34" charset="0"/>
              <a:buChar char="•"/>
            </a:pPr>
            <a:r>
              <a:rPr lang="en-US" sz="1600" dirty="0"/>
              <a:t>Develops fine motor skills</a:t>
            </a:r>
          </a:p>
          <a:p>
            <a:pPr marL="285750" indent="-285750">
              <a:buFont typeface="Arial" panose="020B0604020202020204" pitchFamily="34" charset="0"/>
              <a:buChar char="•"/>
            </a:pPr>
            <a:r>
              <a:rPr lang="en-US" sz="1600" dirty="0"/>
              <a:t>Promotes individual and collaborative working</a:t>
            </a:r>
          </a:p>
          <a:p>
            <a:endParaRPr lang="en-US" sz="1600" dirty="0"/>
          </a:p>
          <a:p>
            <a:r>
              <a:rPr lang="en-US" sz="1600" b="1" dirty="0"/>
              <a:t>Adapt: </a:t>
            </a:r>
          </a:p>
          <a:p>
            <a:r>
              <a:rPr lang="en-US" sz="1600" dirty="0"/>
              <a:t>Use small boxes on their side to create mini “theatres” and shine the torch on the contents.</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F4D2F10-A943-B048-ADA6-A672D9F2C0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58005" y="1489803"/>
            <a:ext cx="2877258" cy="2894802"/>
          </a:xfrm>
          <a:prstGeom prst="rect">
            <a:avLst/>
          </a:prstGeom>
        </p:spPr>
      </p:pic>
    </p:spTree>
    <p:extLst>
      <p:ext uri="{BB962C8B-B14F-4D97-AF65-F5344CB8AC3E}">
        <p14:creationId xmlns:p14="http://schemas.microsoft.com/office/powerpoint/2010/main" val="2536220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a:hlinkClick r:id="" action="ppaction://hlinkshowjump?jump=firstslide"/>
              </a:rPr>
              <a:t>Main Curriculum Pages</a:t>
            </a:r>
            <a:endParaRPr lang="en-US" sz="180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t>Accessing the Resources</a:t>
            </a:r>
          </a:p>
        </p:txBody>
      </p:sp>
      <p:sp>
        <p:nvSpPr>
          <p:cNvPr id="12" name="TextBox 11">
            <a:extLst>
              <a:ext uri="{FF2B5EF4-FFF2-40B4-BE49-F238E27FC236}">
                <a16:creationId xmlns:a16="http://schemas.microsoft.com/office/drawing/2014/main" id="{E72B81B1-DDCE-5A4F-96CB-A6B2E562B17F}"/>
              </a:ext>
            </a:extLst>
          </p:cNvPr>
          <p:cNvSpPr txBox="1"/>
          <p:nvPr/>
        </p:nvSpPr>
        <p:spPr>
          <a:xfrm>
            <a:off x="822674" y="1729774"/>
            <a:ext cx="10321576" cy="3970318"/>
          </a:xfrm>
          <a:prstGeom prst="rect">
            <a:avLst/>
          </a:prstGeom>
          <a:noFill/>
        </p:spPr>
        <p:txBody>
          <a:bodyPr wrap="square" rtlCol="0">
            <a:spAutoFit/>
          </a:bodyPr>
          <a:lstStyle/>
          <a:p>
            <a:r>
              <a:rPr lang="en-US" dirty="0"/>
              <a:t>The AccessArt website currently contains over 850 resources, many of which can be adapted to suit EYFS. Our collection of resources are growing all the time and we will add more to this </a:t>
            </a:r>
            <a:r>
              <a:rPr lang="en-US" dirty="0" err="1"/>
              <a:t>powerpoint</a:t>
            </a:r>
            <a:r>
              <a:rPr lang="en-US" dirty="0"/>
              <a:t> so do check back at </a:t>
            </a:r>
            <a:r>
              <a:rPr lang="en-US" dirty="0">
                <a:hlinkClick r:id="rId2"/>
              </a:rPr>
              <a:t>www.accessart.org.uk</a:t>
            </a:r>
            <a:r>
              <a:rPr lang="en-US" dirty="0"/>
              <a:t> to see the latest version. </a:t>
            </a:r>
          </a:p>
          <a:p>
            <a:endParaRPr lang="en-GB" dirty="0"/>
          </a:p>
          <a:p>
            <a:r>
              <a:rPr lang="en-GB" dirty="0"/>
              <a:t>Many of the resources are free to access, others are behind the membership wall.</a:t>
            </a:r>
          </a:p>
          <a:p>
            <a:pPr marL="285750" indent="-285750">
              <a:buFont typeface="Arial" panose="020B0604020202020204" pitchFamily="34" charset="0"/>
              <a:buChar char="•"/>
            </a:pPr>
            <a:endParaRPr lang="en-GB" dirty="0"/>
          </a:p>
          <a:p>
            <a:r>
              <a:rPr lang="en-GB" dirty="0"/>
              <a:t>AccessArt is a UK charity (1105049) which aims to inspire and enable high quality visual arts teaching and learning. We receive no core or revenue funding, instead we rely on income from membership to continue to develop our activities. AccessArt has over 8000 subscribers and is trusted by schools across the country to help develop their teaching and learning.</a:t>
            </a:r>
          </a:p>
          <a:p>
            <a:pPr marL="285750" indent="-285750">
              <a:buFont typeface="Arial" panose="020B0604020202020204" pitchFamily="34" charset="0"/>
              <a:buChar char="•"/>
            </a:pPr>
            <a:endParaRPr lang="en-GB" dirty="0"/>
          </a:p>
          <a:p>
            <a:r>
              <a:rPr lang="en-GB" dirty="0">
                <a:hlinkClick r:id="rId3"/>
              </a:rPr>
              <a:t>Membership (and access to all resources), starts at just £42 per year.</a:t>
            </a:r>
            <a:endParaRPr lang="en-GB" dirty="0"/>
          </a:p>
          <a:p>
            <a:endParaRPr lang="en-US" dirty="0"/>
          </a:p>
          <a:p>
            <a:endParaRPr lang="en-US" dirty="0"/>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2"/>
            <a:extLst>
              <a:ext uri="{FF2B5EF4-FFF2-40B4-BE49-F238E27FC236}">
                <a16:creationId xmlns:a16="http://schemas.microsoft.com/office/drawing/2014/main" id="{4A084769-A38E-0A40-86AA-8D2168CBA6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025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a:hlinkClick r:id="" action="ppaction://hlinkshowjump?jump=firstslide"/>
              </a:rPr>
              <a:t>Main Curriculum Pages</a:t>
            </a:r>
            <a:endParaRPr lang="en-US" sz="180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t>A Word about Progression…</a:t>
            </a:r>
          </a:p>
        </p:txBody>
      </p:sp>
      <p:sp>
        <p:nvSpPr>
          <p:cNvPr id="12" name="TextBox 11">
            <a:extLst>
              <a:ext uri="{FF2B5EF4-FFF2-40B4-BE49-F238E27FC236}">
                <a16:creationId xmlns:a16="http://schemas.microsoft.com/office/drawing/2014/main" id="{E72B81B1-DDCE-5A4F-96CB-A6B2E562B17F}"/>
              </a:ext>
            </a:extLst>
          </p:cNvPr>
          <p:cNvSpPr txBox="1"/>
          <p:nvPr/>
        </p:nvSpPr>
        <p:spPr>
          <a:xfrm>
            <a:off x="822674" y="1729774"/>
            <a:ext cx="10321576" cy="5078313"/>
          </a:xfrm>
          <a:prstGeom prst="rect">
            <a:avLst/>
          </a:prstGeom>
          <a:noFill/>
        </p:spPr>
        <p:txBody>
          <a:bodyPr wrap="square" rtlCol="0">
            <a:spAutoFit/>
          </a:bodyPr>
          <a:lstStyle/>
          <a:p>
            <a:r>
              <a:rPr lang="en-US" dirty="0"/>
              <a:t>The following resources are presented in areas of </a:t>
            </a:r>
            <a:r>
              <a:rPr lang="en-US" b="1" dirty="0"/>
              <a:t>Areas of Focus </a:t>
            </a:r>
            <a:r>
              <a:rPr lang="en-US" dirty="0"/>
              <a:t>rather than ordered by age or term. </a:t>
            </a:r>
          </a:p>
          <a:p>
            <a:endParaRPr lang="en-US" dirty="0"/>
          </a:p>
          <a:p>
            <a:r>
              <a:rPr lang="en-US" dirty="0"/>
              <a:t>These resources do NOT provide a tick list of skills to be explored and achieved (this is not something AccessArt believes in). Instead we believe children should be introduced to a wide a variety of materials and experiences, which are revisited over time. Confidence in handling materials, exploring techniques and </a:t>
            </a:r>
            <a:r>
              <a:rPr lang="en-US" dirty="0" err="1"/>
              <a:t>realising</a:t>
            </a:r>
            <a:r>
              <a:rPr lang="en-US" dirty="0"/>
              <a:t> ideas builds over time and through repeated experience. There is great benefit in </a:t>
            </a:r>
            <a:r>
              <a:rPr lang="en-US" b="1" dirty="0"/>
              <a:t>revisiting, repeating, expanding and thinking around the project ideas</a:t>
            </a:r>
            <a:r>
              <a:rPr lang="en-US" dirty="0"/>
              <a:t>, as the experience children bring to each activity changes over time. </a:t>
            </a:r>
          </a:p>
          <a:p>
            <a:endParaRPr lang="en-US" dirty="0"/>
          </a:p>
          <a:p>
            <a:r>
              <a:rPr lang="en-US" dirty="0"/>
              <a:t>It is through </a:t>
            </a:r>
            <a:r>
              <a:rPr lang="en-US" b="1" dirty="0"/>
              <a:t>working closely with individual children that teachers will really understand the types of materials, techniques and ideas that each child responds to, </a:t>
            </a:r>
            <a:r>
              <a:rPr lang="en-US" dirty="0"/>
              <a:t>and how they might be helped to explore those areas further. </a:t>
            </a:r>
          </a:p>
          <a:p>
            <a:endParaRPr lang="en-US" dirty="0"/>
          </a:p>
          <a:p>
            <a:r>
              <a:rPr lang="en-US" dirty="0"/>
              <a:t>The examples included are designed to demonstrate to providers of EYFS how an </a:t>
            </a:r>
            <a:r>
              <a:rPr lang="en-US" b="1" dirty="0"/>
              <a:t>open-ended, child-led approach can help build skills and enjoyment in children </a:t>
            </a:r>
            <a:r>
              <a:rPr lang="en-US" dirty="0"/>
              <a:t>so that by the time they enter primary education they have a mindset which will help them become confident, creative learners ready for a more thorough exploration of drawing, making, sketchbooks, painting, printmaking, photography, design and craft. </a:t>
            </a:r>
          </a:p>
          <a:p>
            <a:endParaRPr lang="en-US" dirty="0"/>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2"/>
            <a:extLst>
              <a:ext uri="{FF2B5EF4-FFF2-40B4-BE49-F238E27FC236}">
                <a16:creationId xmlns:a16="http://schemas.microsoft.com/office/drawing/2014/main" id="{4A084769-A38E-0A40-86AA-8D2168CBA6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95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 action="ppaction://hlinkshowjump?jump=firstslide"/>
              </a:rPr>
              <a:t>Main Curriculum Pages</a:t>
            </a:r>
            <a:endParaRPr lang="en-US" sz="18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4" y="1004182"/>
            <a:ext cx="7695211" cy="369332"/>
          </a:xfrm>
          <a:prstGeom prst="rect">
            <a:avLst/>
          </a:prstGeom>
          <a:noFill/>
        </p:spPr>
        <p:txBody>
          <a:bodyPr wrap="square" rtlCol="0">
            <a:spAutoFit/>
          </a:bodyPr>
          <a:lstStyle/>
          <a:p>
            <a:r>
              <a:rPr lang="en-GB" b="1" dirty="0"/>
              <a:t>The AccessArt EYFS Exemplar Plan for Art has the following Areas of Focus:</a:t>
            </a:r>
          </a:p>
        </p:txBody>
      </p:sp>
      <p:sp>
        <p:nvSpPr>
          <p:cNvPr id="12" name="TextBox 11">
            <a:extLst>
              <a:ext uri="{FF2B5EF4-FFF2-40B4-BE49-F238E27FC236}">
                <a16:creationId xmlns:a16="http://schemas.microsoft.com/office/drawing/2014/main" id="{E72B81B1-DDCE-5A4F-96CB-A6B2E562B17F}"/>
              </a:ext>
            </a:extLst>
          </p:cNvPr>
          <p:cNvSpPr txBox="1"/>
          <p:nvPr/>
        </p:nvSpPr>
        <p:spPr>
          <a:xfrm>
            <a:off x="822674" y="1729774"/>
            <a:ext cx="10321576" cy="2308324"/>
          </a:xfrm>
          <a:prstGeom prst="rect">
            <a:avLst/>
          </a:prstGeom>
          <a:noFill/>
        </p:spPr>
        <p:txBody>
          <a:bodyPr wrap="square" rtlCol="0" anchor="t">
            <a:spAutoFit/>
          </a:bodyPr>
          <a:lstStyle/>
          <a:p>
            <a:r>
              <a:rPr lang="en-GB" b="1" dirty="0">
                <a:hlinkClick r:id="rId2" action="ppaction://hlinksldjump"/>
              </a:rPr>
              <a:t>Exploring the Natural World</a:t>
            </a:r>
            <a:endParaRPr lang="en-GB" dirty="0"/>
          </a:p>
          <a:p>
            <a:r>
              <a:rPr lang="en-GB" dirty="0"/>
              <a:t>Being inspired by the world around us</a:t>
            </a:r>
          </a:p>
          <a:p>
            <a:endParaRPr lang="en-GB" dirty="0"/>
          </a:p>
          <a:p>
            <a:r>
              <a:rPr lang="en-GB" b="1" dirty="0">
                <a:hlinkClick r:id="rId3" action="ppaction://hlinksldjump"/>
              </a:rPr>
              <a:t>Understanding Identity and Exploring Relationships</a:t>
            </a:r>
            <a:endParaRPr lang="en-GB" dirty="0"/>
          </a:p>
          <a:p>
            <a:r>
              <a:rPr lang="en-GB" dirty="0"/>
              <a:t>Feeling connected</a:t>
            </a:r>
          </a:p>
          <a:p>
            <a:endParaRPr lang="en-GB" dirty="0"/>
          </a:p>
          <a:p>
            <a:r>
              <a:rPr lang="en-GB" b="1" dirty="0">
                <a:hlinkClick r:id="rId4" action="ppaction://hlinksldjump"/>
              </a:rPr>
              <a:t>Exploring the Power of Creativity</a:t>
            </a:r>
            <a:endParaRPr lang="en-GB" dirty="0"/>
          </a:p>
          <a:p>
            <a:r>
              <a:rPr lang="en-GB" dirty="0"/>
              <a:t>Making Art</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5"/>
            <a:extLst>
              <a:ext uri="{FF2B5EF4-FFF2-40B4-BE49-F238E27FC236}">
                <a16:creationId xmlns:a16="http://schemas.microsoft.com/office/drawing/2014/main" id="{4A084769-A38E-0A40-86AA-8D2168CBA6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32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a:t>
            </a:r>
            <a:endParaRPr lang="en-US" sz="18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4" y="1004182"/>
            <a:ext cx="7695211" cy="3416320"/>
          </a:xfrm>
          <a:prstGeom prst="rect">
            <a:avLst/>
          </a:prstGeom>
          <a:noFill/>
        </p:spPr>
        <p:txBody>
          <a:bodyPr wrap="square" rtlCol="0">
            <a:spAutoFit/>
          </a:bodyPr>
          <a:lstStyle/>
          <a:p>
            <a:r>
              <a:rPr lang="en-GB" sz="2000" b="1" dirty="0"/>
              <a:t>Exploring the Natural World</a:t>
            </a:r>
            <a:endParaRPr lang="en-GB" sz="2000" dirty="0"/>
          </a:p>
          <a:p>
            <a:r>
              <a:rPr lang="en-GB" dirty="0"/>
              <a:t>The resources in this section focus upon how we can facilitate an exploration of the natural world which stimulates creative thinking. </a:t>
            </a:r>
          </a:p>
          <a:p>
            <a:endParaRPr lang="en-GB" dirty="0"/>
          </a:p>
          <a:p>
            <a:endParaRPr lang="en-GB" dirty="0"/>
          </a:p>
          <a:p>
            <a:r>
              <a:rPr lang="en-GB" dirty="0">
                <a:hlinkClick r:id="rId3" action="ppaction://hlinksldjump"/>
              </a:rPr>
              <a:t>Primal Painting</a:t>
            </a:r>
            <a:endParaRPr lang="en-GB" dirty="0"/>
          </a:p>
          <a:p>
            <a:r>
              <a:rPr lang="en-GB" dirty="0">
                <a:hlinkClick r:id="rId4" action="ppaction://hlinksldjump"/>
              </a:rPr>
              <a:t>Feely Drawings (or Drawing by Touch)</a:t>
            </a:r>
            <a:endParaRPr lang="en-GB" dirty="0"/>
          </a:p>
          <a:p>
            <a:r>
              <a:rPr lang="en-GB" dirty="0">
                <a:hlinkClick r:id="rId5" action="ppaction://hlinksldjump"/>
              </a:rPr>
              <a:t>To Colour</a:t>
            </a:r>
            <a:endParaRPr lang="en-GB" dirty="0"/>
          </a:p>
          <a:p>
            <a:r>
              <a:rPr lang="en-GB" dirty="0">
                <a:hlinkClick r:id="rId6" action="ppaction://hlinksldjump"/>
              </a:rPr>
              <a:t>Dressing Up As A Fossil</a:t>
            </a:r>
            <a:endParaRPr lang="en-GB" dirty="0"/>
          </a:p>
          <a:p>
            <a:endParaRPr lang="en-GB" dirty="0"/>
          </a:p>
          <a:p>
            <a:endParaRPr lang="en-GB" dirty="0"/>
          </a:p>
          <a:p>
            <a:endParaRPr lang="en-GB" b="1" dirty="0"/>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7"/>
            <a:extLst>
              <a:ext uri="{FF2B5EF4-FFF2-40B4-BE49-F238E27FC236}">
                <a16:creationId xmlns:a16="http://schemas.microsoft.com/office/drawing/2014/main" id="{4A084769-A38E-0A40-86AA-8D2168CBA62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6D51B6-6716-2D4D-B351-DF196BA8CD8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82905" y="1836471"/>
            <a:ext cx="4403538" cy="4366918"/>
          </a:xfrm>
          <a:prstGeom prst="rect">
            <a:avLst/>
          </a:prstGeom>
        </p:spPr>
      </p:pic>
    </p:spTree>
    <p:extLst>
      <p:ext uri="{BB962C8B-B14F-4D97-AF65-F5344CB8AC3E}">
        <p14:creationId xmlns:p14="http://schemas.microsoft.com/office/powerpoint/2010/main" val="426972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Natural World</a:t>
            </a:r>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308324"/>
          </a:xfrm>
          <a:prstGeom prst="rect">
            <a:avLst/>
          </a:prstGeom>
          <a:noFill/>
        </p:spPr>
        <p:txBody>
          <a:bodyPr wrap="square" rtlCol="0">
            <a:spAutoFit/>
          </a:bodyPr>
          <a:lstStyle/>
          <a:p>
            <a:r>
              <a:rPr lang="en-GB" sz="1600" dirty="0"/>
              <a:t>The </a:t>
            </a:r>
            <a:r>
              <a:rPr lang="en-GB" sz="1600" b="1" dirty="0">
                <a:hlinkClick r:id="rId4"/>
              </a:rPr>
              <a:t>Primal Painting</a:t>
            </a:r>
            <a:r>
              <a:rPr lang="en-GB" sz="1600" dirty="0"/>
              <a:t> resource shares a session in which children explore nature as a source of natural pigments. Plants are squashed and ground to produce texture and colour with which to make art.</a:t>
            </a:r>
          </a:p>
          <a:p>
            <a:endParaRPr lang="en-GB" sz="1600" dirty="0"/>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Primal Painting</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770537"/>
          </a:xfrm>
          <a:prstGeom prst="rect">
            <a:avLst/>
          </a:prstGeom>
          <a:noFill/>
        </p:spPr>
        <p:txBody>
          <a:bodyPr wrap="square" rtlCol="0">
            <a:spAutoFit/>
          </a:bodyPr>
          <a:lstStyle/>
          <a:p>
            <a:pPr marL="285750" indent="-285750">
              <a:buFont typeface="Arial" panose="020B0604020202020204" pitchFamily="34" charset="0"/>
              <a:buChar char="•"/>
            </a:pPr>
            <a:r>
              <a:rPr lang="en-US" sz="1600" dirty="0"/>
              <a:t>Enables an active exploration of the natural world,</a:t>
            </a:r>
          </a:p>
          <a:p>
            <a:r>
              <a:rPr lang="en-US" sz="1600" dirty="0"/>
              <a:t>and to making art.</a:t>
            </a:r>
          </a:p>
          <a:p>
            <a:pPr marL="285750" indent="-285750">
              <a:buFont typeface="Arial" panose="020B0604020202020204" pitchFamily="34" charset="0"/>
              <a:buChar char="•"/>
            </a:pPr>
            <a:r>
              <a:rPr lang="en-US" sz="1600" dirty="0"/>
              <a:t>Encourages children to look at the world as a place</a:t>
            </a:r>
          </a:p>
          <a:p>
            <a:r>
              <a:rPr lang="en-US" sz="1600" dirty="0"/>
              <a:t>containing elements they can manipulate &amp; transform</a:t>
            </a:r>
          </a:p>
          <a:p>
            <a:pPr marL="285750" indent="-285750">
              <a:buFont typeface="Arial" panose="020B0604020202020204" pitchFamily="34" charset="0"/>
              <a:buChar char="•"/>
            </a:pPr>
            <a:r>
              <a:rPr lang="en-US" sz="1600" dirty="0"/>
              <a:t>Develops hand eye coordination and dexterity skills</a:t>
            </a:r>
          </a:p>
          <a:p>
            <a:pPr marL="285750" indent="-285750">
              <a:buFont typeface="Arial" panose="020B0604020202020204" pitchFamily="34" charset="0"/>
              <a:buChar char="•"/>
            </a:pPr>
            <a:r>
              <a:rPr lang="en-US" sz="1600" dirty="0"/>
              <a:t>Opportunity to explore early mark making</a:t>
            </a:r>
          </a:p>
          <a:p>
            <a:pPr marL="285750" indent="-285750">
              <a:buFont typeface="Arial" panose="020B0604020202020204" pitchFamily="34" charset="0"/>
              <a:buChar char="•"/>
            </a:pPr>
            <a:r>
              <a:rPr lang="en-US" sz="1600" dirty="0"/>
              <a:t>Encourages discovery, conversation and sharing</a:t>
            </a:r>
          </a:p>
          <a:p>
            <a:pPr marL="285750" indent="-285750">
              <a:buFont typeface="Arial" panose="020B0604020202020204" pitchFamily="34" charset="0"/>
              <a:buChar char="•"/>
            </a:pPr>
            <a:r>
              <a:rPr lang="en-US" sz="1600" dirty="0"/>
              <a:t>Creates a holistic approach to making art</a:t>
            </a:r>
          </a:p>
          <a:p>
            <a:pPr marL="285750" indent="-285750">
              <a:buFont typeface="Arial" panose="020B0604020202020204" pitchFamily="34" charset="0"/>
              <a:buChar char="•"/>
            </a:pPr>
            <a:endParaRPr lang="en-US" sz="1600" dirty="0"/>
          </a:p>
          <a:p>
            <a:endParaRPr lang="en-US" sz="1600" dirty="0"/>
          </a:p>
          <a:p>
            <a:r>
              <a:rPr lang="en-US" sz="1600" b="1" dirty="0"/>
              <a:t>Adapt: </a:t>
            </a:r>
          </a:p>
          <a:p>
            <a:r>
              <a:rPr lang="en-US" sz="1600" dirty="0"/>
              <a:t>The session originally took place with 5 and 6 year old children. To adapt to EYFS, you may like to swap some of the tools used and work under closer supervision, for example swap a small hammer for a small handheld stone. Obviously care should be taken to ensure children don’t put the plants in their mouths. </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9E6D33EF-F210-F14A-AC24-89C7B48673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0169" y="1489803"/>
            <a:ext cx="2875994" cy="2800509"/>
          </a:xfrm>
          <a:prstGeom prst="rect">
            <a:avLst/>
          </a:prstGeom>
        </p:spPr>
      </p:pic>
    </p:spTree>
    <p:extLst>
      <p:ext uri="{BB962C8B-B14F-4D97-AF65-F5344CB8AC3E}">
        <p14:creationId xmlns:p14="http://schemas.microsoft.com/office/powerpoint/2010/main" val="15710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Natural World</a:t>
            </a:r>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3046988"/>
          </a:xfrm>
          <a:prstGeom prst="rect">
            <a:avLst/>
          </a:prstGeom>
          <a:noFill/>
        </p:spPr>
        <p:txBody>
          <a:bodyPr wrap="square" rtlCol="0">
            <a:spAutoFit/>
          </a:bodyPr>
          <a:lstStyle/>
          <a:p>
            <a:r>
              <a:rPr lang="en-GB" sz="1600" dirty="0"/>
              <a:t>The </a:t>
            </a:r>
            <a:r>
              <a:rPr lang="en-GB" sz="1600" b="1" dirty="0">
                <a:hlinkClick r:id="rId4"/>
              </a:rPr>
              <a:t>”Feely Drawings”</a:t>
            </a:r>
            <a:r>
              <a:rPr lang="en-GB" sz="1600" dirty="0"/>
              <a:t> resource explores making drawings in response to objects using the sense of touch. </a:t>
            </a:r>
          </a:p>
          <a:p>
            <a:endParaRPr lang="en-GB" sz="1600" dirty="0"/>
          </a:p>
          <a:p>
            <a:r>
              <a:rPr lang="en-GB" sz="1600" dirty="0"/>
              <a:t>It separates drawing into 2 activities: exploring an object through our sense and then making a drawing of the information we can remember.</a:t>
            </a:r>
          </a:p>
          <a:p>
            <a:endParaRPr lang="en-GB" sz="1600" dirty="0"/>
          </a:p>
          <a:p>
            <a:endParaRPr lang="en-US" sz="1600" dirty="0"/>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“Feely Drawings” or Drawing by Touch – a 5 minute drawing exercise</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t>Encourages children to explore objects through senses other than sight</a:t>
            </a:r>
          </a:p>
          <a:p>
            <a:pPr marL="285750" indent="-285750">
              <a:buFont typeface="Arial" panose="020B0604020202020204" pitchFamily="34" charset="0"/>
              <a:buChar char="•"/>
            </a:pPr>
            <a:r>
              <a:rPr lang="en-US" sz="1600" dirty="0"/>
              <a:t>Promotes curiosity, thinking, recall &amp; creative decision making</a:t>
            </a:r>
          </a:p>
          <a:p>
            <a:pPr marL="285750" indent="-285750">
              <a:buFont typeface="Arial" panose="020B0604020202020204" pitchFamily="34" charset="0"/>
              <a:buChar char="•"/>
            </a:pPr>
            <a:r>
              <a:rPr lang="en-US" sz="1600" dirty="0"/>
              <a:t>Develops hand eye coordination</a:t>
            </a:r>
          </a:p>
          <a:p>
            <a:pPr marL="285750" indent="-285750">
              <a:buFont typeface="Arial" panose="020B0604020202020204" pitchFamily="34" charset="0"/>
              <a:buChar char="•"/>
            </a:pPr>
            <a:r>
              <a:rPr lang="en-US" sz="1600" dirty="0"/>
              <a:t>Explores mark making as a way to share information</a:t>
            </a:r>
          </a:p>
          <a:p>
            <a:pPr marL="285750" indent="-285750">
              <a:buFont typeface="Arial" panose="020B0604020202020204" pitchFamily="34" charset="0"/>
              <a:buChar char="•"/>
            </a:pPr>
            <a:r>
              <a:rPr lang="en-US" sz="1600" dirty="0"/>
              <a:t>Develops early visual literacy skills (see * below)</a:t>
            </a:r>
          </a:p>
          <a:p>
            <a:endParaRPr lang="en-US" sz="1600" dirty="0"/>
          </a:p>
          <a:p>
            <a:endParaRPr lang="en-US" sz="1600" dirty="0"/>
          </a:p>
          <a:p>
            <a:r>
              <a:rPr lang="en-US" sz="1600" b="1" dirty="0"/>
              <a:t>Adapt: </a:t>
            </a:r>
          </a:p>
          <a:p>
            <a:r>
              <a:rPr lang="en-US" sz="1600" dirty="0"/>
              <a:t>Vary the objects which children “sense” by feeling them to suit the age and ability of the child.</a:t>
            </a:r>
          </a:p>
          <a:p>
            <a:r>
              <a:rPr lang="en-US" sz="1600" dirty="0"/>
              <a:t>*After the drawings are made, develop the activity into a game whereby children can discuss which drawings were inspired by which objects.</a:t>
            </a:r>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7" name="Picture 6">
            <a:hlinkClick r:id="rId4"/>
            <a:extLst>
              <a:ext uri="{FF2B5EF4-FFF2-40B4-BE49-F238E27FC236}">
                <a16:creationId xmlns:a16="http://schemas.microsoft.com/office/drawing/2014/main" id="{E9C49057-0150-044C-81E4-4371728E0E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0852" y="1489803"/>
            <a:ext cx="2925311" cy="2701128"/>
          </a:xfrm>
          <a:prstGeom prst="rect">
            <a:avLst/>
          </a:prstGeom>
        </p:spPr>
      </p:pic>
    </p:spTree>
    <p:extLst>
      <p:ext uri="{BB962C8B-B14F-4D97-AF65-F5344CB8AC3E}">
        <p14:creationId xmlns:p14="http://schemas.microsoft.com/office/powerpoint/2010/main" val="208100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FF60FB1-1E86-2C4E-BA1E-2CAF06ECEF20}"/>
              </a:ext>
            </a:extLst>
          </p:cNvPr>
          <p:cNvSpPr>
            <a:spLocks noGrp="1"/>
          </p:cNvSpPr>
          <p:nvPr>
            <p:ph type="subTitle" idx="1"/>
          </p:nvPr>
        </p:nvSpPr>
        <p:spPr>
          <a:xfrm>
            <a:off x="325478" y="294127"/>
            <a:ext cx="9103529" cy="593766"/>
          </a:xfrm>
        </p:spPr>
        <p:txBody>
          <a:bodyPr>
            <a:normAutofit/>
          </a:bodyPr>
          <a:lstStyle/>
          <a:p>
            <a:pPr algn="l"/>
            <a:r>
              <a:rPr lang="en-US" dirty="0">
                <a:hlinkClick r:id="rId2" action="ppaction://hlinksldjump"/>
              </a:rPr>
              <a:t>Main EYFS Page </a:t>
            </a:r>
            <a:r>
              <a:rPr lang="en-US" dirty="0"/>
              <a:t>&gt; </a:t>
            </a:r>
            <a:r>
              <a:rPr lang="en-US" dirty="0">
                <a:hlinkClick r:id="rId3" action="ppaction://hlinksldjump"/>
              </a:rPr>
              <a:t>Exploring the Natural World</a:t>
            </a:r>
            <a:endParaRPr lang="en-US" sz="1800" dirty="0"/>
          </a:p>
        </p:txBody>
      </p:sp>
      <p:sp>
        <p:nvSpPr>
          <p:cNvPr id="5" name="TextBox 4">
            <a:extLst>
              <a:ext uri="{FF2B5EF4-FFF2-40B4-BE49-F238E27FC236}">
                <a16:creationId xmlns:a16="http://schemas.microsoft.com/office/drawing/2014/main" id="{B16C8BAD-C039-9447-9374-5607C8337EDF}"/>
              </a:ext>
            </a:extLst>
          </p:cNvPr>
          <p:cNvSpPr txBox="1"/>
          <p:nvPr/>
        </p:nvSpPr>
        <p:spPr>
          <a:xfrm>
            <a:off x="4032287" y="1489803"/>
            <a:ext cx="2826327" cy="2062103"/>
          </a:xfrm>
          <a:prstGeom prst="rect">
            <a:avLst/>
          </a:prstGeom>
          <a:noFill/>
        </p:spPr>
        <p:txBody>
          <a:bodyPr wrap="square" rtlCol="0">
            <a:spAutoFit/>
          </a:bodyPr>
          <a:lstStyle/>
          <a:p>
            <a:r>
              <a:rPr lang="en-GB" sz="1600" dirty="0"/>
              <a:t>The </a:t>
            </a:r>
            <a:r>
              <a:rPr lang="en-GB" sz="1600" b="1" dirty="0">
                <a:hlinkClick r:id="rId4"/>
              </a:rPr>
              <a:t>To Colour</a:t>
            </a:r>
            <a:r>
              <a:rPr lang="en-GB" sz="1600" dirty="0"/>
              <a:t> resource shares a session which took place originally with children with Autism. However the gentle and playful exploration of colour, how it makes us feel and how it feeds into other senses is perfect for EYFS. </a:t>
            </a:r>
          </a:p>
        </p:txBody>
      </p:sp>
      <p:sp>
        <p:nvSpPr>
          <p:cNvPr id="9" name="TextBox 8">
            <a:extLst>
              <a:ext uri="{FF2B5EF4-FFF2-40B4-BE49-F238E27FC236}">
                <a16:creationId xmlns:a16="http://schemas.microsoft.com/office/drawing/2014/main" id="{D540369C-B5B9-9B4F-A383-2571D0714A2F}"/>
              </a:ext>
            </a:extLst>
          </p:cNvPr>
          <p:cNvSpPr txBox="1"/>
          <p:nvPr/>
        </p:nvSpPr>
        <p:spPr>
          <a:xfrm>
            <a:off x="822675" y="1004182"/>
            <a:ext cx="7695211" cy="369332"/>
          </a:xfrm>
          <a:prstGeom prst="rect">
            <a:avLst/>
          </a:prstGeom>
          <a:noFill/>
        </p:spPr>
        <p:txBody>
          <a:bodyPr wrap="square" rtlCol="0">
            <a:spAutoFit/>
          </a:bodyPr>
          <a:lstStyle/>
          <a:p>
            <a:r>
              <a:rPr lang="en-US" b="1" dirty="0">
                <a:hlinkClick r:id="rId4"/>
              </a:rPr>
              <a:t>To Colour…</a:t>
            </a:r>
            <a:endParaRPr lang="en-US" b="1" dirty="0"/>
          </a:p>
        </p:txBody>
      </p:sp>
      <p:sp>
        <p:nvSpPr>
          <p:cNvPr id="12" name="TextBox 11">
            <a:extLst>
              <a:ext uri="{FF2B5EF4-FFF2-40B4-BE49-F238E27FC236}">
                <a16:creationId xmlns:a16="http://schemas.microsoft.com/office/drawing/2014/main" id="{E72B81B1-DDCE-5A4F-96CB-A6B2E562B17F}"/>
              </a:ext>
            </a:extLst>
          </p:cNvPr>
          <p:cNvSpPr txBox="1"/>
          <p:nvPr/>
        </p:nvSpPr>
        <p:spPr>
          <a:xfrm>
            <a:off x="7338951" y="1489803"/>
            <a:ext cx="470970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Encourages playful exploration</a:t>
            </a:r>
          </a:p>
          <a:p>
            <a:pPr marL="285750" indent="-285750">
              <a:buFont typeface="Arial" panose="020B0604020202020204" pitchFamily="34" charset="0"/>
              <a:buChar char="•"/>
            </a:pPr>
            <a:r>
              <a:rPr lang="en-US" sz="1600" dirty="0"/>
              <a:t>Helps children explore sensory perception</a:t>
            </a:r>
          </a:p>
          <a:p>
            <a:pPr marL="285750" indent="-285750">
              <a:buFont typeface="Arial" panose="020B0604020202020204" pitchFamily="34" charset="0"/>
              <a:buChar char="•"/>
            </a:pPr>
            <a:r>
              <a:rPr lang="en-US" sz="1600" dirty="0"/>
              <a:t>Promotes teachers &amp; children to create their own learning pathways</a:t>
            </a:r>
          </a:p>
          <a:p>
            <a:pPr marL="285750" indent="-285750">
              <a:buFont typeface="Arial" panose="020B0604020202020204" pitchFamily="34" charset="0"/>
              <a:buChar char="•"/>
            </a:pPr>
            <a:r>
              <a:rPr lang="en-US" sz="1600" dirty="0"/>
              <a:t>Explores colour as a medium beyond paint</a:t>
            </a:r>
          </a:p>
          <a:p>
            <a:endParaRPr lang="en-US" sz="1600" dirty="0"/>
          </a:p>
          <a:p>
            <a:endParaRPr lang="en-US" sz="1600" dirty="0"/>
          </a:p>
          <a:p>
            <a:r>
              <a:rPr lang="en-US" sz="1600" dirty="0">
                <a:hlinkClick r:id="rId5"/>
              </a:rPr>
              <a:t>Join AccessArt </a:t>
            </a:r>
            <a:r>
              <a:rPr lang="en-US" sz="1600" dirty="0"/>
              <a:t>for full access to over 850 resources</a:t>
            </a:r>
          </a:p>
        </p:txBody>
      </p:sp>
      <p:sp>
        <p:nvSpPr>
          <p:cNvPr id="13" name="Action Button: Forward or Next 12">
            <a:hlinkClick r:id="" action="ppaction://hlinkshowjump?jump=nextslide" highlightClick="1"/>
            <a:extLst>
              <a:ext uri="{FF2B5EF4-FFF2-40B4-BE49-F238E27FC236}">
                <a16:creationId xmlns:a16="http://schemas.microsoft.com/office/drawing/2014/main" id="{D90BF38A-97CB-2546-95BE-059D58E7CBE6}"/>
              </a:ext>
            </a:extLst>
          </p:cNvPr>
          <p:cNvSpPr/>
          <p:nvPr/>
        </p:nvSpPr>
        <p:spPr>
          <a:xfrm>
            <a:off x="11589496" y="6372832"/>
            <a:ext cx="308757" cy="296230"/>
          </a:xfrm>
          <a:prstGeom prst="actionButtonForwardNex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19" name="Picture 18">
            <a:hlinkClick r:id="rId6"/>
            <a:extLst>
              <a:ext uri="{FF2B5EF4-FFF2-40B4-BE49-F238E27FC236}">
                <a16:creationId xmlns:a16="http://schemas.microsoft.com/office/drawing/2014/main" id="{4A084769-A38E-0A40-86AA-8D2168CBA6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86443" y="236636"/>
            <a:ext cx="1662216" cy="952212"/>
          </a:xfrm>
          <a:prstGeom prst="rect">
            <a:avLst/>
          </a:prstGeom>
        </p:spPr>
      </p:pic>
      <p:sp>
        <p:nvSpPr>
          <p:cNvPr id="20" name="Action Button: Back or Previous 19">
            <a:hlinkClick r:id="" action="ppaction://hlinkshowjump?jump=previousslide" highlightClick="1"/>
            <a:extLst>
              <a:ext uri="{FF2B5EF4-FFF2-40B4-BE49-F238E27FC236}">
                <a16:creationId xmlns:a16="http://schemas.microsoft.com/office/drawing/2014/main" id="{7E18EF14-8F51-FD40-A5A5-D1D4096E9D00}"/>
              </a:ext>
            </a:extLst>
          </p:cNvPr>
          <p:cNvSpPr/>
          <p:nvPr/>
        </p:nvSpPr>
        <p:spPr>
          <a:xfrm>
            <a:off x="245629" y="6384939"/>
            <a:ext cx="271340" cy="284123"/>
          </a:xfrm>
          <a:prstGeom prst="actionButtonBackPreviou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4" name="Picture 3">
            <a:hlinkClick r:id="rId4"/>
            <a:extLst>
              <a:ext uri="{FF2B5EF4-FFF2-40B4-BE49-F238E27FC236}">
                <a16:creationId xmlns:a16="http://schemas.microsoft.com/office/drawing/2014/main" id="{80E5D9E4-7684-B348-9853-A393E7837D9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5087" y="1489803"/>
            <a:ext cx="2964868" cy="2908776"/>
          </a:xfrm>
          <a:prstGeom prst="rect">
            <a:avLst/>
          </a:prstGeom>
        </p:spPr>
      </p:pic>
    </p:spTree>
    <p:extLst>
      <p:ext uri="{BB962C8B-B14F-4D97-AF65-F5344CB8AC3E}">
        <p14:creationId xmlns:p14="http://schemas.microsoft.com/office/powerpoint/2010/main" val="128980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4F36036641C341993F7E30A37733C4" ma:contentTypeVersion="10" ma:contentTypeDescription="Create a new document." ma:contentTypeScope="" ma:versionID="0c06efaa2673480e6d20208f125d20ed">
  <xsd:schema xmlns:xsd="http://www.w3.org/2001/XMLSchema" xmlns:xs="http://www.w3.org/2001/XMLSchema" xmlns:p="http://schemas.microsoft.com/office/2006/metadata/properties" xmlns:ns2="b4041c31-fb40-4aa9-8bc1-da4d48eb8866" xmlns:ns3="66c3a04a-2a66-407d-9fe0-2c79ed153c27" targetNamespace="http://schemas.microsoft.com/office/2006/metadata/properties" ma:root="true" ma:fieldsID="6e6f476f94e753a0e04d9fe10841cebf" ns2:_="" ns3:_="">
    <xsd:import namespace="b4041c31-fb40-4aa9-8bc1-da4d48eb8866"/>
    <xsd:import namespace="66c3a04a-2a66-407d-9fe0-2c79ed153c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41c31-fb40-4aa9-8bc1-da4d48eb8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c3a04a-2a66-407d-9fe0-2c79ed153c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833DCF-A25B-40FC-A4F5-EE7C552D0F0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F8CC5B2-DCE6-4E57-A23A-AB64E058D267}">
  <ds:schemaRefs>
    <ds:schemaRef ds:uri="http://schemas.microsoft.com/sharepoint/v3/contenttype/forms"/>
  </ds:schemaRefs>
</ds:datastoreItem>
</file>

<file path=customXml/itemProps3.xml><?xml version="1.0" encoding="utf-8"?>
<ds:datastoreItem xmlns:ds="http://schemas.openxmlformats.org/officeDocument/2006/customXml" ds:itemID="{E1193D44-4F26-4F12-A9EC-6778AD52B19A}">
  <ds:schemaRefs>
    <ds:schemaRef ds:uri="66c3a04a-2a66-407d-9fe0-2c79ed153c27"/>
    <ds:schemaRef ds:uri="b4041c31-fb40-4aa9-8bc1-da4d48eb88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21652</TotalTime>
  <Words>2591</Words>
  <Application>Microsoft Macintosh PowerPoint</Application>
  <PresentationFormat>Widescreen</PresentationFormat>
  <Paragraphs>379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AccessArt EYFS Exemplar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Paula Briggs</dc:creator>
  <cp:keywords/>
  <dc:description/>
  <cp:lastModifiedBy>Paula Briggs</cp:lastModifiedBy>
  <cp:revision>160</cp:revision>
  <dcterms:created xsi:type="dcterms:W3CDTF">2019-08-09T08:36:58Z</dcterms:created>
  <dcterms:modified xsi:type="dcterms:W3CDTF">2019-12-09T15:59:04Z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0x010100CB4F36036641C341993F7E30A37733C4</vt:lpwstr>
  </property>
</Properties>
</file>