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0" r:id="rId2"/>
    <p:sldId id="291" r:id="rId3"/>
    <p:sldId id="294" r:id="rId4"/>
    <p:sldId id="265" r:id="rId5"/>
    <p:sldId id="266" r:id="rId6"/>
    <p:sldId id="267" r:id="rId7"/>
    <p:sldId id="269" r:id="rId8"/>
    <p:sldId id="268" r:id="rId9"/>
    <p:sldId id="297" r:id="rId10"/>
    <p:sldId id="258" r:id="rId11"/>
    <p:sldId id="270" r:id="rId12"/>
    <p:sldId id="271" r:id="rId13"/>
    <p:sldId id="272" r:id="rId14"/>
    <p:sldId id="273" r:id="rId15"/>
    <p:sldId id="295" r:id="rId16"/>
    <p:sldId id="259" r:id="rId17"/>
    <p:sldId id="274" r:id="rId18"/>
    <p:sldId id="275" r:id="rId19"/>
    <p:sldId id="276" r:id="rId20"/>
    <p:sldId id="277" r:id="rId21"/>
    <p:sldId id="296" r:id="rId22"/>
    <p:sldId id="260" r:id="rId23"/>
    <p:sldId id="278" r:id="rId24"/>
    <p:sldId id="279" r:id="rId25"/>
    <p:sldId id="280" r:id="rId26"/>
    <p:sldId id="281" r:id="rId27"/>
    <p:sldId id="293" r:id="rId28"/>
    <p:sldId id="262" r:id="rId29"/>
    <p:sldId id="282" r:id="rId30"/>
    <p:sldId id="283" r:id="rId31"/>
    <p:sldId id="284" r:id="rId32"/>
    <p:sldId id="285" r:id="rId33"/>
    <p:sldId id="292" r:id="rId34"/>
    <p:sldId id="261" r:id="rId35"/>
    <p:sldId id="286" r:id="rId36"/>
    <p:sldId id="287" r:id="rId37"/>
    <p:sldId id="288"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2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5872"/>
  </p:normalViewPr>
  <p:slideViewPr>
    <p:cSldViewPr snapToGrid="0" snapToObjects="1">
      <p:cViewPr>
        <p:scale>
          <a:sx n="80" d="100"/>
          <a:sy n="80" d="100"/>
        </p:scale>
        <p:origin x="232" y="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C550-99E1-8C4C-8B22-7B260D2FBF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A3EBBA-FD53-7145-AAD6-BF27D6E84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D3D0F0-26C7-2545-9B76-B929BDAC3C72}"/>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5" name="Footer Placeholder 4">
            <a:extLst>
              <a:ext uri="{FF2B5EF4-FFF2-40B4-BE49-F238E27FC236}">
                <a16:creationId xmlns:a16="http://schemas.microsoft.com/office/drawing/2014/main" id="{7D97F3D6-8F59-864F-AC3E-B3ADB3B91F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EAA6F-DE84-0349-8DF4-22FF4AA7B2DA}"/>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357402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91FF-0EBE-CC4D-A6B8-2FF0C9A8A9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30AC1C-88BB-E14A-99C4-7DC8C274BB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BB5EA-530B-0645-AA78-FBBB164443A4}"/>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5" name="Footer Placeholder 4">
            <a:extLst>
              <a:ext uri="{FF2B5EF4-FFF2-40B4-BE49-F238E27FC236}">
                <a16:creationId xmlns:a16="http://schemas.microsoft.com/office/drawing/2014/main" id="{0279BBF6-A2F9-5C41-9CA6-FA1BBFE0A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EA092C-BC69-7740-81DF-34C8100CA984}"/>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646626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4D14D-9ABC-A74F-BC87-DD401037F9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E4ECDB-48D8-F14C-966D-9E22F03B5D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3CC62-0A95-5E47-BC13-DBD51B9B681A}"/>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5" name="Footer Placeholder 4">
            <a:extLst>
              <a:ext uri="{FF2B5EF4-FFF2-40B4-BE49-F238E27FC236}">
                <a16:creationId xmlns:a16="http://schemas.microsoft.com/office/drawing/2014/main" id="{EEC9186B-0A26-AC49-8A0B-A1DEF73C0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30772-1C8A-CD4F-A459-CCA4CAD85D49}"/>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383262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0418B-E1B1-5F45-8570-A1B085F4C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F2B06-ED41-904F-B36D-2824373C96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AEC9C-64BD-1A40-B059-1E5FC492B072}"/>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5" name="Footer Placeholder 4">
            <a:extLst>
              <a:ext uri="{FF2B5EF4-FFF2-40B4-BE49-F238E27FC236}">
                <a16:creationId xmlns:a16="http://schemas.microsoft.com/office/drawing/2014/main" id="{76FB0E8B-B851-5942-97F2-F3EE201B5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6DCB5-77B5-A14D-98A3-8421D8A752C7}"/>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3306000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7B4F9-5D1E-E147-99DD-2F0446C5C2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E3A481-2278-6E48-9872-2D8573C91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938E74-9015-0845-B808-273EA283E099}"/>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5" name="Footer Placeholder 4">
            <a:extLst>
              <a:ext uri="{FF2B5EF4-FFF2-40B4-BE49-F238E27FC236}">
                <a16:creationId xmlns:a16="http://schemas.microsoft.com/office/drawing/2014/main" id="{56E0B6AD-B5F9-8D45-A323-55B5513DD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DDC61-B4EE-614F-9C29-8A6E136B8779}"/>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336417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B5A0-AA77-9B4E-AEFB-B35DD85BB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954AB0-2BDD-3E45-ADF7-07EAD93633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8D5572-CA3E-6244-BAD6-3CF593A455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BE3A0C-FE2A-B04A-825E-CB9ECE72F96B}"/>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6" name="Footer Placeholder 5">
            <a:extLst>
              <a:ext uri="{FF2B5EF4-FFF2-40B4-BE49-F238E27FC236}">
                <a16:creationId xmlns:a16="http://schemas.microsoft.com/office/drawing/2014/main" id="{C013AA2A-76ED-0A43-9A7E-AB3F44A33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14546-7934-6A4C-AC0B-B6FB7624716F}"/>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297123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783DB-ACA1-F141-8401-D3B4BF27F1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89C58-288E-164F-A28F-9E59B2CE23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8740AE-7D8F-4242-A5EF-8330474E4CD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75259C-E4B4-8448-83B6-51A95BAFBD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A90CAD-59BE-F244-B0CB-667F7FDFD03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A2BE78-5E7C-624B-8CE8-9C9A1AC96FB0}"/>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8" name="Footer Placeholder 7">
            <a:extLst>
              <a:ext uri="{FF2B5EF4-FFF2-40B4-BE49-F238E27FC236}">
                <a16:creationId xmlns:a16="http://schemas.microsoft.com/office/drawing/2014/main" id="{E4E2418F-69EE-5444-8D0C-AA95EA8ACF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FF938B-F3F9-764A-A407-C802B2A349F9}"/>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293760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B788-D7A4-9C4D-9F49-A9AACFC343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39EF00-15A8-2C4F-97F1-E69353250EFA}"/>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4" name="Footer Placeholder 3">
            <a:extLst>
              <a:ext uri="{FF2B5EF4-FFF2-40B4-BE49-F238E27FC236}">
                <a16:creationId xmlns:a16="http://schemas.microsoft.com/office/drawing/2014/main" id="{A16E2645-2E28-1B4B-A036-4B349875FB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3B4C2F-4494-5B4A-A2A7-E24A49016895}"/>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34967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4F381F-50A9-F246-A8AB-5E3963DB0545}"/>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3" name="Footer Placeholder 2">
            <a:extLst>
              <a:ext uri="{FF2B5EF4-FFF2-40B4-BE49-F238E27FC236}">
                <a16:creationId xmlns:a16="http://schemas.microsoft.com/office/drawing/2014/main" id="{64E8F379-B4C6-2C47-AEA9-74AD300FEA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26C897-B219-D045-9E30-EA049282E7D9}"/>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176876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4BDA-EB61-144A-B2C9-241920A97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EE187C-CCA1-A442-9FF9-486868D933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00E8B2-654A-A948-AFB8-CE233999C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F9401C-D20B-8B4C-B320-D3A0A8C1ECBB}"/>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6" name="Footer Placeholder 5">
            <a:extLst>
              <a:ext uri="{FF2B5EF4-FFF2-40B4-BE49-F238E27FC236}">
                <a16:creationId xmlns:a16="http://schemas.microsoft.com/office/drawing/2014/main" id="{15CB4BE2-058C-9541-B122-72573819E2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E9F3E-6598-3041-B70B-CED9C30F143D}"/>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276962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4606-9601-094D-AEF1-6781AEF09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5A79AF-7848-4E47-85C8-730FDD64D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68418-25A0-B943-91FC-FE251CA3B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F86C8D-C720-A245-A455-966E6D8E0192}"/>
              </a:ext>
            </a:extLst>
          </p:cNvPr>
          <p:cNvSpPr>
            <a:spLocks noGrp="1"/>
          </p:cNvSpPr>
          <p:nvPr>
            <p:ph type="dt" sz="half" idx="10"/>
          </p:nvPr>
        </p:nvSpPr>
        <p:spPr/>
        <p:txBody>
          <a:bodyPr/>
          <a:lstStyle/>
          <a:p>
            <a:fld id="{3F02EE89-A353-2249-8DE7-A1BF557EAA69}" type="datetimeFigureOut">
              <a:rPr lang="en-US" smtClean="0"/>
              <a:t>3/12/20</a:t>
            </a:fld>
            <a:endParaRPr lang="en-US"/>
          </a:p>
        </p:txBody>
      </p:sp>
      <p:sp>
        <p:nvSpPr>
          <p:cNvPr id="6" name="Footer Placeholder 5">
            <a:extLst>
              <a:ext uri="{FF2B5EF4-FFF2-40B4-BE49-F238E27FC236}">
                <a16:creationId xmlns:a16="http://schemas.microsoft.com/office/drawing/2014/main" id="{26D6E446-F800-3B47-9BB1-DC0EF17F1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F126BF-0AC4-D34E-9908-252C03C6559E}"/>
              </a:ext>
            </a:extLst>
          </p:cNvPr>
          <p:cNvSpPr>
            <a:spLocks noGrp="1"/>
          </p:cNvSpPr>
          <p:nvPr>
            <p:ph type="sldNum" sz="quarter" idx="12"/>
          </p:nvPr>
        </p:nvSpPr>
        <p:spPr/>
        <p:txBody>
          <a:bodyPr/>
          <a:lstStyle/>
          <a:p>
            <a:fld id="{556A6782-3E4D-E146-BB52-0325303F4017}" type="slidenum">
              <a:rPr lang="en-US" smtClean="0"/>
              <a:t>‹#›</a:t>
            </a:fld>
            <a:endParaRPr lang="en-US"/>
          </a:p>
        </p:txBody>
      </p:sp>
    </p:spTree>
    <p:extLst>
      <p:ext uri="{BB962C8B-B14F-4D97-AF65-F5344CB8AC3E}">
        <p14:creationId xmlns:p14="http://schemas.microsoft.com/office/powerpoint/2010/main" val="211569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8069D-BAD1-F648-9DE9-F305153DC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00C79C-A385-C341-8FD3-AD4F71AE8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E20AC-7A44-8344-A8BE-E2548CD563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2EE89-A353-2249-8DE7-A1BF557EAA69}" type="datetimeFigureOut">
              <a:rPr lang="en-US" smtClean="0"/>
              <a:t>3/12/20</a:t>
            </a:fld>
            <a:endParaRPr lang="en-US"/>
          </a:p>
        </p:txBody>
      </p:sp>
      <p:sp>
        <p:nvSpPr>
          <p:cNvPr id="5" name="Footer Placeholder 4">
            <a:extLst>
              <a:ext uri="{FF2B5EF4-FFF2-40B4-BE49-F238E27FC236}">
                <a16:creationId xmlns:a16="http://schemas.microsoft.com/office/drawing/2014/main" id="{4DC2BB42-05AA-C641-8FB6-4A7D8CCAB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573AC6-E2A4-F346-B35D-BCF2B1305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A6782-3E4D-E146-BB52-0325303F4017}" type="slidenum">
              <a:rPr lang="en-US" smtClean="0"/>
              <a:t>‹#›</a:t>
            </a:fld>
            <a:endParaRPr lang="en-US"/>
          </a:p>
        </p:txBody>
      </p:sp>
    </p:spTree>
    <p:extLst>
      <p:ext uri="{BB962C8B-B14F-4D97-AF65-F5344CB8AC3E}">
        <p14:creationId xmlns:p14="http://schemas.microsoft.com/office/powerpoint/2010/main" val="37265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ccessart.org.uk/progression_in_primary_art/" TargetMode="External"/><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www.accessart.org.uk/inspired-the-tree-by-year-one-and-two-at-hauxton-primary-school/" TargetMode="External"/><Relationship Id="rId13" Type="http://schemas.openxmlformats.org/officeDocument/2006/relationships/hyperlink" Target="http://www.accessart.org.uk/monoprinting-with-oil-pastel-and-carbon-copy-paper/" TargetMode="External"/><Relationship Id="rId3" Type="http://schemas.openxmlformats.org/officeDocument/2006/relationships/hyperlink" Target="http://www.accessart.org.uk/taking-ownership-of-your-sketchbook/" TargetMode="External"/><Relationship Id="rId7" Type="http://schemas.openxmlformats.org/officeDocument/2006/relationships/hyperlink" Target="http://www.accessart.org.uk/the-minibeast-project/" TargetMode="External"/><Relationship Id="rId12" Type="http://schemas.openxmlformats.org/officeDocument/2006/relationships/hyperlink" Target="http://www.accessart.org.uk/painting-with-plasticine/" TargetMode="External"/><Relationship Id="rId2" Type="http://schemas.openxmlformats.org/officeDocument/2006/relationships/hyperlink" Target="http://www.accessart.org.uk/making-elastic-band-sketchbooks-with-pupils-at-philip-southcote-school/" TargetMode="External"/><Relationship Id="rId16"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www.accessart.org.uk/subject-matter-for-thoughtful-drawings/" TargetMode="External"/><Relationship Id="rId11" Type="http://schemas.openxmlformats.org/officeDocument/2006/relationships/hyperlink" Target="https://www.accessart.org.uk/adding-colour-to-shared-ink-drawing-inspired-by-where-the-wild-things-are/" TargetMode="External"/><Relationship Id="rId5" Type="http://schemas.openxmlformats.org/officeDocument/2006/relationships/hyperlink" Target="http://www.accessart.org.uk/beginners-guide-to-drawing-materials/" TargetMode="External"/><Relationship Id="rId15" Type="http://schemas.openxmlformats.org/officeDocument/2006/relationships/hyperlink" Target="http://www.accessart.org.uk/be-an-architect-new-for-summer-2012/" TargetMode="External"/><Relationship Id="rId10" Type="http://schemas.openxmlformats.org/officeDocument/2006/relationships/hyperlink" Target="http://www.accessart.org.uk/dressing-up-as-fossils/" TargetMode="External"/><Relationship Id="rId4" Type="http://schemas.openxmlformats.org/officeDocument/2006/relationships/hyperlink" Target="http://www.accessart.org.uk/start-here-drawing/" TargetMode="External"/><Relationship Id="rId9" Type="http://schemas.openxmlformats.org/officeDocument/2006/relationships/hyperlink" Target="http://www.accessart.org.uk/exploring-primary-colours-and-progressing-from-powder-paint-to-acrylic/" TargetMode="External"/><Relationship Id="rId14" Type="http://schemas.openxmlformats.org/officeDocument/2006/relationships/hyperlink" Target="http://www.accessart.org.uk/national-curriculum-planning-desig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hyperlink" Target="https://www.accessart.org.uk/fruit-inspired-clay-tiles/" TargetMode="External"/><Relationship Id="rId13" Type="http://schemas.openxmlformats.org/officeDocument/2006/relationships/hyperlink" Target="https://www.accessart.org.uk/year-3-4-making-club-animating-articulated-beasts/" TargetMode="External"/><Relationship Id="rId3" Type="http://schemas.openxmlformats.org/officeDocument/2006/relationships/hyperlink" Target="http://www.accessart.org.uk/typography-children/" TargetMode="External"/><Relationship Id="rId7" Type="http://schemas.openxmlformats.org/officeDocument/2006/relationships/hyperlink" Target="https://www.accessart.org.uk/exploring-colour/" TargetMode="External"/><Relationship Id="rId12" Type="http://schemas.openxmlformats.org/officeDocument/2006/relationships/hyperlink" Target="http://www.accessart.org.uk/making-moving-drawings-with-children/" TargetMode="External"/><Relationship Id="rId2" Type="http://schemas.openxmlformats.org/officeDocument/2006/relationships/hyperlink" Target="http://www.accessart.org.uk/exaggerating-to-communicate/" TargetMode="External"/><Relationship Id="rId1" Type="http://schemas.openxmlformats.org/officeDocument/2006/relationships/slideLayout" Target="../slideLayouts/slideLayout1.xml"/><Relationship Id="rId6" Type="http://schemas.openxmlformats.org/officeDocument/2006/relationships/hyperlink" Target="https://www.accessart.org.uk/year-three-pupils-explore-stencils-composition-and-expressive-mark-making-with-oil-pastels/" TargetMode="External"/><Relationship Id="rId11" Type="http://schemas.openxmlformats.org/officeDocument/2006/relationships/hyperlink" Target="http://www.accessart.org.uk/Drawing-and-making-flowers/" TargetMode="External"/><Relationship Id="rId5" Type="http://schemas.openxmlformats.org/officeDocument/2006/relationships/hyperlink" Target="http://www.accessart.org.uk/cheerful-orchestra-ideas-drawing-music-hannah-coulson/" TargetMode="External"/><Relationship Id="rId10" Type="http://schemas.openxmlformats.org/officeDocument/2006/relationships/hyperlink" Target="http://www.accessart.org.uk/fruit-inspired-clay-tiles/" TargetMode="External"/><Relationship Id="rId4" Type="http://schemas.openxmlformats.org/officeDocument/2006/relationships/hyperlink" Target="http://www.accessart.org.uk/start-here-drawing/" TargetMode="External"/><Relationship Id="rId9" Type="http://schemas.openxmlformats.org/officeDocument/2006/relationships/hyperlink" Target="http://www.accessart.org.uk/year-3-roald-dahl-quentin-blake-homework/" TargetMode="External"/><Relationship Id="rId14"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ccessart.org.uk/exemplar-primary-art-plan/" TargetMode="External"/><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www.accessart.org.uk/making-a-pocket-gallery/" TargetMode="External"/><Relationship Id="rId13" Type="http://schemas.openxmlformats.org/officeDocument/2006/relationships/hyperlink" Target="https://www.accessart.org.uk/paperback-figures-collaged-relief-sculptures/" TargetMode="External"/><Relationship Id="rId3" Type="http://schemas.openxmlformats.org/officeDocument/2006/relationships/hyperlink" Target="http://www.accessart.org.uk/teaching-for-the-journey-not-the-outcome/" TargetMode="External"/><Relationship Id="rId7" Type="http://schemas.openxmlformats.org/officeDocument/2006/relationships/hyperlink" Target="http://www.accessart.org.uk/quick-clay-figurative-sketches/" TargetMode="External"/><Relationship Id="rId12" Type="http://schemas.openxmlformats.org/officeDocument/2006/relationships/hyperlink" Target="http://www.accessart.org.uk/barbie-ken-transformation/" TargetMode="External"/><Relationship Id="rId2" Type="http://schemas.openxmlformats.org/officeDocument/2006/relationships/hyperlink" Target="http://www.accessart.org.uk/start-here-drawing/" TargetMode="External"/><Relationship Id="rId1" Type="http://schemas.openxmlformats.org/officeDocument/2006/relationships/slideLayout" Target="../slideLayouts/slideLayout1.xml"/><Relationship Id="rId6" Type="http://schemas.openxmlformats.org/officeDocument/2006/relationships/hyperlink" Target="https://www.accessart.org.uk/screenprinting-inspired-by-matisse/" TargetMode="External"/><Relationship Id="rId11" Type="http://schemas.openxmlformats.org/officeDocument/2006/relationships/hyperlink" Target="http://www.accessart.org.uk/pin-and-paper-fashion/" TargetMode="External"/><Relationship Id="rId5" Type="http://schemas.openxmlformats.org/officeDocument/2006/relationships/hyperlink" Target="http://www.accessart.org.uk/taking-ownership-of-your-sketchbook/" TargetMode="External"/><Relationship Id="rId15" Type="http://schemas.openxmlformats.org/officeDocument/2006/relationships/image" Target="../media/image5.jpg"/><Relationship Id="rId10" Type="http://schemas.openxmlformats.org/officeDocument/2006/relationships/hyperlink" Target="http://www.accessart.org.uk/manipulating-paper-turning-2d-into-3d/" TargetMode="External"/><Relationship Id="rId4" Type="http://schemas.openxmlformats.org/officeDocument/2006/relationships/hyperlink" Target="http://www.accessart.org.uk/wax-resist-with-coloured-inks-and-sgraffito-on-foamboard/" TargetMode="External"/><Relationship Id="rId9" Type="http://schemas.openxmlformats.org/officeDocument/2006/relationships/hyperlink" Target="http://www.accessart.org.uk/building_nests/" TargetMode="External"/><Relationship Id="rId14" Type="http://schemas.openxmlformats.org/officeDocument/2006/relationships/hyperlink" Target="http://www.accessart.org.uk/inspired-psyches-resilience-by-the-fitzy-peter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www.accessart.org.uk/developing-sketchbook-work-with-pink-pig-sketchbooks/" TargetMode="External"/><Relationship Id="rId13" Type="http://schemas.openxmlformats.org/officeDocument/2006/relationships/hyperlink" Target="http://www.accessart.org.uk/treasured-fossils/" TargetMode="External"/><Relationship Id="rId3" Type="http://schemas.openxmlformats.org/officeDocument/2006/relationships/hyperlink" Target="http://www.accessart.org.uk/inspired-by-anglo-saxon-houses/" TargetMode="External"/><Relationship Id="rId7" Type="http://schemas.openxmlformats.org/officeDocument/2006/relationships/hyperlink" Target="http://www.accessart.org.uk/what-can-making-sculpture-teach-us-about-drawing/" TargetMode="External"/><Relationship Id="rId12" Type="http://schemas.openxmlformats.org/officeDocument/2006/relationships/hyperlink" Target="http://www.accessart.org.uk/Communal-drawing-summer-picnic-2/" TargetMode="External"/><Relationship Id="rId2" Type="http://schemas.openxmlformats.org/officeDocument/2006/relationships/hyperlink" Target="https://www.accessart.org.uk/jo-allen-rachael-causer-ridgefield-primary-school/" TargetMode="External"/><Relationship Id="rId1" Type="http://schemas.openxmlformats.org/officeDocument/2006/relationships/slideLayout" Target="../slideLayouts/slideLayout1.xml"/><Relationship Id="rId6" Type="http://schemas.openxmlformats.org/officeDocument/2006/relationships/hyperlink" Target="https://www.accessart.org.uk/our-river-year-five-pupils-build-a-communal-drawing-in-four-steps/" TargetMode="External"/><Relationship Id="rId11" Type="http://schemas.openxmlformats.org/officeDocument/2006/relationships/hyperlink" Target="https://www.accessart.org.uk/flat-yet-sculptural-drawing-collage-construction/" TargetMode="External"/><Relationship Id="rId5" Type="http://schemas.openxmlformats.org/officeDocument/2006/relationships/hyperlink" Target="http://www.accessart.org.uk/inspired-miro-collage-automatic-drawing-sculpture/" TargetMode="External"/><Relationship Id="rId10" Type="http://schemas.openxmlformats.org/officeDocument/2006/relationships/hyperlink" Target="https://www.accessart.org.uk/fabulous-fish/" TargetMode="External"/><Relationship Id="rId4" Type="http://schemas.openxmlformats.org/officeDocument/2006/relationships/hyperlink" Target="http://www.accessart.org.uk/start-here-drawing/" TargetMode="External"/><Relationship Id="rId9" Type="http://schemas.openxmlformats.org/officeDocument/2006/relationships/hyperlink" Target="https://www.accessart.org.uk/supersized-jewellery/" TargetMode="External"/><Relationship Id="rId1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hyperlink" Target="http://www.accessart.org.uk/paMangaga-irina-richards/" TargetMode="External"/><Relationship Id="rId13" Type="http://schemas.openxmlformats.org/officeDocument/2006/relationships/image" Target="../media/image5.jpg"/><Relationship Id="rId3" Type="http://schemas.openxmlformats.org/officeDocument/2006/relationships/hyperlink" Target="https://www.accessart.org.uk/graphic-inky-still-life/" TargetMode="External"/><Relationship Id="rId7" Type="http://schemas.openxmlformats.org/officeDocument/2006/relationships/hyperlink" Target="http://www.accessart.org.uk/wave-bowls/" TargetMode="External"/><Relationship Id="rId12" Type="http://schemas.openxmlformats.org/officeDocument/2006/relationships/hyperlink" Target="http://www.accessart.org.uk/conquering-sats-stress-with-seats/" TargetMode="External"/><Relationship Id="rId2" Type="http://schemas.openxmlformats.org/officeDocument/2006/relationships/hyperlink" Target="http://www.accessart.org.uk/start-here-drawing/" TargetMode="External"/><Relationship Id="rId1" Type="http://schemas.openxmlformats.org/officeDocument/2006/relationships/slideLayout" Target="../slideLayouts/slideLayout1.xml"/><Relationship Id="rId6" Type="http://schemas.openxmlformats.org/officeDocument/2006/relationships/hyperlink" Target="http://www.accessart.org.uk/fruit-pinch-pot-project/" TargetMode="External"/><Relationship Id="rId11" Type="http://schemas.openxmlformats.org/officeDocument/2006/relationships/hyperlink" Target="https://www.accessart.org.uk/set-design-with-primary-aged-children/" TargetMode="External"/><Relationship Id="rId5" Type="http://schemas.openxmlformats.org/officeDocument/2006/relationships/hyperlink" Target="http://www.accessart.org.uk/exploring-portraits-eleanor-somerset/" TargetMode="External"/><Relationship Id="rId10" Type="http://schemas.openxmlformats.org/officeDocument/2006/relationships/hyperlink" Target="http://www.accessart.org.uk/shipwrecked-a-shadow-puppet-play-by-children-aged-10/" TargetMode="External"/><Relationship Id="rId4" Type="http://schemas.openxmlformats.org/officeDocument/2006/relationships/hyperlink" Target="https://www.accessart.org.uk/still-life-drawing-in-a-cubist-style/" TargetMode="External"/><Relationship Id="rId9" Type="http://schemas.openxmlformats.org/officeDocument/2006/relationships/hyperlink" Target="http://www.accessart.org.uk/shadow-puppets-and-whiteboards/"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www.accessart.org.uk/start-here-drawing/" TargetMode="External"/><Relationship Id="rId13" Type="http://schemas.openxmlformats.org/officeDocument/2006/relationships/hyperlink" Target="http://www.accessart.org.uk/teachers-play-with-plasticine-to-make-prints-in-the-education-room-at-the-fitzwilliam-museum-cambridge/" TargetMode="External"/><Relationship Id="rId18" Type="http://schemas.openxmlformats.org/officeDocument/2006/relationships/image" Target="../media/image5.jpg"/><Relationship Id="rId3" Type="http://schemas.openxmlformats.org/officeDocument/2006/relationships/hyperlink" Target="http://www.accessart.org.uk/drawing-soft-toys-inspired-by-where-the-wild-things-are-by-maurice-sendak/" TargetMode="External"/><Relationship Id="rId7" Type="http://schemas.openxmlformats.org/officeDocument/2006/relationships/hyperlink" Target="https://www.accessart.org.uk/caroline-wendling-deborah-wilenski/" TargetMode="External"/><Relationship Id="rId12" Type="http://schemas.openxmlformats.org/officeDocument/2006/relationships/hyperlink" Target="http://www.accessart.org.uk/wax-resist-autumn-leaves-by-rosie-james/" TargetMode="External"/><Relationship Id="rId17" Type="http://schemas.openxmlformats.org/officeDocument/2006/relationships/hyperlink" Target="http://www.accessart.org.uk/making-modroc-sculpture/" TargetMode="External"/><Relationship Id="rId2" Type="http://schemas.openxmlformats.org/officeDocument/2006/relationships/hyperlink" Target="http://www.accessart.org.uk/national-curriculum-planning-art-drawing/" TargetMode="External"/><Relationship Id="rId16" Type="http://schemas.openxmlformats.org/officeDocument/2006/relationships/hyperlink" Target="http://www.accessart.org.uk/using-modroc-making-a-sculptural-construction-material-handmade-plasterboard/" TargetMode="External"/><Relationship Id="rId1" Type="http://schemas.openxmlformats.org/officeDocument/2006/relationships/slideLayout" Target="../slideLayouts/slideLayout1.xml"/><Relationship Id="rId6" Type="http://schemas.openxmlformats.org/officeDocument/2006/relationships/hyperlink" Target="http://www.accessart.org.uk/still-and-dynamic-drawing-making-magic-spells/" TargetMode="External"/><Relationship Id="rId11" Type="http://schemas.openxmlformats.org/officeDocument/2006/relationships/hyperlink" Target="http://www.accessart.org.uk/painting-a-rainbow-forest/" TargetMode="External"/><Relationship Id="rId5" Type="http://schemas.openxmlformats.org/officeDocument/2006/relationships/hyperlink" Target="http://www.accessart.org.uk/balancing-observational-experimental-drawing/" TargetMode="External"/><Relationship Id="rId15" Type="http://schemas.openxmlformats.org/officeDocument/2006/relationships/hyperlink" Target="http://www.accessart.org.uk/making-birds-new-for-summer-2012/" TargetMode="External"/><Relationship Id="rId10" Type="http://schemas.openxmlformats.org/officeDocument/2006/relationships/hyperlink" Target="http://www.accessart.org.uk/gestural-mark-making-with-acrylic-paint/" TargetMode="External"/><Relationship Id="rId4" Type="http://schemas.openxmlformats.org/officeDocument/2006/relationships/hyperlink" Target="http://www.accessart.org.uk/drawing-feathers-perfect-for-mark-making/" TargetMode="External"/><Relationship Id="rId9" Type="http://schemas.openxmlformats.org/officeDocument/2006/relationships/hyperlink" Target="https://www.accessart.org.uk/colour-wheel-for-infants-and-juniors/" TargetMode="External"/><Relationship Id="rId14" Type="http://schemas.openxmlformats.org/officeDocument/2006/relationships/hyperlink" Target="http://www.accessart.org.uk/printing-processes-that-use-everyday-materials-to-develop-a-creative-focus-for-anyone-anywher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tif"/><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5907732" y="350389"/>
            <a:ext cx="5738649" cy="6124754"/>
          </a:xfrm>
          <a:prstGeom prst="rect">
            <a:avLst/>
          </a:prstGeom>
          <a:noFill/>
        </p:spPr>
        <p:txBody>
          <a:bodyPr wrap="square" rtlCol="0">
            <a:spAutoFit/>
          </a:bodyPr>
          <a:lstStyle/>
          <a:p>
            <a:r>
              <a:rPr lang="en-US" sz="2400" b="1" dirty="0"/>
              <a:t>Welcome to the AccessArt </a:t>
            </a:r>
          </a:p>
          <a:p>
            <a:r>
              <a:rPr lang="en-US" sz="2400" b="1" dirty="0"/>
              <a:t>Progression Plan for Primary Art 2020</a:t>
            </a:r>
          </a:p>
          <a:p>
            <a:endParaRPr lang="en-US" sz="2400" b="1" dirty="0"/>
          </a:p>
          <a:p>
            <a:r>
              <a:rPr lang="en-US" sz="2400" dirty="0"/>
              <a:t>Covering:</a:t>
            </a:r>
          </a:p>
          <a:p>
            <a:endParaRPr lang="en-US" sz="2400" b="1" dirty="0"/>
          </a:p>
          <a:p>
            <a:pPr marL="342900" indent="-342900">
              <a:buFont typeface="Arial" panose="020B0604020202020204" pitchFamily="34" charset="0"/>
              <a:buChar char="•"/>
            </a:pPr>
            <a:r>
              <a:rPr lang="en-US" sz="2400" dirty="0"/>
              <a:t>Generating Ideas</a:t>
            </a:r>
          </a:p>
          <a:p>
            <a:pPr marL="342900" indent="-342900">
              <a:buFont typeface="Arial" panose="020B0604020202020204" pitchFamily="34" charset="0"/>
              <a:buChar char="•"/>
            </a:pPr>
            <a:r>
              <a:rPr lang="en-US" sz="2400" dirty="0"/>
              <a:t>Making</a:t>
            </a:r>
          </a:p>
          <a:p>
            <a:pPr marL="342900" indent="-342900">
              <a:buFont typeface="Arial" panose="020B0604020202020204" pitchFamily="34" charset="0"/>
              <a:buChar char="•"/>
            </a:pPr>
            <a:r>
              <a:rPr lang="en-US" sz="2400" dirty="0"/>
              <a:t>Evaluation</a:t>
            </a:r>
          </a:p>
          <a:p>
            <a:pPr marL="342900" indent="-342900">
              <a:buFont typeface="Arial" panose="020B0604020202020204" pitchFamily="34" charset="0"/>
              <a:buChar char="•"/>
            </a:pPr>
            <a:r>
              <a:rPr lang="en-US" sz="2400" dirty="0"/>
              <a:t>Knowledge &amp; Understanding </a:t>
            </a:r>
          </a:p>
          <a:p>
            <a:pPr marL="342900" indent="-342900">
              <a:buFont typeface="Arial" panose="020B0604020202020204" pitchFamily="34" charset="0"/>
              <a:buChar char="•"/>
            </a:pPr>
            <a:r>
              <a:rPr lang="en-US" sz="2400" dirty="0"/>
              <a:t>Assessment Questions</a:t>
            </a:r>
          </a:p>
          <a:p>
            <a:pPr marL="342900" indent="-342900">
              <a:buFont typeface="Arial" panose="020B0604020202020204" pitchFamily="34" charset="0"/>
              <a:buChar char="•"/>
            </a:pPr>
            <a:endParaRPr lang="en-US" sz="2400" dirty="0"/>
          </a:p>
          <a:p>
            <a:r>
              <a:rPr lang="en-US" sz="1600" dirty="0"/>
              <a:t>Find </a:t>
            </a:r>
            <a:r>
              <a:rPr lang="en-US" sz="1600" dirty="0">
                <a:hlinkClick r:id="rId3"/>
              </a:rPr>
              <a:t>further information relating to the AccessArt Progression Plan for Primary Art here. </a:t>
            </a:r>
            <a:endParaRPr lang="en-US" sz="1600" dirty="0"/>
          </a:p>
          <a:p>
            <a:endParaRPr lang="en-US" sz="1600" dirty="0"/>
          </a:p>
          <a:p>
            <a:r>
              <a:rPr lang="en-US" sz="1600" dirty="0"/>
              <a:t>The plan has been created by Paula Briggs and Sheila </a:t>
            </a:r>
            <a:r>
              <a:rPr lang="en-US" sz="1600" dirty="0" err="1"/>
              <a:t>Ceccarelli</a:t>
            </a:r>
            <a:r>
              <a:rPr lang="en-US" sz="1600" dirty="0"/>
              <a:t> of AccessArt. We gratefully acknowledge the expertise of Susan Coles, Paul Carney and Mandy Barret. We also acknowledge that we have taken and built upon some of the end of year descriptors from the NSEAD Curriculum document 2014. </a:t>
            </a:r>
          </a:p>
        </p:txBody>
      </p:sp>
      <p:sp>
        <p:nvSpPr>
          <p:cNvPr id="7" name="TextBox 6">
            <a:extLst>
              <a:ext uri="{FF2B5EF4-FFF2-40B4-BE49-F238E27FC236}">
                <a16:creationId xmlns:a16="http://schemas.microsoft.com/office/drawing/2014/main" id="{35F5F1DB-D66B-4344-9B4A-683804622FEC}"/>
              </a:ext>
            </a:extLst>
          </p:cNvPr>
          <p:cNvSpPr txBox="1"/>
          <p:nvPr/>
        </p:nvSpPr>
        <p:spPr>
          <a:xfrm>
            <a:off x="345747" y="2153882"/>
            <a:ext cx="4137660" cy="369332"/>
          </a:xfrm>
          <a:prstGeom prst="rect">
            <a:avLst/>
          </a:prstGeom>
          <a:noFill/>
        </p:spPr>
        <p:txBody>
          <a:bodyPr wrap="square" rtlCol="0">
            <a:spAutoFit/>
          </a:bodyPr>
          <a:lstStyle/>
          <a:p>
            <a:r>
              <a:rPr lang="en-US" dirty="0" err="1"/>
              <a:t>www.accessart.org.uk</a:t>
            </a:r>
            <a:endParaRPr lang="en-US" dirty="0"/>
          </a:p>
        </p:txBody>
      </p:sp>
      <p:pic>
        <p:nvPicPr>
          <p:cNvPr id="9" name="Picture 8">
            <a:extLst>
              <a:ext uri="{FF2B5EF4-FFF2-40B4-BE49-F238E27FC236}">
                <a16:creationId xmlns:a16="http://schemas.microsoft.com/office/drawing/2014/main" id="{BE12AA88-DF4D-BD43-B913-B26D98FF006D}"/>
              </a:ext>
            </a:extLst>
          </p:cNvPr>
          <p:cNvPicPr>
            <a:picLocks noChangeAspect="1"/>
          </p:cNvPicPr>
          <p:nvPr/>
        </p:nvPicPr>
        <p:blipFill>
          <a:blip r:embed="rId4"/>
          <a:stretch>
            <a:fillRect/>
          </a:stretch>
        </p:blipFill>
        <p:spPr>
          <a:xfrm>
            <a:off x="815678" y="2798780"/>
            <a:ext cx="4688894" cy="3444365"/>
          </a:xfrm>
          <a:prstGeom prst="rect">
            <a:avLst/>
          </a:prstGeom>
        </p:spPr>
      </p:pic>
    </p:spTree>
    <p:extLst>
      <p:ext uri="{BB962C8B-B14F-4D97-AF65-F5344CB8AC3E}">
        <p14:creationId xmlns:p14="http://schemas.microsoft.com/office/powerpoint/2010/main" val="14554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773011798"/>
              </p:ext>
            </p:extLst>
          </p:nvPr>
        </p:nvGraphicFramePr>
        <p:xfrm>
          <a:off x="56280" y="113300"/>
          <a:ext cx="12097136" cy="5132492"/>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2549844">
                  <a:extLst>
                    <a:ext uri="{9D8B030D-6E8A-4147-A177-3AD203B41FA5}">
                      <a16:colId xmlns:a16="http://schemas.microsoft.com/office/drawing/2014/main" val="3207300427"/>
                    </a:ext>
                  </a:extLst>
                </a:gridCol>
                <a:gridCol w="2749234">
                  <a:extLst>
                    <a:ext uri="{9D8B030D-6E8A-4147-A177-3AD203B41FA5}">
                      <a16:colId xmlns:a16="http://schemas.microsoft.com/office/drawing/2014/main" val="797531361"/>
                    </a:ext>
                  </a:extLst>
                </a:gridCol>
                <a:gridCol w="2549844">
                  <a:extLst>
                    <a:ext uri="{9D8B030D-6E8A-4147-A177-3AD203B41FA5}">
                      <a16:colId xmlns:a16="http://schemas.microsoft.com/office/drawing/2014/main" val="889744308"/>
                    </a:ext>
                  </a:extLst>
                </a:gridCol>
                <a:gridCol w="2922334">
                  <a:extLst>
                    <a:ext uri="{9D8B030D-6E8A-4147-A177-3AD203B41FA5}">
                      <a16:colId xmlns:a16="http://schemas.microsoft.com/office/drawing/2014/main" val="4107863317"/>
                    </a:ext>
                  </a:extLst>
                </a:gridCol>
              </a:tblGrid>
              <a:tr h="638698">
                <a:tc>
                  <a:txBody>
                    <a:bodyPr/>
                    <a:lstStyle/>
                    <a:p>
                      <a:endParaRPr lang="en-US" dirty="0"/>
                    </a:p>
                  </a:txBody>
                  <a:tcPr/>
                </a:tc>
                <a:tc gridSpan="3">
                  <a:txBody>
                    <a:bodyPr/>
                    <a:lstStyle/>
                    <a:p>
                      <a:pPr algn="ctr"/>
                      <a:r>
                        <a:rPr lang="en-US" dirty="0"/>
                        <a:t>Year 2 – Generating Ideas</a:t>
                      </a:r>
                      <a:endParaRPr lang="en-US" dirty="0">
                        <a:solidFill>
                          <a:schemeClr val="bg1"/>
                        </a:solidFill>
                      </a:endParaRPr>
                    </a:p>
                  </a:txBody>
                  <a:tcPr/>
                </a:tc>
                <a:tc hMerge="1">
                  <a:txBody>
                    <a:bodyPr/>
                    <a:lstStyle/>
                    <a:p>
                      <a:endParaRPr lang="en-US"/>
                    </a:p>
                  </a:txBody>
                  <a:tcPr/>
                </a:tc>
                <a:tc hMerge="1">
                  <a:txBody>
                    <a:bodyPr/>
                    <a:lstStyle/>
                    <a:p>
                      <a:endParaRPr lang="en-US"/>
                    </a:p>
                  </a:txBody>
                  <a:tcPr/>
                </a:tc>
                <a:tc>
                  <a:txBody>
                    <a:bodyPr/>
                    <a:lstStyle/>
                    <a:p>
                      <a:pPr algn="ctr"/>
                      <a:r>
                        <a:rPr lang="en-US" dirty="0"/>
                        <a:t>By the end of Year 2</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377612">
                <a:tc rowSpan="2">
                  <a:txBody>
                    <a:bodyPr/>
                    <a:lstStyle/>
                    <a:p>
                      <a:pPr marL="0" indent="0" algn="l">
                        <a:buFont typeface="Arial" panose="020B0604020202020204" pitchFamily="34" charset="0"/>
                        <a:buNone/>
                      </a:pPr>
                      <a:r>
                        <a:rPr lang="en-US" sz="1400" b="1" dirty="0">
                          <a:solidFill>
                            <a:schemeClr val="tx1"/>
                          </a:solidFill>
                        </a:rPr>
                        <a:t>Generating Ideas</a:t>
                      </a:r>
                    </a:p>
                    <a:p>
                      <a:pPr marL="0" indent="0" algn="l">
                        <a:buFont typeface="Arial" panose="020B0604020202020204" pitchFamily="34" charset="0"/>
                        <a:buNone/>
                      </a:pPr>
                      <a:endParaRPr lang="en-US" sz="1200" b="1" dirty="0">
                        <a:solidFill>
                          <a:schemeClr val="tx1"/>
                        </a:solidFill>
                      </a:endParaRPr>
                    </a:p>
                    <a:p>
                      <a:pPr marL="0" indent="0" algn="l">
                        <a:buFont typeface="Arial" panose="020B0604020202020204" pitchFamily="34" charset="0"/>
                        <a:buNone/>
                      </a:pPr>
                      <a:r>
                        <a:rPr lang="en-US" sz="1400" b="1" dirty="0">
                          <a:solidFill>
                            <a:schemeClr val="bg1"/>
                          </a:solidFill>
                        </a:rPr>
                        <a:t>Teachers should:</a:t>
                      </a:r>
                    </a:p>
                    <a:p>
                      <a:pPr marL="0" indent="0" algn="l">
                        <a:buFont typeface="Arial" panose="020B0604020202020204" pitchFamily="34" charset="0"/>
                        <a:buNone/>
                      </a:pPr>
                      <a:endParaRPr lang="en-US" sz="1200" dirty="0">
                        <a:solidFill>
                          <a:schemeClr val="bg1"/>
                        </a:solidFill>
                      </a:endParaRPr>
                    </a:p>
                    <a:p>
                      <a:pPr marL="0" indent="0" algn="l">
                        <a:buFont typeface="Arial" panose="020B0604020202020204" pitchFamily="34" charset="0"/>
                        <a:buNone/>
                      </a:pPr>
                      <a:r>
                        <a:rPr lang="en-US" sz="1400" dirty="0">
                          <a:solidFill>
                            <a:schemeClr val="bg1"/>
                          </a:solidFill>
                        </a:rPr>
                        <a:t>Feel able to model sketchbook use </a:t>
                      </a:r>
                      <a:r>
                        <a:rPr lang="en-US" sz="1400" i="1" dirty="0">
                          <a:solidFill>
                            <a:schemeClr val="bg1"/>
                          </a:solidFill>
                        </a:rPr>
                        <a:t>alongside </a:t>
                      </a:r>
                      <a:r>
                        <a:rPr lang="en-US" sz="1400" dirty="0">
                          <a:solidFill>
                            <a:schemeClr val="bg1"/>
                          </a:solidFill>
                        </a:rPr>
                        <a:t>pupils (i.e. keep their own sketchbook)</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Let pupils </a:t>
                      </a:r>
                      <a:r>
                        <a:rPr lang="en-US" sz="1400" i="1" dirty="0">
                          <a:solidFill>
                            <a:schemeClr val="bg1"/>
                          </a:solidFill>
                        </a:rPr>
                        <a:t>discover and share</a:t>
                      </a:r>
                      <a:r>
                        <a:rPr lang="en-US" sz="1400" dirty="0">
                          <a:solidFill>
                            <a:schemeClr val="bg1"/>
                          </a:solidFill>
                        </a:rPr>
                        <a:t> for themselves</a:t>
                      </a:r>
                    </a:p>
                    <a:p>
                      <a:pPr marL="0" indent="0" algn="l">
                        <a:buFont typeface="Arial" panose="020B0604020202020204" pitchFamily="34" charset="0"/>
                        <a:buNone/>
                      </a:pPr>
                      <a:endParaRPr lang="en-US" sz="1200" dirty="0"/>
                    </a:p>
                    <a:p>
                      <a:pPr marL="285750" indent="-285750" algn="l">
                        <a:buFont typeface="Arial" panose="020B0604020202020204" pitchFamily="34" charset="0"/>
                        <a:buChar char="•"/>
                      </a:pPr>
                      <a:endParaRPr lang="en-US" sz="1200" dirty="0">
                        <a:solidFill>
                          <a:schemeClr val="bg1"/>
                        </a:solidFill>
                      </a:endParaRPr>
                    </a:p>
                  </a:txBody>
                  <a:tcPr>
                    <a:solidFill>
                      <a:schemeClr val="accent5"/>
                    </a:solidFill>
                  </a:tcPr>
                </a:tc>
                <a:tc>
                  <a:txBody>
                    <a:bodyPr/>
                    <a:lstStyle/>
                    <a:p>
                      <a:pPr marL="0" indent="0">
                        <a:buFont typeface="Arial" panose="020B0604020202020204" pitchFamily="34" charset="0"/>
                        <a:buNone/>
                      </a:pPr>
                      <a:r>
                        <a:rPr lang="en-US" sz="1200" b="1" dirty="0"/>
                        <a:t>Through Sketchbooks</a:t>
                      </a:r>
                    </a:p>
                  </a:txBody>
                  <a:tcPr/>
                </a:tc>
                <a:tc>
                  <a:txBody>
                    <a:bodyPr/>
                    <a:lstStyle/>
                    <a:p>
                      <a:r>
                        <a:rPr lang="en-US" sz="1200" b="1" dirty="0"/>
                        <a:t>By Looking &amp; Talking</a:t>
                      </a:r>
                    </a:p>
                  </a:txBody>
                  <a:tcPr/>
                </a:tc>
                <a:tc>
                  <a:txBody>
                    <a:bodyPr/>
                    <a:lstStyle/>
                    <a:p>
                      <a:r>
                        <a:rPr lang="en-US" sz="1200" b="1" dirty="0"/>
                        <a:t>Through Making</a:t>
                      </a:r>
                    </a:p>
                  </a:txBody>
                  <a:tcPr/>
                </a:tc>
                <a:tc rowSpan="2">
                  <a:txBody>
                    <a:bodyPr/>
                    <a:lstStyle/>
                    <a:p>
                      <a:pPr marL="0" indent="0" algn="l">
                        <a:buFont typeface="Arial" panose="020B0604020202020204" pitchFamily="34" charset="0"/>
                        <a:buNone/>
                      </a:pPr>
                      <a:r>
                        <a:rPr lang="en-US" sz="1600" b="1" dirty="0" err="1">
                          <a:solidFill>
                            <a:schemeClr val="bg1"/>
                          </a:solidFill>
                        </a:rPr>
                        <a:t>Recognise</a:t>
                      </a:r>
                      <a:r>
                        <a:rPr lang="en-US" sz="1600" b="1" dirty="0">
                          <a:solidFill>
                            <a:schemeClr val="bg1"/>
                          </a:solidFill>
                        </a:rPr>
                        <a:t> that ideas can be generated through doing as well as thinking</a:t>
                      </a:r>
                    </a:p>
                    <a:p>
                      <a:pPr marL="0" indent="0" algn="l">
                        <a:buFont typeface="Arial" panose="020B0604020202020204" pitchFamily="34" charset="0"/>
                        <a:buNone/>
                      </a:pPr>
                      <a:endParaRPr lang="en-US" sz="1600" b="1" dirty="0">
                        <a:solidFill>
                          <a:schemeClr val="bg1"/>
                        </a:solidFill>
                      </a:endParaRPr>
                    </a:p>
                    <a:p>
                      <a:pPr marL="0" indent="0" algn="l">
                        <a:buFont typeface="Arial" panose="020B0604020202020204" pitchFamily="34" charset="0"/>
                        <a:buNone/>
                      </a:pPr>
                      <a:r>
                        <a:rPr lang="en-US" sz="1600" b="1" dirty="0" err="1">
                          <a:solidFill>
                            <a:schemeClr val="bg1"/>
                          </a:solidFill>
                        </a:rPr>
                        <a:t>Recognise</a:t>
                      </a:r>
                      <a:r>
                        <a:rPr lang="en-US" sz="1600" b="1" dirty="0">
                          <a:solidFill>
                            <a:schemeClr val="bg1"/>
                          </a:solidFill>
                        </a:rPr>
                        <a:t> that ideas can be expressed through art</a:t>
                      </a:r>
                    </a:p>
                    <a:p>
                      <a:pPr marL="0" indent="0" algn="l">
                        <a:buFont typeface="Arial" panose="020B0604020202020204" pitchFamily="34" charset="0"/>
                        <a:buNone/>
                      </a:pPr>
                      <a:endParaRPr lang="en-US" sz="1600" b="1" dirty="0">
                        <a:solidFill>
                          <a:schemeClr val="bg1"/>
                        </a:solidFill>
                      </a:endParaRPr>
                    </a:p>
                    <a:p>
                      <a:pPr marL="0" indent="0" algn="l">
                        <a:buFont typeface="Arial" panose="020B0604020202020204" pitchFamily="34" charset="0"/>
                        <a:buNone/>
                      </a:pPr>
                      <a:r>
                        <a:rPr lang="en-US" sz="1600" b="1" dirty="0">
                          <a:solidFill>
                            <a:schemeClr val="bg1"/>
                          </a:solidFill>
                        </a:rPr>
                        <a:t>Experiment with an open mind</a:t>
                      </a:r>
                    </a:p>
                    <a:p>
                      <a:pPr marL="0" indent="0">
                        <a:buFont typeface="Arial" panose="020B0604020202020204" pitchFamily="34" charset="0"/>
                        <a:buNone/>
                      </a:pPr>
                      <a:endParaRPr lang="en-US" sz="1600" b="1" dirty="0">
                        <a:solidFill>
                          <a:schemeClr val="bg1"/>
                        </a:solidFill>
                      </a:endParaRPr>
                    </a:p>
                    <a:p>
                      <a:pPr marL="0" indent="0">
                        <a:buFont typeface="Arial" panose="020B0604020202020204" pitchFamily="34" charset="0"/>
                        <a:buNone/>
                      </a:pPr>
                      <a:r>
                        <a:rPr lang="en-US" sz="1600" b="1" dirty="0">
                          <a:solidFill>
                            <a:schemeClr val="bg1"/>
                          </a:solidFill>
                        </a:rPr>
                        <a:t>Enjoy trying out different activities and make both informed, and intuitive  choices about what to do next, letting practical experience feed ideas</a:t>
                      </a:r>
                    </a:p>
                    <a:p>
                      <a:pPr marL="0" indent="0">
                        <a:buFont typeface="Arial" panose="020B0604020202020204" pitchFamily="34" charset="0"/>
                        <a:buNone/>
                      </a:pPr>
                      <a:endParaRPr lang="en-US" sz="1600" b="1" dirty="0">
                        <a:solidFill>
                          <a:schemeClr val="bg1"/>
                        </a:solidFill>
                      </a:endParaRPr>
                    </a:p>
                    <a:p>
                      <a:pPr marL="0" indent="0">
                        <a:buFont typeface="Arial" panose="020B0604020202020204" pitchFamily="34" charset="0"/>
                        <a:buNone/>
                      </a:pPr>
                      <a:r>
                        <a:rPr lang="en-US" sz="1600" b="1" dirty="0">
                          <a:solidFill>
                            <a:schemeClr val="bg1"/>
                          </a:solidFill>
                        </a:rPr>
                        <a:t>Use drawing to record and discover ideas and experiences</a:t>
                      </a:r>
                    </a:p>
                  </a:txBody>
                  <a:tcPr>
                    <a:solidFill>
                      <a:schemeClr val="accent5"/>
                    </a:solidFill>
                  </a:tcPr>
                </a:tc>
                <a:extLst>
                  <a:ext uri="{0D108BD9-81ED-4DB2-BD59-A6C34878D82A}">
                    <a16:rowId xmlns:a16="http://schemas.microsoft.com/office/drawing/2014/main" val="1058075635"/>
                  </a:ext>
                </a:extLst>
              </a:tr>
              <a:tr h="20802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Develop a “</a:t>
                      </a:r>
                      <a:r>
                        <a:rPr lang="en-US" sz="1200" i="0" dirty="0">
                          <a:solidFill>
                            <a:srgbClr val="ED2E67"/>
                          </a:solidFill>
                        </a:rPr>
                        <a:t>sketchbook habit</a:t>
                      </a:r>
                      <a:r>
                        <a:rPr lang="en-US" sz="1200" i="0" dirty="0"/>
                        <a:t>”, using a sketchbook as a place to record individual response to the world.</a:t>
                      </a:r>
                      <a:br>
                        <a:rPr lang="en-US" sz="1200" dirty="0"/>
                      </a:br>
                      <a:br>
                        <a:rPr lang="en-US" sz="1200" dirty="0"/>
                      </a:br>
                      <a:r>
                        <a:rPr lang="en-US" sz="1200" dirty="0"/>
                        <a:t>Begin to feel a </a:t>
                      </a:r>
                      <a:r>
                        <a:rPr lang="en-US" sz="1200" dirty="0">
                          <a:solidFill>
                            <a:srgbClr val="ED2E67"/>
                          </a:solidFill>
                        </a:rPr>
                        <a:t>sense of ownership </a:t>
                      </a:r>
                      <a:r>
                        <a:rPr lang="en-US" sz="1200" dirty="0"/>
                        <a:t>about the sketchbook.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ED2E67"/>
                          </a:solidFill>
                        </a:rPr>
                        <a:t>Practice and develop </a:t>
                      </a:r>
                      <a:r>
                        <a:rPr lang="en-US" sz="1200" dirty="0"/>
                        <a:t>sketchbook use, incorporating the following activities:  </a:t>
                      </a:r>
                      <a:r>
                        <a:rPr lang="en-US" sz="1200" dirty="0">
                          <a:solidFill>
                            <a:srgbClr val="ED2E67"/>
                          </a:solidFill>
                        </a:rPr>
                        <a:t>drawing to discover, drawing to show you have seen, drawing to experiment, collecting, sticking, writing notes…</a:t>
                      </a:r>
                    </a:p>
                  </a:txBody>
                  <a:tcPr/>
                </a:tc>
                <a:tc>
                  <a:txBody>
                    <a:bodyPr/>
                    <a:lstStyle/>
                    <a:p>
                      <a:r>
                        <a:rPr lang="en-US" sz="1200" dirty="0">
                          <a:solidFill>
                            <a:srgbClr val="ED2E67"/>
                          </a:solidFill>
                        </a:rPr>
                        <a:t>Enjoy</a:t>
                      </a:r>
                      <a:r>
                        <a:rPr lang="en-US" sz="1200" dirty="0"/>
                        <a:t> looking at </a:t>
                      </a:r>
                      <a:r>
                        <a:rPr lang="en-US" sz="1200" dirty="0">
                          <a:solidFill>
                            <a:srgbClr val="ED2E67"/>
                          </a:solidFill>
                        </a:rPr>
                        <a:t>artwork</a:t>
                      </a:r>
                      <a:r>
                        <a:rPr lang="en-US" sz="1200" dirty="0"/>
                        <a:t> made </a:t>
                      </a:r>
                      <a:r>
                        <a:rPr lang="en-US" sz="1200" dirty="0">
                          <a:solidFill>
                            <a:srgbClr val="ED2E67"/>
                          </a:solidFill>
                        </a:rPr>
                        <a:t>by artists, craftspeople, architects </a:t>
                      </a:r>
                      <a:r>
                        <a:rPr lang="en-US" sz="1200" dirty="0"/>
                        <a:t>and </a:t>
                      </a:r>
                      <a:r>
                        <a:rPr lang="en-US" sz="1200" dirty="0">
                          <a:solidFill>
                            <a:srgbClr val="ED2E67"/>
                          </a:solidFill>
                        </a:rPr>
                        <a:t>designers</a:t>
                      </a:r>
                      <a:r>
                        <a:rPr lang="en-US" sz="1200" dirty="0"/>
                        <a:t>, and finding </a:t>
                      </a:r>
                      <a:r>
                        <a:rPr lang="en-US" sz="1200" dirty="0">
                          <a:solidFill>
                            <a:srgbClr val="ED2E67"/>
                          </a:solidFill>
                        </a:rPr>
                        <a:t>elements</a:t>
                      </a:r>
                      <a:r>
                        <a:rPr lang="en-US" sz="1200" dirty="0"/>
                        <a:t> which </a:t>
                      </a:r>
                      <a:r>
                        <a:rPr lang="en-US" sz="1200" dirty="0">
                          <a:solidFill>
                            <a:srgbClr val="ED2E67"/>
                          </a:solidFill>
                        </a:rPr>
                        <a:t>inspire</a:t>
                      </a:r>
                      <a:r>
                        <a:rPr lang="en-US" sz="1200" dirty="0"/>
                        <a:t>. </a:t>
                      </a:r>
                    </a:p>
                    <a:p>
                      <a:endParaRPr lang="en-US" sz="1200" dirty="0"/>
                    </a:p>
                    <a:p>
                      <a:r>
                        <a:rPr lang="en-US" sz="1200" dirty="0"/>
                        <a:t>Look at a variety of types of </a:t>
                      </a:r>
                      <a:r>
                        <a:rPr lang="en-US" sz="1200" dirty="0">
                          <a:solidFill>
                            <a:srgbClr val="ED2E67"/>
                          </a:solidFill>
                        </a:rPr>
                        <a:t>source materia</a:t>
                      </a:r>
                      <a:r>
                        <a:rPr lang="en-US" sz="1200" dirty="0"/>
                        <a:t>l and understand the differences: </a:t>
                      </a:r>
                      <a:r>
                        <a:rPr lang="en-US" sz="1200" dirty="0">
                          <a:solidFill>
                            <a:srgbClr val="ED2E67"/>
                          </a:solidFill>
                        </a:rPr>
                        <a:t>including images on screen, images in books and websites, art work in galleries and objects in museums. </a:t>
                      </a:r>
                    </a:p>
                    <a:p>
                      <a:endParaRPr lang="en-US" sz="1200" dirty="0"/>
                    </a:p>
                    <a:p>
                      <a:r>
                        <a:rPr lang="en-US" sz="1200" dirty="0"/>
                        <a:t>Be given </a:t>
                      </a:r>
                      <a:r>
                        <a:rPr lang="en-US" sz="1200" dirty="0">
                          <a:solidFill>
                            <a:srgbClr val="ED2E67"/>
                          </a:solidFill>
                        </a:rPr>
                        <a:t>time and space </a:t>
                      </a:r>
                      <a:r>
                        <a:rPr lang="en-US" sz="1200" dirty="0"/>
                        <a:t>to engage with the </a:t>
                      </a:r>
                      <a:r>
                        <a:rPr lang="en-US" sz="1200" dirty="0">
                          <a:solidFill>
                            <a:srgbClr val="ED2E67"/>
                          </a:solidFill>
                        </a:rPr>
                        <a:t>physical world </a:t>
                      </a:r>
                      <a:r>
                        <a:rPr lang="en-US" sz="1200" dirty="0"/>
                        <a:t>to stimulate a </a:t>
                      </a:r>
                      <a:r>
                        <a:rPr lang="en-US" sz="1200" dirty="0">
                          <a:solidFill>
                            <a:srgbClr val="ED2E67"/>
                          </a:solidFill>
                        </a:rPr>
                        <a:t>creative response </a:t>
                      </a:r>
                      <a:r>
                        <a:rPr lang="en-US" sz="1200" dirty="0"/>
                        <a:t>(visiting, seeing, holding, hearing), </a:t>
                      </a:r>
                      <a:r>
                        <a:rPr lang="en-US" sz="1200" dirty="0">
                          <a:solidFill>
                            <a:srgbClr val="ED2E67"/>
                          </a:solidFill>
                        </a:rPr>
                        <a:t>including found</a:t>
                      </a:r>
                      <a:r>
                        <a:rPr lang="en-US" sz="1200" dirty="0"/>
                        <a:t> and </a:t>
                      </a:r>
                      <a:r>
                        <a:rPr lang="en-US" sz="1200" dirty="0">
                          <a:solidFill>
                            <a:srgbClr val="ED2E67"/>
                          </a:solidFill>
                        </a:rPr>
                        <a:t>manmade objects.</a:t>
                      </a:r>
                    </a:p>
                    <a:p>
                      <a:endParaRPr lang="en-US" sz="1200" dirty="0"/>
                    </a:p>
                    <a:p>
                      <a:r>
                        <a:rPr lang="en-US" sz="1200" dirty="0"/>
                        <a:t>Develop questions to ask when looking at artworks and /or stimulus:</a:t>
                      </a:r>
                    </a:p>
                    <a:p>
                      <a:pPr marL="171450" indent="-171450">
                        <a:buFont typeface="Arial" panose="020B0604020202020204" pitchFamily="34" charset="0"/>
                        <a:buChar char="•"/>
                      </a:pPr>
                      <a:r>
                        <a:rPr lang="en-US" sz="1200" dirty="0">
                          <a:solidFill>
                            <a:srgbClr val="ED2E67"/>
                          </a:solidFill>
                        </a:rPr>
                        <a:t>Describe what you can see.</a:t>
                      </a:r>
                    </a:p>
                    <a:p>
                      <a:pPr marL="171450" indent="-171450">
                        <a:buFont typeface="Arial" panose="020B0604020202020204" pitchFamily="34" charset="0"/>
                        <a:buChar char="•"/>
                      </a:pPr>
                      <a:r>
                        <a:rPr lang="en-US" sz="1200" dirty="0">
                          <a:solidFill>
                            <a:srgbClr val="ED2E67"/>
                          </a:solidFill>
                        </a:rPr>
                        <a:t>Describe what you like? Why?</a:t>
                      </a:r>
                    </a:p>
                    <a:p>
                      <a:pPr marL="171450" indent="-171450">
                        <a:buFont typeface="Arial" panose="020B0604020202020204" pitchFamily="34" charset="0"/>
                        <a:buChar char="•"/>
                      </a:pPr>
                      <a:r>
                        <a:rPr lang="en-US" sz="1200" dirty="0">
                          <a:solidFill>
                            <a:srgbClr val="ED2E67"/>
                          </a:solidFill>
                        </a:rPr>
                        <a:t>How does it make you feel?</a:t>
                      </a:r>
                    </a:p>
                    <a:p>
                      <a:pPr marL="171450" indent="-171450">
                        <a:buFont typeface="Arial" panose="020B0604020202020204" pitchFamily="34" charset="0"/>
                        <a:buChar char="•"/>
                      </a:pPr>
                      <a:r>
                        <a:rPr lang="en-US" sz="1200" dirty="0">
                          <a:solidFill>
                            <a:srgbClr val="ED2E67"/>
                          </a:solidFill>
                        </a:rPr>
                        <a:t>What would you like to ask the artist?</a:t>
                      </a:r>
                    </a:p>
                  </a:txBody>
                  <a:tcPr/>
                </a:tc>
                <a:tc>
                  <a:txBody>
                    <a:bodyPr/>
                    <a:lstStyle/>
                    <a:p>
                      <a:r>
                        <a:rPr lang="en-US" sz="1200" dirty="0">
                          <a:solidFill>
                            <a:srgbClr val="ED2E67"/>
                          </a:solidFill>
                        </a:rPr>
                        <a:t>Generate ideas </a:t>
                      </a:r>
                      <a:r>
                        <a:rPr lang="en-US" sz="1200" dirty="0"/>
                        <a:t>through </a:t>
                      </a:r>
                      <a:r>
                        <a:rPr lang="en-US" sz="1200" dirty="0">
                          <a:solidFill>
                            <a:srgbClr val="ED2E67"/>
                          </a:solidFill>
                        </a:rPr>
                        <a:t>exploration of materials</a:t>
                      </a:r>
                      <a:r>
                        <a:rPr lang="en-US" sz="1200" dirty="0"/>
                        <a:t>, building an </a:t>
                      </a:r>
                      <a:r>
                        <a:rPr lang="en-US" sz="1200" dirty="0">
                          <a:solidFill>
                            <a:srgbClr val="ED2E67"/>
                          </a:solidFill>
                        </a:rPr>
                        <a:t>understanding</a:t>
                      </a:r>
                      <a:r>
                        <a:rPr lang="en-US" sz="1200" dirty="0"/>
                        <a:t> of what each </a:t>
                      </a:r>
                      <a:r>
                        <a:rPr lang="en-US" sz="1200" dirty="0">
                          <a:solidFill>
                            <a:srgbClr val="ED2E67"/>
                          </a:solidFill>
                        </a:rPr>
                        <a:t>material can do</a:t>
                      </a:r>
                      <a:r>
                        <a:rPr lang="en-US" sz="1200" dirty="0"/>
                        <a:t>, </a:t>
                      </a:r>
                      <a:r>
                        <a:rPr lang="en-US" sz="1200" dirty="0">
                          <a:solidFill>
                            <a:srgbClr val="ED2E67"/>
                          </a:solidFill>
                        </a:rPr>
                        <a:t>how</a:t>
                      </a:r>
                      <a:r>
                        <a:rPr lang="en-US" sz="1200" dirty="0"/>
                        <a:t> it can be </a:t>
                      </a:r>
                      <a:r>
                        <a:rPr lang="en-US" sz="1200" dirty="0">
                          <a:solidFill>
                            <a:srgbClr val="ED2E67"/>
                          </a:solidFill>
                        </a:rPr>
                        <a:t>constructed</a:t>
                      </a:r>
                      <a:r>
                        <a:rPr lang="en-US" sz="1200" dirty="0"/>
                        <a:t>, being </a:t>
                      </a:r>
                      <a:r>
                        <a:rPr lang="en-US" sz="1200" dirty="0">
                          <a:solidFill>
                            <a:srgbClr val="ED2E67"/>
                          </a:solidFill>
                        </a:rPr>
                        <a:t>open </a:t>
                      </a:r>
                      <a:r>
                        <a:rPr lang="en-US" sz="1200" dirty="0"/>
                        <a:t>during the process to </a:t>
                      </a:r>
                      <a:r>
                        <a:rPr lang="en-US" sz="1200" dirty="0">
                          <a:solidFill>
                            <a:srgbClr val="ED2E67"/>
                          </a:solidFill>
                        </a:rPr>
                        <a:t>unexpected ideas.</a:t>
                      </a:r>
                    </a:p>
                  </a:txBody>
                  <a:tcPr/>
                </a:tc>
                <a:tc vMerge="1">
                  <a:txBody>
                    <a:bodyPr/>
                    <a:lstStyle/>
                    <a:p>
                      <a:endParaRPr lang="en-US"/>
                    </a:p>
                  </a:txBody>
                  <a:tcPr/>
                </a:tc>
                <a:extLst>
                  <a:ext uri="{0D108BD9-81ED-4DB2-BD59-A6C34878D82A}">
                    <a16:rowId xmlns:a16="http://schemas.microsoft.com/office/drawing/2014/main" val="218710474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33130" y="-11575"/>
            <a:ext cx="1383030" cy="791093"/>
          </a:xfrm>
          <a:prstGeom prst="rect">
            <a:avLst/>
          </a:prstGeom>
        </p:spPr>
      </p:pic>
    </p:spTree>
    <p:extLst>
      <p:ext uri="{BB962C8B-B14F-4D97-AF65-F5344CB8AC3E}">
        <p14:creationId xmlns:p14="http://schemas.microsoft.com/office/powerpoint/2010/main" val="58893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655010856"/>
              </p:ext>
            </p:extLst>
          </p:nvPr>
        </p:nvGraphicFramePr>
        <p:xfrm>
          <a:off x="94864" y="124875"/>
          <a:ext cx="12097136" cy="6762597"/>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1600200">
                  <a:extLst>
                    <a:ext uri="{9D8B030D-6E8A-4147-A177-3AD203B41FA5}">
                      <a16:colId xmlns:a16="http://schemas.microsoft.com/office/drawing/2014/main" val="3207300427"/>
                    </a:ext>
                  </a:extLst>
                </a:gridCol>
                <a:gridCol w="1588770">
                  <a:extLst>
                    <a:ext uri="{9D8B030D-6E8A-4147-A177-3AD203B41FA5}">
                      <a16:colId xmlns:a16="http://schemas.microsoft.com/office/drawing/2014/main" val="1503117344"/>
                    </a:ext>
                  </a:extLst>
                </a:gridCol>
                <a:gridCol w="1714500">
                  <a:extLst>
                    <a:ext uri="{9D8B030D-6E8A-4147-A177-3AD203B41FA5}">
                      <a16:colId xmlns:a16="http://schemas.microsoft.com/office/drawing/2014/main" val="630017815"/>
                    </a:ext>
                  </a:extLst>
                </a:gridCol>
                <a:gridCol w="1440180">
                  <a:extLst>
                    <a:ext uri="{9D8B030D-6E8A-4147-A177-3AD203B41FA5}">
                      <a16:colId xmlns:a16="http://schemas.microsoft.com/office/drawing/2014/main" val="4076922765"/>
                    </a:ext>
                  </a:extLst>
                </a:gridCol>
                <a:gridCol w="1505272">
                  <a:extLst>
                    <a:ext uri="{9D8B030D-6E8A-4147-A177-3AD203B41FA5}">
                      <a16:colId xmlns:a16="http://schemas.microsoft.com/office/drawing/2014/main" val="1131342401"/>
                    </a:ext>
                  </a:extLst>
                </a:gridCol>
                <a:gridCol w="2922334">
                  <a:extLst>
                    <a:ext uri="{9D8B030D-6E8A-4147-A177-3AD203B41FA5}">
                      <a16:colId xmlns:a16="http://schemas.microsoft.com/office/drawing/2014/main" val="4107863317"/>
                    </a:ext>
                  </a:extLst>
                </a:gridCol>
              </a:tblGrid>
              <a:tr h="622888">
                <a:tc>
                  <a:txBody>
                    <a:bodyPr/>
                    <a:lstStyle/>
                    <a:p>
                      <a:endParaRPr lang="en-US" dirty="0"/>
                    </a:p>
                  </a:txBody>
                  <a:tcPr/>
                </a:tc>
                <a:tc gridSpan="5">
                  <a:txBody>
                    <a:bodyPr/>
                    <a:lstStyle/>
                    <a:p>
                      <a:pPr algn="ctr"/>
                      <a:r>
                        <a:rPr lang="en-US" dirty="0"/>
                        <a:t>Year 2 Making</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t>By the end of Year 2</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444920">
                <a:tc rowSpan="2">
                  <a:txBody>
                    <a:bodyPr/>
                    <a:lstStyle/>
                    <a:p>
                      <a:pPr algn="l"/>
                      <a:r>
                        <a:rPr lang="en-US" sz="1400" b="1" dirty="0">
                          <a:solidFill>
                            <a:schemeClr val="tx1"/>
                          </a:solidFill>
                        </a:rPr>
                        <a:t>Making</a:t>
                      </a:r>
                    </a:p>
                    <a:p>
                      <a:pPr algn="l"/>
                      <a:endParaRPr lang="en-US" sz="1600" dirty="0">
                        <a:solidFill>
                          <a:schemeClr val="bg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Balance time in which you sensitively model a technique, with plenty of time for pupils to enjoy open-ended exploration, and project-based learning</a:t>
                      </a:r>
                    </a:p>
                    <a:p>
                      <a:pPr algn="l"/>
                      <a:endParaRPr lang="en-US" sz="1400" dirty="0">
                        <a:solidFill>
                          <a:schemeClr val="bg1"/>
                        </a:solidFill>
                      </a:endParaRPr>
                    </a:p>
                    <a:p>
                      <a:pPr algn="l"/>
                      <a:r>
                        <a:rPr lang="en-US" sz="1400" dirty="0">
                          <a:solidFill>
                            <a:schemeClr val="bg1"/>
                          </a:solidFill>
                        </a:rPr>
                        <a:t>Have the confidence to  celebrate places where pupils diverge from the task (as being signs that they are owning their learning)</a:t>
                      </a:r>
                    </a:p>
                  </a:txBody>
                  <a:tcPr>
                    <a:solidFill>
                      <a:schemeClr val="accent5"/>
                    </a:solidFill>
                  </a:tcPr>
                </a:tc>
                <a:tc>
                  <a:txBody>
                    <a:bodyPr/>
                    <a:lstStyle/>
                    <a:p>
                      <a:pPr marL="0" indent="0">
                        <a:buFont typeface="Arial" panose="020B0604020202020204" pitchFamily="34" charset="0"/>
                        <a:buNone/>
                      </a:pPr>
                      <a:r>
                        <a:rPr lang="en-US" sz="1200" b="1" dirty="0"/>
                        <a:t>Sketchbooks</a:t>
                      </a:r>
                    </a:p>
                  </a:txBody>
                  <a:tcPr/>
                </a:tc>
                <a:tc>
                  <a:txBody>
                    <a:bodyPr/>
                    <a:lstStyle/>
                    <a:p>
                      <a:pPr marL="0" indent="0">
                        <a:buFont typeface="Arial" panose="020B0604020202020204" pitchFamily="34" charset="0"/>
                        <a:buNone/>
                      </a:pPr>
                      <a:r>
                        <a:rPr lang="en-US" sz="1200" b="1" dirty="0"/>
                        <a:t>Drawing</a:t>
                      </a:r>
                    </a:p>
                  </a:txBody>
                  <a:tcPr/>
                </a:tc>
                <a:tc>
                  <a:txBody>
                    <a:bodyPr/>
                    <a:lstStyle/>
                    <a:p>
                      <a:r>
                        <a:rPr lang="en-US" sz="1200" b="1" dirty="0"/>
                        <a:t>Painting</a:t>
                      </a:r>
                      <a:endParaRPr lang="en-US" b="1" dirty="0"/>
                    </a:p>
                  </a:txBody>
                  <a:tcPr/>
                </a:tc>
                <a:tc>
                  <a:txBody>
                    <a:bodyPr/>
                    <a:lstStyle/>
                    <a:p>
                      <a:pPr marL="0" indent="0">
                        <a:buFont typeface="Arial" panose="020B0604020202020204" pitchFamily="34" charset="0"/>
                        <a:buNone/>
                      </a:pPr>
                      <a:r>
                        <a:rPr lang="en-US" sz="1200" b="1" dirty="0"/>
                        <a:t>Printmaking &amp; Collage</a:t>
                      </a:r>
                    </a:p>
                  </a:txBody>
                  <a:tcPr/>
                </a:tc>
                <a:tc>
                  <a:txBody>
                    <a:bodyPr/>
                    <a:lstStyle/>
                    <a:p>
                      <a:pPr marL="0" indent="0">
                        <a:buFont typeface="Arial" panose="020B0604020202020204" pitchFamily="34" charset="0"/>
                        <a:buNone/>
                      </a:pPr>
                      <a:r>
                        <a:rPr lang="en-US" sz="1200" b="1" dirty="0"/>
                        <a:t>3D, Architecture &amp; Digital Media</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Try out a range of materials &amp; processes and </a:t>
                      </a:r>
                      <a:r>
                        <a:rPr lang="en-US" sz="1600" b="1" dirty="0" err="1">
                          <a:solidFill>
                            <a:schemeClr val="bg1"/>
                          </a:solidFill>
                        </a:rPr>
                        <a:t>Recognise</a:t>
                      </a:r>
                      <a:r>
                        <a:rPr lang="en-US" sz="1600" b="1" dirty="0">
                          <a:solidFill>
                            <a:schemeClr val="bg1"/>
                          </a:solidFill>
                        </a:rPr>
                        <a:t> they have different qualities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Use materials purposefully to achieve particular characteristics or qualities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Be excited by the potential to create.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Understand that art is different to many subjects at school: through art, they can invent and discover</a:t>
                      </a:r>
                    </a:p>
                    <a:p>
                      <a:endParaRPr lang="en-US" sz="1600" dirty="0"/>
                    </a:p>
                    <a:p>
                      <a:r>
                        <a:rPr lang="en-US" sz="1600" b="1" dirty="0">
                          <a:solidFill>
                            <a:schemeClr val="bg1"/>
                          </a:solidFill>
                        </a:rPr>
                        <a:t>Deliberately choose to use particular techniques for a given purpose</a:t>
                      </a:r>
                    </a:p>
                    <a:p>
                      <a:endParaRPr lang="en-US" sz="1600" b="1" dirty="0">
                        <a:solidFill>
                          <a:schemeClr val="bg1"/>
                        </a:solidFill>
                      </a:endParaRPr>
                    </a:p>
                    <a:p>
                      <a:r>
                        <a:rPr lang="en-US" sz="1600" b="1" dirty="0">
                          <a:solidFill>
                            <a:schemeClr val="bg1"/>
                          </a:solidFill>
                        </a:rPr>
                        <a:t>Develop and exercise some care and control over the range of materials they use</a:t>
                      </a:r>
                    </a:p>
                  </a:txBody>
                  <a:tcPr>
                    <a:solidFill>
                      <a:schemeClr val="accent5"/>
                    </a:solidFill>
                  </a:tcPr>
                </a:tc>
                <a:extLst>
                  <a:ext uri="{0D108BD9-81ED-4DB2-BD59-A6C34878D82A}">
                    <a16:rowId xmlns:a16="http://schemas.microsoft.com/office/drawing/2014/main" val="2673643418"/>
                  </a:ext>
                </a:extLst>
              </a:tr>
              <a:tr h="5665317">
                <a:tc vMerge="1">
                  <a:txBody>
                    <a:bodyPr/>
                    <a:lstStyle/>
                    <a:p>
                      <a:endParaRPr lang="en-US"/>
                    </a:p>
                  </a:txBody>
                  <a:tcPr/>
                </a:tc>
                <a:tc>
                  <a:txBody>
                    <a:bodyPr/>
                    <a:lstStyle/>
                    <a:p>
                      <a:pPr marL="0" indent="0">
                        <a:buFont typeface="Arial" panose="020B0604020202020204" pitchFamily="34" charset="0"/>
                        <a:buNone/>
                      </a:pPr>
                      <a:r>
                        <a:rPr lang="en-US" sz="1200" dirty="0"/>
                        <a:t>Make simple sketchbooks as a way to create </a:t>
                      </a:r>
                      <a:r>
                        <a:rPr lang="en-US" sz="1200" dirty="0">
                          <a:solidFill>
                            <a:srgbClr val="ED2E67"/>
                          </a:solidFill>
                        </a:rPr>
                        <a:t>ownership</a:t>
                      </a:r>
                      <a:r>
                        <a:rPr lang="en-US" sz="1200" dirty="0"/>
                        <a:t> from offset </a:t>
                      </a:r>
                      <a:r>
                        <a:rPr lang="en-US" sz="1200" dirty="0">
                          <a:hlinkClick r:id="rId2"/>
                        </a:rPr>
                        <a:t>making elastic band sketchbooks</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how to create </a:t>
                      </a:r>
                      <a:r>
                        <a:rPr lang="en-US" sz="1200" dirty="0">
                          <a:solidFill>
                            <a:srgbClr val="ED2E67"/>
                          </a:solidFill>
                        </a:rPr>
                        <a:t>space and places </a:t>
                      </a:r>
                      <a:r>
                        <a:rPr lang="en-US" sz="1200" dirty="0"/>
                        <a:t>within the sketchbook to help develop </a:t>
                      </a:r>
                      <a:r>
                        <a:rPr lang="en-US" sz="1200" dirty="0">
                          <a:solidFill>
                            <a:srgbClr val="ED2E67"/>
                          </a:solidFill>
                        </a:rPr>
                        <a:t>sketchbook approach </a:t>
                      </a:r>
                      <a:r>
                        <a:rPr lang="en-US" sz="1200" dirty="0"/>
                        <a:t>to include </a:t>
                      </a:r>
                      <a:r>
                        <a:rPr lang="en-US" sz="1200" dirty="0">
                          <a:solidFill>
                            <a:srgbClr val="ED2E67"/>
                          </a:solidFill>
                        </a:rPr>
                        <a:t>collecting</a:t>
                      </a:r>
                      <a:r>
                        <a:rPr lang="en-US" sz="1200" dirty="0"/>
                        <a:t>, making drawings on different </a:t>
                      </a:r>
                      <a:r>
                        <a:rPr lang="en-US" sz="1200" dirty="0">
                          <a:solidFill>
                            <a:srgbClr val="ED2E67"/>
                          </a:solidFill>
                        </a:rPr>
                        <a:t>surfaces</a:t>
                      </a:r>
                      <a:r>
                        <a:rPr lang="en-US" sz="1200" dirty="0"/>
                        <a:t>, and on different</a:t>
                      </a:r>
                      <a:r>
                        <a:rPr lang="en-US" sz="1200" dirty="0">
                          <a:solidFill>
                            <a:srgbClr val="ED2E67"/>
                          </a:solidFill>
                        </a:rPr>
                        <a:t> shapes </a:t>
                      </a:r>
                      <a:r>
                        <a:rPr lang="en-US" sz="1200" dirty="0"/>
                        <a:t>of paper. </a:t>
                      </a:r>
                      <a:r>
                        <a:rPr lang="en-US" sz="1200" dirty="0">
                          <a:hlinkClick r:id="rId3"/>
                        </a:rPr>
                        <a:t>taking ownership of sketchbooks</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Continue to familiarize with </a:t>
                      </a:r>
                      <a:r>
                        <a:rPr lang="en-US" sz="1200" dirty="0">
                          <a:solidFill>
                            <a:srgbClr val="ED2E67"/>
                          </a:solidFill>
                        </a:rPr>
                        <a:t>sketchbook / drawing exercises</a:t>
                      </a:r>
                      <a:r>
                        <a:rPr lang="en-US" sz="1200" dirty="0"/>
                        <a:t>. Let children describe how to undertake the ones they know as means of recap/reminder and introduce new ones. </a:t>
                      </a:r>
                      <a:r>
                        <a:rPr lang="en-US" sz="1200" dirty="0">
                          <a:hlinkClick r:id="rId4"/>
                        </a:rPr>
                        <a:t>drawing exercises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Develop </a:t>
                      </a:r>
                      <a:r>
                        <a:rPr lang="en-US" sz="1200" dirty="0">
                          <a:solidFill>
                            <a:srgbClr val="ED2E67"/>
                          </a:solidFill>
                        </a:rPr>
                        <a:t>mark-making </a:t>
                      </a:r>
                      <a:r>
                        <a:rPr lang="en-US" sz="1200" dirty="0"/>
                        <a:t>skills through </a:t>
                      </a:r>
                      <a:r>
                        <a:rPr lang="en-US" sz="1200" dirty="0">
                          <a:solidFill>
                            <a:srgbClr val="ED2E67"/>
                          </a:solidFill>
                        </a:rPr>
                        <a:t>experimentation</a:t>
                      </a:r>
                      <a:r>
                        <a:rPr lang="en-US" sz="1200" dirty="0"/>
                        <a:t> with various </a:t>
                      </a:r>
                      <a:r>
                        <a:rPr lang="en-US" sz="1200" dirty="0">
                          <a:solidFill>
                            <a:srgbClr val="ED2E67"/>
                          </a:solidFill>
                        </a:rPr>
                        <a:t>drawing media: pencil, graphite, chalk, soft pastel, wax </a:t>
                      </a:r>
                      <a:r>
                        <a:rPr lang="en-US" sz="1200" dirty="0"/>
                        <a:t>and </a:t>
                      </a:r>
                      <a:r>
                        <a:rPr lang="en-US" sz="1200" dirty="0">
                          <a:solidFill>
                            <a:srgbClr val="ED2E67"/>
                          </a:solidFill>
                        </a:rPr>
                        <a:t>charcoal. </a:t>
                      </a:r>
                      <a:r>
                        <a:rPr lang="en-US" sz="1200" dirty="0">
                          <a:solidFill>
                            <a:srgbClr val="ED2E67"/>
                          </a:solidFill>
                          <a:hlinkClick r:id="rId5"/>
                        </a:rPr>
                        <a:t>Guide to drawing materials</a:t>
                      </a: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t>
                      </a:r>
                      <a:r>
                        <a:rPr lang="en-US" sz="1200" dirty="0"/>
                        <a:t>xplore a variety of </a:t>
                      </a:r>
                      <a:r>
                        <a:rPr lang="en-US" sz="1200" dirty="0">
                          <a:solidFill>
                            <a:srgbClr val="ED2E67"/>
                          </a:solidFill>
                        </a:rPr>
                        <a:t>drawing starting points </a:t>
                      </a:r>
                      <a:r>
                        <a:rPr lang="en-US" sz="1200" dirty="0"/>
                        <a:t>(stimuli), including </a:t>
                      </a:r>
                      <a:r>
                        <a:rPr lang="en-US" sz="1200" dirty="0">
                          <a:solidFill>
                            <a:srgbClr val="ED2E67"/>
                          </a:solidFill>
                        </a:rPr>
                        <a:t>close looking </a:t>
                      </a:r>
                      <a:r>
                        <a:rPr lang="en-US" sz="1200" dirty="0"/>
                        <a:t>via </a:t>
                      </a:r>
                      <a:r>
                        <a:rPr lang="en-US" sz="1200" dirty="0">
                          <a:solidFill>
                            <a:srgbClr val="ED2E67"/>
                          </a:solidFill>
                        </a:rPr>
                        <a:t>observation from primary &amp; secondary source material, drawing from memory and imagination. </a:t>
                      </a:r>
                      <a:r>
                        <a:rPr lang="en-US" sz="1200" dirty="0">
                          <a:solidFill>
                            <a:schemeClr val="tx1"/>
                          </a:solidFill>
                        </a:rPr>
                        <a:t>These might include</a:t>
                      </a:r>
                      <a:r>
                        <a:rPr lang="en-US" sz="1200" dirty="0">
                          <a:solidFill>
                            <a:srgbClr val="ED2E67"/>
                          </a:solidFill>
                        </a:rPr>
                        <a:t> figurative, still life </a:t>
                      </a:r>
                      <a:r>
                        <a:rPr lang="en-US" sz="1200" dirty="0">
                          <a:solidFill>
                            <a:schemeClr val="tx1"/>
                          </a:solidFill>
                        </a:rPr>
                        <a:t>and </a:t>
                      </a:r>
                      <a:r>
                        <a:rPr lang="en-US" sz="1200" dirty="0">
                          <a:solidFill>
                            <a:srgbClr val="ED2E67"/>
                          </a:solidFill>
                        </a:rPr>
                        <a:t>landscape </a:t>
                      </a:r>
                      <a:r>
                        <a:rPr lang="en-US" sz="1200" dirty="0">
                          <a:hlinkClick r:id="rId6"/>
                        </a:rPr>
                        <a:t>subject matter for drawings</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r>
                        <a:rPr lang="en-US" sz="1200" dirty="0"/>
                        <a:t>Use drawings as basis for </a:t>
                      </a:r>
                      <a:r>
                        <a:rPr lang="en-US" sz="1200" dirty="0">
                          <a:solidFill>
                            <a:srgbClr val="ED2E67"/>
                          </a:solidFill>
                        </a:rPr>
                        <a:t>collage</a:t>
                      </a:r>
                      <a:r>
                        <a:rPr lang="en-US" sz="1200" dirty="0"/>
                        <a:t> </a:t>
                      </a:r>
                      <a:r>
                        <a:rPr lang="en-GB" sz="1200" dirty="0">
                          <a:hlinkClick r:id="rId7"/>
                        </a:rPr>
                        <a:t>minibeast project</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Continue to mix colours experientially (i.e. encourage pupils to </a:t>
                      </a:r>
                      <a:r>
                        <a:rPr lang="en-US" sz="1200" dirty="0">
                          <a:solidFill>
                            <a:srgbClr val="ED2E67"/>
                          </a:solidFill>
                        </a:rPr>
                        <a:t>“try and see”</a:t>
                      </a:r>
                      <a:r>
                        <a:rPr lang="en-US" sz="1200" dirty="0"/>
                        <a:t>)</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Revisit </a:t>
                      </a:r>
                      <a:r>
                        <a:rPr lang="en-US" sz="1200" dirty="0">
                          <a:solidFill>
                            <a:srgbClr val="ED2E67"/>
                          </a:solidFill>
                        </a:rPr>
                        <a:t>colour mixing </a:t>
                      </a:r>
                      <a:r>
                        <a:rPr lang="en-US" sz="1200" dirty="0"/>
                        <a:t>and understand </a:t>
                      </a:r>
                      <a:r>
                        <a:rPr lang="en-US" sz="1200" dirty="0">
                          <a:solidFill>
                            <a:srgbClr val="ED2E67"/>
                          </a:solidFill>
                        </a:rPr>
                        <a:t>relationships</a:t>
                      </a:r>
                      <a:r>
                        <a:rPr lang="en-US" sz="1200" dirty="0"/>
                        <a:t> of </a:t>
                      </a:r>
                      <a:r>
                        <a:rPr lang="en-US" sz="1200" dirty="0">
                          <a:solidFill>
                            <a:srgbClr val="ED2E67"/>
                          </a:solidFill>
                        </a:rPr>
                        <a:t>primary and secondary colours </a:t>
                      </a:r>
                      <a:r>
                        <a:rPr lang="en-US" sz="1200" dirty="0">
                          <a:solidFill>
                            <a:schemeClr val="tx1"/>
                          </a:solidFill>
                        </a:rPr>
                        <a:t>and apply </a:t>
                      </a:r>
                      <a:r>
                        <a:rPr lang="en-US" sz="1200" dirty="0"/>
                        <a:t>colour mixing skills to a project </a:t>
                      </a:r>
                      <a:r>
                        <a:rPr lang="en-US" sz="1200" dirty="0" err="1"/>
                        <a:t>e.g</a:t>
                      </a:r>
                      <a:r>
                        <a:rPr lang="en-US" sz="1200" dirty="0">
                          <a:solidFill>
                            <a:srgbClr val="ED2E67"/>
                          </a:solidFill>
                        </a:rPr>
                        <a:t> </a:t>
                      </a:r>
                      <a:r>
                        <a:rPr lang="en-GB" sz="1200" b="0" i="0" kern="1200" dirty="0">
                          <a:solidFill>
                            <a:schemeClr val="dk1"/>
                          </a:solidFill>
                          <a:effectLst/>
                          <a:latin typeface="+mn-lt"/>
                          <a:ea typeface="+mn-ea"/>
                          <a:cs typeface="+mn-cs"/>
                          <a:hlinkClick r:id="rId8"/>
                        </a:rPr>
                        <a:t>Inspired!</a:t>
                      </a:r>
                      <a:r>
                        <a:rPr lang="en-GB" sz="1200" b="0" i="0" kern="1200" dirty="0">
                          <a:solidFill>
                            <a:schemeClr val="dk1"/>
                          </a:solidFill>
                          <a:effectLst/>
                          <a:latin typeface="+mn-lt"/>
                          <a:ea typeface="+mn-ea"/>
                          <a:cs typeface="+mn-cs"/>
                        </a:rPr>
                        <a:t> and</a:t>
                      </a:r>
                      <a:r>
                        <a:rPr lang="en-US" sz="1200" dirty="0"/>
                        <a:t> </a:t>
                      </a:r>
                      <a:r>
                        <a:rPr lang="en-US" sz="1200" dirty="0">
                          <a:hlinkClick r:id="rId9"/>
                        </a:rPr>
                        <a:t>exploring colour and paint!</a:t>
                      </a:r>
                      <a:endParaRPr lang="en-US" sz="1200" dirty="0"/>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Explore painting on different </a:t>
                      </a:r>
                      <a:r>
                        <a:rPr lang="en-US" sz="1200" dirty="0">
                          <a:solidFill>
                            <a:srgbClr val="ED2E67"/>
                          </a:solidFill>
                        </a:rPr>
                        <a:t>surfaces</a:t>
                      </a:r>
                      <a:r>
                        <a:rPr lang="en-US" sz="1200" dirty="0"/>
                        <a:t>, such as</a:t>
                      </a:r>
                      <a:r>
                        <a:rPr lang="en-US" sz="1200" dirty="0">
                          <a:solidFill>
                            <a:srgbClr val="ED2E67"/>
                          </a:solidFill>
                        </a:rPr>
                        <a:t> fabric </a:t>
                      </a:r>
                      <a:r>
                        <a:rPr lang="en-US" sz="1200" dirty="0"/>
                        <a:t>and </a:t>
                      </a:r>
                      <a:r>
                        <a:rPr lang="en-US" sz="1200" dirty="0">
                          <a:solidFill>
                            <a:srgbClr val="ED2E67"/>
                          </a:solidFill>
                        </a:rPr>
                        <a:t>different scales </a:t>
                      </a:r>
                      <a:r>
                        <a:rPr lang="en-US" sz="1200" dirty="0">
                          <a:hlinkClick r:id="rId10"/>
                        </a:rPr>
                        <a:t>dressing up as fossils</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Use new colour mixing knowledge and transfer it to other media, </a:t>
                      </a:r>
                      <a:r>
                        <a:rPr lang="en-US" sz="1200" dirty="0" err="1"/>
                        <a:t>e.g.</a:t>
                      </a:r>
                      <a:r>
                        <a:rPr lang="en-US" sz="1200" dirty="0" err="1">
                          <a:solidFill>
                            <a:srgbClr val="ED2E67"/>
                          </a:solidFill>
                        </a:rPr>
                        <a:t>soft</a:t>
                      </a:r>
                      <a:r>
                        <a:rPr lang="en-US" sz="1200" dirty="0">
                          <a:solidFill>
                            <a:srgbClr val="ED2E67"/>
                          </a:solidFill>
                        </a:rPr>
                        <a:t> pastel </a:t>
                      </a:r>
                      <a:r>
                        <a:rPr lang="en-US" sz="1200" dirty="0">
                          <a:hlinkClick r:id="rId11"/>
                        </a:rPr>
                        <a:t>colour mixing in drawing project</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or </a:t>
                      </a:r>
                      <a:r>
                        <a:rPr lang="en-US" sz="1200" dirty="0">
                          <a:solidFill>
                            <a:srgbClr val="ED2E67"/>
                          </a:solidFill>
                        </a:rPr>
                        <a:t>plasticine</a:t>
                      </a:r>
                      <a:r>
                        <a:rPr lang="en-US" sz="1200" dirty="0"/>
                        <a:t> </a:t>
                      </a:r>
                      <a:r>
                        <a:rPr lang="en-US" sz="1200" dirty="0">
                          <a:hlinkClick r:id="rId12"/>
                        </a:rPr>
                        <a:t>painting with plasticine</a:t>
                      </a:r>
                      <a:endParaRPr lang="en-US" sz="1200" dirty="0"/>
                    </a:p>
                  </a:txBody>
                  <a:tcPr/>
                </a:tc>
                <a:tc>
                  <a:txBody>
                    <a:bodyPr/>
                    <a:lstStyle/>
                    <a:p>
                      <a:pPr marL="0" indent="0">
                        <a:buFont typeface="Arial" panose="020B0604020202020204" pitchFamily="34" charset="0"/>
                        <a:buNone/>
                      </a:pPr>
                      <a:r>
                        <a:rPr lang="en-US" sz="1200" dirty="0"/>
                        <a:t>Explore simple </a:t>
                      </a:r>
                      <a:r>
                        <a:rPr lang="en-US" sz="1200" dirty="0">
                          <a:solidFill>
                            <a:srgbClr val="ED2E67"/>
                          </a:solidFill>
                        </a:rPr>
                        <a:t>mono printing </a:t>
                      </a:r>
                      <a:r>
                        <a:rPr lang="en-US" sz="1200" dirty="0"/>
                        <a:t>techniques using </a:t>
                      </a:r>
                      <a:r>
                        <a:rPr lang="en-US" sz="1200" dirty="0">
                          <a:solidFill>
                            <a:srgbClr val="ED2E67"/>
                          </a:solidFill>
                        </a:rPr>
                        <a:t>carbon paper</a:t>
                      </a:r>
                      <a:r>
                        <a:rPr lang="en-US" sz="1200" dirty="0"/>
                        <a:t>, using </a:t>
                      </a:r>
                      <a:r>
                        <a:rPr lang="en-US" sz="1200" dirty="0">
                          <a:solidFill>
                            <a:srgbClr val="ED2E67"/>
                          </a:solidFill>
                        </a:rPr>
                        <a:t>observational drawing skills </a:t>
                      </a:r>
                      <a:r>
                        <a:rPr lang="en-US" sz="1200" dirty="0"/>
                        <a:t>and </a:t>
                      </a:r>
                      <a:r>
                        <a:rPr lang="en-US" sz="1200" dirty="0">
                          <a:solidFill>
                            <a:srgbClr val="ED2E67"/>
                          </a:solidFill>
                        </a:rPr>
                        <a:t>mark making skills </a:t>
                      </a:r>
                      <a:r>
                        <a:rPr lang="en-US" sz="1200" dirty="0"/>
                        <a:t>explored through drawing (column 2), and colour mixing skills (column 3) e.g.</a:t>
                      </a:r>
                    </a:p>
                    <a:p>
                      <a:pPr marL="0" indent="0">
                        <a:buFont typeface="Arial" panose="020B0604020202020204" pitchFamily="34" charset="0"/>
                        <a:buNone/>
                      </a:pPr>
                      <a:r>
                        <a:rPr lang="en-US" sz="1200" dirty="0">
                          <a:hlinkClick r:id="rId13"/>
                        </a:rPr>
                        <a:t>Monoprinting with oil pastel</a:t>
                      </a:r>
                      <a:endParaRPr lang="en-US" sz="1200" dirty="0"/>
                    </a:p>
                    <a:p>
                      <a:pPr marL="0" indent="0">
                        <a:buFont typeface="Arial" panose="020B0604020202020204" pitchFamily="34" charset="0"/>
                        <a:buNone/>
                      </a:pPr>
                      <a:endParaRPr lang="en-US" sz="1200" dirty="0"/>
                    </a:p>
                  </a:txBody>
                  <a:tcPr/>
                </a:tc>
                <a:tc>
                  <a:txBody>
                    <a:bodyPr/>
                    <a:lstStyle/>
                    <a:p>
                      <a:pPr marL="0" indent="0">
                        <a:buFont typeface="Arial" panose="020B0604020202020204" pitchFamily="34" charset="0"/>
                        <a:buNone/>
                      </a:pPr>
                      <a:r>
                        <a:rPr lang="en-US" sz="1200" dirty="0"/>
                        <a:t>Explore how </a:t>
                      </a:r>
                      <a:r>
                        <a:rPr lang="en-US" sz="1200" dirty="0">
                          <a:solidFill>
                            <a:srgbClr val="ED2E67"/>
                          </a:solidFill>
                        </a:rPr>
                        <a:t>2d</a:t>
                      </a:r>
                      <a:r>
                        <a:rPr lang="en-US" sz="1200" dirty="0"/>
                        <a:t> can become </a:t>
                      </a:r>
                      <a:r>
                        <a:rPr lang="en-US" sz="1200" dirty="0">
                          <a:solidFill>
                            <a:srgbClr val="ED2E67"/>
                          </a:solidFill>
                        </a:rPr>
                        <a:t>3d</a:t>
                      </a:r>
                      <a:r>
                        <a:rPr lang="en-US" sz="1200" dirty="0"/>
                        <a:t> though </a:t>
                      </a:r>
                      <a:r>
                        <a:rPr lang="en-US" sz="1200" dirty="0">
                          <a:solidFill>
                            <a:srgbClr val="ED2E67"/>
                          </a:solidFill>
                        </a:rPr>
                        <a:t>“design through making”. </a:t>
                      </a:r>
                      <a:r>
                        <a:rPr lang="en-US" sz="1200" dirty="0" err="1">
                          <a:solidFill>
                            <a:schemeClr val="tx1"/>
                          </a:solidFill>
                        </a:rPr>
                        <a:t>Pls</a:t>
                      </a:r>
                      <a:r>
                        <a:rPr lang="en-US" sz="1200" dirty="0">
                          <a:solidFill>
                            <a:schemeClr val="tx1"/>
                          </a:solidFill>
                        </a:rPr>
                        <a:t> see </a:t>
                      </a:r>
                      <a:r>
                        <a:rPr lang="en-US" sz="1200" dirty="0">
                          <a:solidFill>
                            <a:schemeClr val="tx1"/>
                          </a:solidFill>
                          <a:hlinkClick r:id="rId14"/>
                        </a:rPr>
                        <a:t>design in the national curriculum</a:t>
                      </a:r>
                      <a:endParaRPr lang="en-US" sz="1200" dirty="0">
                        <a:solidFill>
                          <a:schemeClr val="tx1"/>
                        </a:solidFill>
                      </a:endParaRP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solidFill>
                            <a:srgbClr val="ED2E67"/>
                          </a:solidFill>
                        </a:rPr>
                        <a:t>Cut</a:t>
                      </a:r>
                      <a:r>
                        <a:rPr lang="en-US" sz="1200" dirty="0"/>
                        <a:t> </a:t>
                      </a:r>
                      <a:r>
                        <a:rPr lang="en-US" sz="1200" dirty="0">
                          <a:solidFill>
                            <a:srgbClr val="ED2E67"/>
                          </a:solidFill>
                        </a:rPr>
                        <a:t>simple shapes </a:t>
                      </a:r>
                      <a:r>
                        <a:rPr lang="en-US" sz="1200" dirty="0"/>
                        <a:t>from </a:t>
                      </a:r>
                      <a:r>
                        <a:rPr lang="en-US" sz="1200" dirty="0">
                          <a:solidFill>
                            <a:srgbClr val="ED2E67"/>
                          </a:solidFill>
                        </a:rPr>
                        <a:t>card</a:t>
                      </a:r>
                      <a:r>
                        <a:rPr lang="en-US" sz="1200" dirty="0"/>
                        <a:t> and use them to </a:t>
                      </a:r>
                      <a:r>
                        <a:rPr lang="en-US" sz="1200" dirty="0">
                          <a:solidFill>
                            <a:srgbClr val="ED2E67"/>
                          </a:solidFill>
                        </a:rPr>
                        <a:t>construct architectural forms</a:t>
                      </a:r>
                      <a:r>
                        <a:rPr lang="en-US" sz="1200" dirty="0"/>
                        <a:t>. </a:t>
                      </a:r>
                    </a:p>
                    <a:p>
                      <a:pPr marL="0" indent="0">
                        <a:buFont typeface="Arial" panose="020B0604020202020204" pitchFamily="34" charset="0"/>
                        <a:buNone/>
                      </a:pPr>
                      <a:r>
                        <a:rPr lang="en-US" sz="1200" dirty="0"/>
                        <a:t>Use </a:t>
                      </a:r>
                      <a:r>
                        <a:rPr lang="en-US" sz="1200" dirty="0">
                          <a:solidFill>
                            <a:srgbClr val="ED2E67"/>
                          </a:solidFill>
                        </a:rPr>
                        <a:t>drawn, collaged </a:t>
                      </a:r>
                      <a:r>
                        <a:rPr lang="en-US" sz="1200" dirty="0"/>
                        <a:t>and </a:t>
                      </a:r>
                      <a:r>
                        <a:rPr lang="en-US" sz="1200" dirty="0">
                          <a:solidFill>
                            <a:srgbClr val="ED2E67"/>
                          </a:solidFill>
                        </a:rPr>
                        <a:t>printed</a:t>
                      </a:r>
                      <a:r>
                        <a:rPr lang="en-US" sz="1200" dirty="0"/>
                        <a:t> </a:t>
                      </a:r>
                      <a:r>
                        <a:rPr lang="en-US" sz="1200" dirty="0">
                          <a:solidFill>
                            <a:srgbClr val="ED2E67"/>
                          </a:solidFill>
                        </a:rPr>
                        <a:t>elements</a:t>
                      </a:r>
                      <a:r>
                        <a:rPr lang="en-US" sz="1200" dirty="0"/>
                        <a:t> as </a:t>
                      </a:r>
                      <a:r>
                        <a:rPr lang="en-US" sz="1200" dirty="0">
                          <a:solidFill>
                            <a:srgbClr val="ED2E67"/>
                          </a:solidFill>
                        </a:rPr>
                        <a:t>surface decoration </a:t>
                      </a:r>
                      <a:r>
                        <a:rPr lang="en-US" sz="1200" dirty="0"/>
                        <a:t>for the </a:t>
                      </a:r>
                      <a:r>
                        <a:rPr lang="en-US" sz="1200" dirty="0">
                          <a:solidFill>
                            <a:srgbClr val="ED2E67"/>
                          </a:solidFill>
                        </a:rPr>
                        <a:t>architectural </a:t>
                      </a:r>
                      <a:r>
                        <a:rPr lang="en-US" sz="1200" dirty="0" err="1">
                          <a:solidFill>
                            <a:srgbClr val="ED2E67"/>
                          </a:solidFill>
                        </a:rPr>
                        <a:t>maquettes</a:t>
                      </a:r>
                      <a:r>
                        <a:rPr lang="en-US" sz="1200" dirty="0">
                          <a:solidFill>
                            <a:srgbClr val="ED2E67"/>
                          </a:solidFill>
                        </a:rPr>
                        <a:t>. </a:t>
                      </a:r>
                      <a:r>
                        <a:rPr lang="en-US" sz="1200" dirty="0">
                          <a:solidFill>
                            <a:srgbClr val="ED2E67"/>
                          </a:solidFill>
                          <a:hlinkClick r:id="rId15"/>
                        </a:rPr>
                        <a:t>be an architect</a:t>
                      </a:r>
                      <a:endParaRPr lang="en-US" sz="1200" dirty="0">
                        <a:solidFill>
                          <a:srgbClr val="ED2E67"/>
                        </a:solidFill>
                      </a:endParaRP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Use </a:t>
                      </a:r>
                      <a:r>
                        <a:rPr lang="en-US" sz="1200" dirty="0">
                          <a:solidFill>
                            <a:srgbClr val="ED2E67"/>
                          </a:solidFill>
                        </a:rPr>
                        <a:t>digital media </a:t>
                      </a:r>
                      <a:r>
                        <a:rPr lang="en-US" sz="1200" dirty="0"/>
                        <a:t>(</a:t>
                      </a:r>
                      <a:r>
                        <a:rPr lang="en-US" sz="1200" dirty="0">
                          <a:solidFill>
                            <a:srgbClr val="ED2E67"/>
                          </a:solidFill>
                        </a:rPr>
                        <a:t>film and still photos</a:t>
                      </a:r>
                      <a:r>
                        <a:rPr lang="en-US" sz="1200" dirty="0"/>
                        <a:t>) to </a:t>
                      </a:r>
                      <a:r>
                        <a:rPr lang="en-US" sz="1200" dirty="0">
                          <a:solidFill>
                            <a:srgbClr val="ED2E67"/>
                          </a:solidFill>
                        </a:rPr>
                        <a:t>create records </a:t>
                      </a:r>
                      <a:r>
                        <a:rPr lang="en-US" sz="1200" dirty="0"/>
                        <a:t>of </a:t>
                      </a:r>
                      <a:r>
                        <a:rPr lang="en-US" sz="1200" dirty="0">
                          <a:solidFill>
                            <a:srgbClr val="ED2E67"/>
                          </a:solidFill>
                        </a:rPr>
                        <a:t>models</a:t>
                      </a:r>
                      <a:r>
                        <a:rPr lang="en-US" sz="1200" dirty="0"/>
                        <a:t> made, </a:t>
                      </a:r>
                      <a:r>
                        <a:rPr lang="en-US" sz="1200" dirty="0">
                          <a:solidFill>
                            <a:srgbClr val="ED2E67"/>
                          </a:solidFill>
                        </a:rPr>
                        <a:t>including walk-through videos </a:t>
                      </a:r>
                      <a:r>
                        <a:rPr lang="en-US" sz="1200" dirty="0"/>
                        <a:t>of the </a:t>
                      </a:r>
                      <a:r>
                        <a:rPr lang="en-US" sz="1200" dirty="0">
                          <a:solidFill>
                            <a:srgbClr val="ED2E67"/>
                          </a:solidFill>
                        </a:rPr>
                        <a:t>inside</a:t>
                      </a:r>
                      <a:r>
                        <a:rPr lang="en-US" sz="1200" dirty="0"/>
                        <a:t> of the </a:t>
                      </a:r>
                      <a:r>
                        <a:rPr lang="en-US" sz="1200" dirty="0">
                          <a:solidFill>
                            <a:srgbClr val="ED2E67"/>
                          </a:solidFill>
                        </a:rPr>
                        <a:t>architectural spaces</a:t>
                      </a:r>
                    </a:p>
                    <a:p>
                      <a:pPr marL="0" indent="0">
                        <a:buFont typeface="Arial" panose="020B0604020202020204" pitchFamily="34" charset="0"/>
                        <a:buNone/>
                      </a:pPr>
                      <a:endParaRPr lang="en-US" sz="1200" dirty="0">
                        <a:solidFill>
                          <a:srgbClr val="ED2E67"/>
                        </a:solidFill>
                      </a:endParaRPr>
                    </a:p>
                    <a:p>
                      <a:pPr marL="0" indent="0">
                        <a:buFont typeface="Arial" panose="020B0604020202020204" pitchFamily="34" charset="0"/>
                        <a:buNone/>
                      </a:pPr>
                      <a:endParaRPr lang="en-US" sz="1200" dirty="0"/>
                    </a:p>
                  </a:txBody>
                  <a:tcPr/>
                </a:tc>
                <a:tc vMerge="1">
                  <a:txBody>
                    <a:bodyPr/>
                    <a:lstStyle/>
                    <a:p>
                      <a:endParaRPr lang="en-US"/>
                    </a:p>
                  </a:txBody>
                  <a:tcPr/>
                </a:tc>
                <a:extLst>
                  <a:ext uri="{0D108BD9-81ED-4DB2-BD59-A6C34878D82A}">
                    <a16:rowId xmlns:a16="http://schemas.microsoft.com/office/drawing/2014/main" val="3411878879"/>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16"/>
          <a:stretch>
            <a:fillRect/>
          </a:stretch>
        </p:blipFill>
        <p:spPr>
          <a:xfrm>
            <a:off x="0" y="0"/>
            <a:ext cx="1383030" cy="791093"/>
          </a:xfrm>
          <a:prstGeom prst="rect">
            <a:avLst/>
          </a:prstGeom>
        </p:spPr>
      </p:pic>
    </p:spTree>
    <p:extLst>
      <p:ext uri="{BB962C8B-B14F-4D97-AF65-F5344CB8AC3E}">
        <p14:creationId xmlns:p14="http://schemas.microsoft.com/office/powerpoint/2010/main" val="259983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488164843"/>
              </p:ext>
            </p:extLst>
          </p:nvPr>
        </p:nvGraphicFramePr>
        <p:xfrm>
          <a:off x="56280" y="113300"/>
          <a:ext cx="12097136" cy="560832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2549844">
                  <a:extLst>
                    <a:ext uri="{9D8B030D-6E8A-4147-A177-3AD203B41FA5}">
                      <a16:colId xmlns:a16="http://schemas.microsoft.com/office/drawing/2014/main" val="3207300427"/>
                    </a:ext>
                  </a:extLst>
                </a:gridCol>
                <a:gridCol w="2607690">
                  <a:extLst>
                    <a:ext uri="{9D8B030D-6E8A-4147-A177-3AD203B41FA5}">
                      <a16:colId xmlns:a16="http://schemas.microsoft.com/office/drawing/2014/main" val="797531361"/>
                    </a:ext>
                  </a:extLst>
                </a:gridCol>
                <a:gridCol w="2691388">
                  <a:extLst>
                    <a:ext uri="{9D8B030D-6E8A-4147-A177-3AD203B41FA5}">
                      <a16:colId xmlns:a16="http://schemas.microsoft.com/office/drawing/2014/main" val="1650322455"/>
                    </a:ext>
                  </a:extLst>
                </a:gridCol>
                <a:gridCol w="2922334">
                  <a:extLst>
                    <a:ext uri="{9D8B030D-6E8A-4147-A177-3AD203B41FA5}">
                      <a16:colId xmlns:a16="http://schemas.microsoft.com/office/drawing/2014/main" val="4107863317"/>
                    </a:ext>
                  </a:extLst>
                </a:gridCol>
              </a:tblGrid>
              <a:tr h="638698">
                <a:tc>
                  <a:txBody>
                    <a:bodyPr/>
                    <a:lstStyle/>
                    <a:p>
                      <a:endParaRPr lang="en-US" dirty="0"/>
                    </a:p>
                  </a:txBody>
                  <a:tcPr/>
                </a:tc>
                <a:tc gridSpan="3">
                  <a:txBody>
                    <a:bodyPr/>
                    <a:lstStyle/>
                    <a:p>
                      <a:pPr algn="ctr"/>
                      <a:r>
                        <a:rPr lang="en-US" dirty="0"/>
                        <a:t>Year 2 - Evaluating</a:t>
                      </a:r>
                      <a:endParaRPr lang="en-US" dirty="0">
                        <a:solidFill>
                          <a:schemeClr val="bg1"/>
                        </a:solidFill>
                      </a:endParaRPr>
                    </a:p>
                  </a:txBody>
                  <a:tcPr/>
                </a:tc>
                <a:tc hMerge="1">
                  <a:txBody>
                    <a:bodyPr/>
                    <a:lstStyle/>
                    <a:p>
                      <a:endParaRPr lang="en-US"/>
                    </a:p>
                  </a:txBody>
                  <a:tcPr/>
                </a:tc>
                <a:tc hMerge="1">
                  <a:txBody>
                    <a:bodyPr/>
                    <a:lstStyle/>
                    <a:p>
                      <a:endParaRPr lang="en-US"/>
                    </a:p>
                  </a:txBody>
                  <a:tcPr/>
                </a:tc>
                <a:tc>
                  <a:txBody>
                    <a:bodyPr/>
                    <a:lstStyle/>
                    <a:p>
                      <a:pPr algn="ctr"/>
                      <a:r>
                        <a:rPr lang="en-US" dirty="0"/>
                        <a:t>By the end of Year 2</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410592">
                <a:tc rowSpan="2">
                  <a:txBody>
                    <a:bodyPr/>
                    <a:lstStyle/>
                    <a:p>
                      <a:pPr algn="l"/>
                      <a:r>
                        <a:rPr lang="en-US" sz="1400" b="1" dirty="0">
                          <a:solidFill>
                            <a:schemeClr val="tx1"/>
                          </a:solidFill>
                        </a:rPr>
                        <a:t>Evaluating</a:t>
                      </a:r>
                    </a:p>
                    <a:p>
                      <a:pPr algn="l"/>
                      <a:endParaRPr lang="en-US" sz="1600" dirty="0">
                        <a:solidFill>
                          <a:schemeClr val="tx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Be aware of the importance of sensitively unearthing </a:t>
                      </a:r>
                      <a:r>
                        <a:rPr lang="en-US" sz="1400" i="1" dirty="0">
                          <a:solidFill>
                            <a:schemeClr val="bg1"/>
                          </a:solidFill>
                        </a:rPr>
                        <a:t>intention</a:t>
                      </a:r>
                      <a:r>
                        <a:rPr lang="en-US" sz="1400" dirty="0">
                          <a:solidFill>
                            <a:schemeClr val="bg1"/>
                          </a:solidFill>
                        </a:rPr>
                        <a:t>, which may not always be apparent in end result</a:t>
                      </a:r>
                    </a:p>
                    <a:p>
                      <a:pPr algn="l"/>
                      <a:endParaRPr lang="en-US" sz="1200" dirty="0">
                        <a:solidFill>
                          <a:schemeClr val="bg1"/>
                        </a:solidFill>
                      </a:endParaRPr>
                    </a:p>
                  </a:txBody>
                  <a:tcPr>
                    <a:solidFill>
                      <a:schemeClr val="accent5"/>
                    </a:solidFill>
                  </a:tcPr>
                </a:tc>
                <a:tc>
                  <a:txBody>
                    <a:bodyPr/>
                    <a:lstStyle/>
                    <a:p>
                      <a:r>
                        <a:rPr lang="en-US" sz="1200" b="1" dirty="0"/>
                        <a:t>As a Class</a:t>
                      </a:r>
                    </a:p>
                  </a:txBody>
                  <a:tcPr/>
                </a:tc>
                <a:tc>
                  <a:txBody>
                    <a:bodyPr/>
                    <a:lstStyle/>
                    <a:p>
                      <a:r>
                        <a:rPr lang="en-US" sz="1200" b="1"/>
                        <a:t>In Small Groups</a:t>
                      </a:r>
                      <a:endParaRPr lang="en-US"/>
                    </a:p>
                  </a:txBody>
                  <a:tcPr/>
                </a:tc>
                <a:tc>
                  <a:txBody>
                    <a:bodyPr/>
                    <a:lstStyle/>
                    <a:p>
                      <a:r>
                        <a:rPr lang="en-US" sz="1200" b="1"/>
                        <a:t>One to One</a:t>
                      </a:r>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Show interest in and describe what they think about the work of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pleasure in the work they have created and see that it gives other people pleasure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Understand how evaluating creative work </a:t>
                      </a:r>
                      <a:r>
                        <a:rPr lang="en-US" sz="1600" b="1" i="1" dirty="0">
                          <a:solidFill>
                            <a:schemeClr val="bg1"/>
                          </a:solidFill>
                        </a:rPr>
                        <a:t>during</a:t>
                      </a:r>
                      <a:r>
                        <a:rPr lang="en-US" sz="1600" b="1" dirty="0">
                          <a:solidFill>
                            <a:schemeClr val="bg1"/>
                          </a:solidFill>
                        </a:rPr>
                        <a:t> the process, as well as at the end, helps feed the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Begin to take photographs and use digital media as a way to re-see work</a:t>
                      </a: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When looking at creative work express clear preferences and give some reasons</a:t>
                      </a:r>
                    </a:p>
                  </a:txBody>
                  <a:tcPr>
                    <a:solidFill>
                      <a:schemeClr val="accent5"/>
                    </a:solidFill>
                  </a:tcPr>
                </a:tc>
                <a:extLst>
                  <a:ext uri="{0D108BD9-81ED-4DB2-BD59-A6C34878D82A}">
                    <a16:rowId xmlns:a16="http://schemas.microsoft.com/office/drawing/2014/main" val="3362717940"/>
                  </a:ext>
                </a:extLst>
              </a:tr>
              <a:tr h="410592">
                <a:tc vMerge="1">
                  <a:txBody>
                    <a:bodyPr/>
                    <a:lstStyle/>
                    <a:p>
                      <a:endParaRPr lang="en-US"/>
                    </a:p>
                  </a:txBody>
                  <a:tcPr/>
                </a:tc>
                <a:tc>
                  <a:txBody>
                    <a:bodyPr/>
                    <a:lstStyle/>
                    <a:p>
                      <a:r>
                        <a:rPr lang="en-US" sz="1200" dirty="0">
                          <a:solidFill>
                            <a:srgbClr val="ED2E67"/>
                          </a:solidFill>
                        </a:rPr>
                        <a:t>Enjoy listening </a:t>
                      </a:r>
                      <a:r>
                        <a:rPr lang="en-US" sz="1200" dirty="0"/>
                        <a:t>to other peoples </a:t>
                      </a:r>
                      <a:r>
                        <a:rPr lang="en-US" sz="1200" dirty="0">
                          <a:solidFill>
                            <a:srgbClr val="ED2E67"/>
                          </a:solidFill>
                        </a:rPr>
                        <a:t>views</a:t>
                      </a:r>
                      <a:r>
                        <a:rPr lang="en-US" sz="1200" dirty="0"/>
                        <a:t> about </a:t>
                      </a:r>
                      <a:r>
                        <a:rPr lang="en-US" sz="1200" dirty="0">
                          <a:solidFill>
                            <a:srgbClr val="ED2E67"/>
                          </a:solidFill>
                        </a:rPr>
                        <a:t>artwork made by others.</a:t>
                      </a:r>
                    </a:p>
                    <a:p>
                      <a:br>
                        <a:rPr lang="en-US" sz="1200" dirty="0"/>
                      </a:br>
                      <a:r>
                        <a:rPr lang="en-US" sz="1200" dirty="0">
                          <a:solidFill>
                            <a:srgbClr val="ED2E67"/>
                          </a:solidFill>
                        </a:rPr>
                        <a:t>Feel able to express and share an opinion </a:t>
                      </a:r>
                      <a:r>
                        <a:rPr lang="en-US" sz="1200" dirty="0"/>
                        <a:t>about  the artwork. </a:t>
                      </a:r>
                    </a:p>
                    <a:p>
                      <a:pPr marL="0" indent="0">
                        <a:buFont typeface="Arial" panose="020B0604020202020204" pitchFamily="34" charset="0"/>
                        <a:buNone/>
                      </a:pP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Share work to others in small groups, </a:t>
                      </a:r>
                      <a:r>
                        <a:rPr lang="en-US" sz="1200" dirty="0">
                          <a:solidFill>
                            <a:schemeClr val="tx1"/>
                          </a:solidFill>
                        </a:rPr>
                        <a:t>and</a:t>
                      </a:r>
                      <a:r>
                        <a:rPr lang="en-US" sz="1200" dirty="0">
                          <a:solidFill>
                            <a:srgbClr val="ED2E67"/>
                          </a:solidFill>
                        </a:rPr>
                        <a:t> listen to what they think about what you have made.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Take</a:t>
                      </a:r>
                      <a:r>
                        <a:rPr lang="en-US" sz="1200" dirty="0">
                          <a:solidFill>
                            <a:srgbClr val="ED2E67"/>
                          </a:solidFill>
                        </a:rPr>
                        <a:t> photos </a:t>
                      </a:r>
                      <a:r>
                        <a:rPr lang="en-US" sz="1200" dirty="0"/>
                        <a:t>of work made so that a </a:t>
                      </a:r>
                      <a:r>
                        <a:rPr lang="en-US" sz="1200" dirty="0">
                          <a:solidFill>
                            <a:srgbClr val="ED2E67"/>
                          </a:solidFill>
                        </a:rPr>
                        <a:t>record</a:t>
                      </a:r>
                      <a:r>
                        <a:rPr lang="en-US" sz="1200" dirty="0"/>
                        <a:t> can be kept, to be added to a </a:t>
                      </a:r>
                      <a:r>
                        <a:rPr lang="en-US" sz="1200" dirty="0">
                          <a:solidFill>
                            <a:srgbClr val="ED2E67"/>
                          </a:solidFill>
                        </a:rPr>
                        <a:t>digital folder/presentation </a:t>
                      </a:r>
                      <a:r>
                        <a:rPr lang="en-US" sz="1200" dirty="0">
                          <a:solidFill>
                            <a:schemeClr val="tx1"/>
                          </a:solidFill>
                        </a:rPr>
                        <a:t>to capture progression. Use documenting the artwork as </a:t>
                      </a:r>
                      <a:r>
                        <a:rPr lang="en-US" sz="1200" dirty="0"/>
                        <a:t>an opportunity for </a:t>
                      </a:r>
                      <a:r>
                        <a:rPr lang="en-US" sz="1200" dirty="0">
                          <a:solidFill>
                            <a:srgbClr val="ED2E67"/>
                          </a:solidFill>
                        </a:rPr>
                        <a:t>discussion</a:t>
                      </a:r>
                      <a:r>
                        <a:rPr lang="en-US" sz="1200" dirty="0"/>
                        <a:t> about how to </a:t>
                      </a:r>
                      <a:r>
                        <a:rPr lang="en-US" sz="1200" dirty="0">
                          <a:solidFill>
                            <a:srgbClr val="ED2E67"/>
                          </a:solidFill>
                        </a:rPr>
                        <a:t>present work</a:t>
                      </a:r>
                      <a:r>
                        <a:rPr lang="en-US" sz="1200" dirty="0"/>
                        <a:t>, and a chance for pupils to use </a:t>
                      </a:r>
                      <a:r>
                        <a:rPr lang="en-US" sz="1200" dirty="0">
                          <a:solidFill>
                            <a:srgbClr val="ED2E67"/>
                          </a:solidFill>
                        </a:rPr>
                        <a:t>digital media. </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Talk</a:t>
                      </a:r>
                      <a:r>
                        <a:rPr lang="en-US" sz="1200" dirty="0"/>
                        <a:t> to a peer or teacher about the artwork made and </a:t>
                      </a:r>
                      <a:r>
                        <a:rPr lang="en-US" sz="1200" dirty="0">
                          <a:solidFill>
                            <a:srgbClr val="ED2E67"/>
                          </a:solidFill>
                        </a:rPr>
                        <a:t>share</a:t>
                      </a:r>
                      <a:r>
                        <a:rPr lang="en-US" sz="1200" dirty="0"/>
                        <a:t> what you have </a:t>
                      </a:r>
                      <a:r>
                        <a:rPr lang="en-US" sz="1200" dirty="0">
                          <a:solidFill>
                            <a:srgbClr val="ED2E67"/>
                          </a:solidFill>
                        </a:rPr>
                        <a:t>enjoyed</a:t>
                      </a:r>
                      <a:r>
                        <a:rPr lang="en-US" sz="1200" dirty="0"/>
                        <a:t> during the </a:t>
                      </a:r>
                      <a:r>
                        <a:rPr lang="en-US" sz="1200" dirty="0">
                          <a:solidFill>
                            <a:srgbClr val="ED2E67"/>
                          </a:solidFill>
                        </a:rPr>
                        <a:t>process</a:t>
                      </a:r>
                      <a:r>
                        <a:rPr lang="en-US" sz="1200" dirty="0"/>
                        <a:t>, and what you like about the </a:t>
                      </a:r>
                      <a:r>
                        <a:rPr lang="en-US" sz="1200" dirty="0">
                          <a:solidFill>
                            <a:srgbClr val="ED2E67"/>
                          </a:solidFill>
                        </a:rPr>
                        <a:t>end result</a:t>
                      </a:r>
                      <a:r>
                        <a:rPr lang="en-US" sz="1200" dirty="0"/>
                        <a:t>.</a:t>
                      </a:r>
                    </a:p>
                    <a:p>
                      <a:endParaRPr lang="en-US" sz="1200" dirty="0"/>
                    </a:p>
                  </a:txBody>
                  <a:tcPr/>
                </a:tc>
                <a:tc vMerge="1">
                  <a:txBody>
                    <a:bodyPr/>
                    <a:lstStyle/>
                    <a:p>
                      <a:endParaRPr lang="en-US"/>
                    </a:p>
                  </a:txBody>
                  <a:tcPr/>
                </a:tc>
                <a:extLst>
                  <a:ext uri="{0D108BD9-81ED-4DB2-BD59-A6C34878D82A}">
                    <a16:rowId xmlns:a16="http://schemas.microsoft.com/office/drawing/2014/main" val="332783451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33130" y="-11575"/>
            <a:ext cx="1383030" cy="791093"/>
          </a:xfrm>
          <a:prstGeom prst="rect">
            <a:avLst/>
          </a:prstGeom>
        </p:spPr>
      </p:pic>
    </p:spTree>
    <p:extLst>
      <p:ext uri="{BB962C8B-B14F-4D97-AF65-F5344CB8AC3E}">
        <p14:creationId xmlns:p14="http://schemas.microsoft.com/office/powerpoint/2010/main" val="149499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768422655"/>
              </p:ext>
            </p:extLst>
          </p:nvPr>
        </p:nvGraphicFramePr>
        <p:xfrm>
          <a:off x="56280" y="113300"/>
          <a:ext cx="12097136" cy="566928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4903470">
                  <a:extLst>
                    <a:ext uri="{9D8B030D-6E8A-4147-A177-3AD203B41FA5}">
                      <a16:colId xmlns:a16="http://schemas.microsoft.com/office/drawing/2014/main" val="3207300427"/>
                    </a:ext>
                  </a:extLst>
                </a:gridCol>
                <a:gridCol w="2945452">
                  <a:extLst>
                    <a:ext uri="{9D8B030D-6E8A-4147-A177-3AD203B41FA5}">
                      <a16:colId xmlns:a16="http://schemas.microsoft.com/office/drawing/2014/main" val="4076922765"/>
                    </a:ext>
                  </a:extLst>
                </a:gridCol>
                <a:gridCol w="2922334">
                  <a:extLst>
                    <a:ext uri="{9D8B030D-6E8A-4147-A177-3AD203B41FA5}">
                      <a16:colId xmlns:a16="http://schemas.microsoft.com/office/drawing/2014/main" val="4107863317"/>
                    </a:ext>
                  </a:extLst>
                </a:gridCol>
              </a:tblGrid>
              <a:tr h="638698">
                <a:tc>
                  <a:txBody>
                    <a:bodyPr/>
                    <a:lstStyle/>
                    <a:p>
                      <a:endParaRPr lang="en-US" dirty="0"/>
                    </a:p>
                  </a:txBody>
                  <a:tcPr/>
                </a:tc>
                <a:tc gridSpan="2">
                  <a:txBody>
                    <a:bodyPr/>
                    <a:lstStyle/>
                    <a:p>
                      <a:pPr algn="ctr"/>
                      <a:r>
                        <a:rPr lang="en-US" dirty="0"/>
                        <a:t>Year 2 – Knowledge &amp; Understanding</a:t>
                      </a:r>
                      <a:endParaRPr lang="en-US" dirty="0">
                        <a:solidFill>
                          <a:schemeClr val="bg1"/>
                        </a:solidFill>
                      </a:endParaRPr>
                    </a:p>
                  </a:txBody>
                  <a:tcPr/>
                </a:tc>
                <a:tc hMerge="1">
                  <a:txBody>
                    <a:bodyPr/>
                    <a:lstStyle/>
                    <a:p>
                      <a:endParaRPr lang="en-US"/>
                    </a:p>
                  </a:txBody>
                  <a:tcPr/>
                </a:tc>
                <a:tc>
                  <a:txBody>
                    <a:bodyPr/>
                    <a:lstStyle/>
                    <a:p>
                      <a:pPr algn="ctr"/>
                      <a:r>
                        <a:rPr lang="en-US" dirty="0"/>
                        <a:t>By the end of Year 2</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394206">
                <a:tc rowSpan="2">
                  <a:txBody>
                    <a:bodyPr/>
                    <a:lstStyle/>
                    <a:p>
                      <a:pPr algn="l"/>
                      <a:r>
                        <a:rPr lang="en-US" sz="1400" b="1" dirty="0">
                          <a:solidFill>
                            <a:schemeClr val="tx1"/>
                          </a:solidFill>
                        </a:rPr>
                        <a:t>Knowledge &amp; Understanding</a:t>
                      </a:r>
                    </a:p>
                    <a:p>
                      <a:pPr algn="l"/>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Teachers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rPr>
                        <a:t>Recognise</a:t>
                      </a:r>
                      <a:r>
                        <a:rPr lang="en-US" sz="1400" dirty="0">
                          <a:solidFill>
                            <a:schemeClr val="bg1"/>
                          </a:solidFill>
                        </a:rPr>
                        <a:t> that in art, a more valuable and relevant learning experience comes from underpinning  technical and formal knowledge with an experiential  understanding about what it is to be a creative human.</a:t>
                      </a:r>
                      <a:endParaRPr lang="en-US" sz="1400" dirty="0"/>
                    </a:p>
                  </a:txBody>
                  <a:tcPr>
                    <a:solidFill>
                      <a:schemeClr val="accent5"/>
                    </a:solidFill>
                  </a:tcPr>
                </a:tc>
                <a:tc>
                  <a:txBody>
                    <a:bodyPr/>
                    <a:lstStyle/>
                    <a:p>
                      <a:r>
                        <a:rPr lang="en-US" sz="1200" b="1" dirty="0"/>
                        <a:t>Formal</a:t>
                      </a:r>
                    </a:p>
                  </a:txBody>
                  <a:tcPr/>
                </a:tc>
                <a:tc gridSpan="2">
                  <a:txBody>
                    <a:bodyPr/>
                    <a:lstStyle/>
                    <a:p>
                      <a:r>
                        <a:rPr lang="en-US" sz="1200" b="1" dirty="0"/>
                        <a:t>Experiential</a:t>
                      </a:r>
                      <a:endParaRPr lang="en-US" dirty="0"/>
                    </a:p>
                  </a:txBody>
                  <a:tcPr/>
                </a:tc>
                <a:tc hMerge="1">
                  <a:txBody>
                    <a:bodyPr/>
                    <a:lstStyle/>
                    <a:p>
                      <a:endParaRPr lang="en-US" sz="1200" b="1" dirty="0"/>
                    </a:p>
                  </a:txBody>
                  <a:tcPr>
                    <a:solidFill>
                      <a:schemeClr val="accent5"/>
                    </a:solidFill>
                  </a:tcPr>
                </a:tc>
                <a:extLst>
                  <a:ext uri="{0D108BD9-81ED-4DB2-BD59-A6C34878D82A}">
                    <a16:rowId xmlns:a16="http://schemas.microsoft.com/office/drawing/2014/main" val="2802373152"/>
                  </a:ext>
                </a:extLst>
              </a:tr>
              <a:tr h="228600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Each child should: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Know how to </a:t>
                      </a:r>
                      <a:r>
                        <a:rPr lang="en-US" sz="1200" dirty="0" err="1">
                          <a:solidFill>
                            <a:schemeClr val="tx1"/>
                          </a:solidFill>
                        </a:rPr>
                        <a:t>Recognise</a:t>
                      </a:r>
                      <a:r>
                        <a:rPr lang="en-US" sz="1200" dirty="0">
                          <a:solidFill>
                            <a:schemeClr val="tx1"/>
                          </a:solidFill>
                        </a:rPr>
                        <a:t> and describe some simple characteristics of different kinds of art, craft and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Know the names of tools, techniques and formal elements (</a:t>
                      </a:r>
                      <a:r>
                        <a:rPr lang="en-US" sz="1200" dirty="0">
                          <a:solidFill>
                            <a:srgbClr val="ED2E67"/>
                          </a:solidFill>
                        </a:rPr>
                        <a:t>in pink above and below</a:t>
                      </a:r>
                      <a:r>
                        <a:rPr lang="en-US" sz="1200" dirty="0">
                          <a:solidFill>
                            <a:schemeClr val="tx1"/>
                          </a:solidFill>
                        </a:rPr>
                        <a:t>)</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Know t</a:t>
                      </a:r>
                      <a:r>
                        <a:rPr lang="en-US" sz="1200" dirty="0"/>
                        <a:t>hat different forms of creative works are made by artists, craftspeople, and designers from all cultures and times</a:t>
                      </a:r>
                      <a:r>
                        <a:rPr lang="en-US" sz="1200" dirty="0">
                          <a:solidFill>
                            <a:schemeClr val="tx1"/>
                          </a:solidFill>
                        </a:rPr>
                        <a:t>, for different purposes</a:t>
                      </a:r>
                    </a:p>
                    <a:p>
                      <a:endParaRPr lang="en-US" sz="1200" dirty="0">
                        <a:solidFill>
                          <a:schemeClr val="bg1"/>
                        </a:solidFill>
                      </a:endParaRPr>
                    </a:p>
                    <a:p>
                      <a:pPr marL="171450" indent="-171450">
                        <a:buFont typeface="Arial" panose="020B0604020202020204" pitchFamily="34" charset="0"/>
                        <a:buChar char="•"/>
                      </a:pPr>
                      <a:r>
                        <a:rPr lang="en-US" sz="1200" dirty="0">
                          <a:solidFill>
                            <a:schemeClr val="tx1"/>
                          </a:solidFill>
                        </a:rPr>
                        <a:t>Be able to talk about the materials, techniques and processes they have used, using an appropriate vocabulary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endParaRPr lang="en-US" sz="1200" dirty="0"/>
                    </a:p>
                    <a:p>
                      <a:endParaRPr lang="en-US" sz="12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child should be given the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 that art is subjective (we all have our own legitimate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Begin to feel confident to express a preference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Experience the connection between brain, hand and eye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Understand ideas can come through hands-on exploration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Begin to build knowledge of what different materials and techniques can offer the creative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Work at different scales, alone and in groups</a:t>
                      </a:r>
                    </a:p>
                  </a:txBody>
                  <a:tcPr/>
                </a:tc>
                <a:tc hMerge="1">
                  <a:txBody>
                    <a:bodyPr/>
                    <a:lstStyle/>
                    <a:p>
                      <a:endParaRPr lang="en-US" sz="1200" dirty="0"/>
                    </a:p>
                  </a:txBody>
                  <a:tcPr/>
                </a:tc>
                <a:extLst>
                  <a:ext uri="{0D108BD9-81ED-4DB2-BD59-A6C34878D82A}">
                    <a16:rowId xmlns:a16="http://schemas.microsoft.com/office/drawing/2014/main" val="3210239041"/>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33130" y="-11575"/>
            <a:ext cx="1383030" cy="791093"/>
          </a:xfrm>
          <a:prstGeom prst="rect">
            <a:avLst/>
          </a:prstGeom>
        </p:spPr>
      </p:pic>
    </p:spTree>
    <p:extLst>
      <p:ext uri="{BB962C8B-B14F-4D97-AF65-F5344CB8AC3E}">
        <p14:creationId xmlns:p14="http://schemas.microsoft.com/office/powerpoint/2010/main" val="2734214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87138524"/>
              </p:ext>
            </p:extLst>
          </p:nvPr>
        </p:nvGraphicFramePr>
        <p:xfrm>
          <a:off x="56280" y="113300"/>
          <a:ext cx="12097136" cy="521208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7848922">
                  <a:extLst>
                    <a:ext uri="{9D8B030D-6E8A-4147-A177-3AD203B41FA5}">
                      <a16:colId xmlns:a16="http://schemas.microsoft.com/office/drawing/2014/main" val="3207300427"/>
                    </a:ext>
                  </a:extLst>
                </a:gridCol>
                <a:gridCol w="2922334">
                  <a:extLst>
                    <a:ext uri="{9D8B030D-6E8A-4147-A177-3AD203B41FA5}">
                      <a16:colId xmlns:a16="http://schemas.microsoft.com/office/drawing/2014/main" val="4107863317"/>
                    </a:ext>
                  </a:extLst>
                </a:gridCol>
              </a:tblGrid>
              <a:tr h="638698">
                <a:tc>
                  <a:txBody>
                    <a:bodyPr/>
                    <a:lstStyle/>
                    <a:p>
                      <a:endParaRPr lang="en-US" dirty="0"/>
                    </a:p>
                  </a:txBody>
                  <a:tcPr/>
                </a:tc>
                <a:tc>
                  <a:txBody>
                    <a:bodyPr/>
                    <a:lstStyle/>
                    <a:p>
                      <a:pPr algn="ctr"/>
                      <a:r>
                        <a:rPr lang="en-US" dirty="0"/>
                        <a:t>Year 2 – Vocab &amp; Assessment Questions</a:t>
                      </a:r>
                      <a:endParaRPr lang="en-US" dirty="0">
                        <a:solidFill>
                          <a:schemeClr val="bg1"/>
                        </a:solidFill>
                      </a:endParaRPr>
                    </a:p>
                  </a:txBody>
                  <a:tcPr/>
                </a:tc>
                <a:tc>
                  <a:txBody>
                    <a:bodyPr/>
                    <a:lstStyle/>
                    <a:p>
                      <a:pPr algn="ctr"/>
                      <a:r>
                        <a:rPr lang="en-US" dirty="0"/>
                        <a:t>By the end of Year 2</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2286000">
                <a:tc gridSpan="3">
                  <a:txBody>
                    <a:bodyPr/>
                    <a:lstStyle/>
                    <a:p>
                      <a:r>
                        <a:rPr lang="en-US" sz="2000" b="1" dirty="0">
                          <a:solidFill>
                            <a:schemeClr val="tx1"/>
                          </a:solidFill>
                        </a:rPr>
                        <a:t>Assessment Questions</a:t>
                      </a:r>
                    </a:p>
                    <a:p>
                      <a:endParaRPr lang="en-US" sz="2000" dirty="0">
                        <a:solidFill>
                          <a:schemeClr val="tx1"/>
                        </a:solidFill>
                      </a:endParaRPr>
                    </a:p>
                    <a:p>
                      <a:r>
                        <a:rPr lang="en-US" sz="2000" dirty="0">
                          <a:solidFill>
                            <a:schemeClr val="tx1"/>
                          </a:solidFill>
                        </a:rPr>
                        <a:t>Teachers should consider assessment as a holistic practice, which takes place during every art lesson through conversation with pupils:</a:t>
                      </a:r>
                    </a:p>
                    <a:p>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Tell me about that you are making</a:t>
                      </a:r>
                    </a:p>
                    <a:p>
                      <a:pPr marL="285750" indent="-285750">
                        <a:buFont typeface="Arial" panose="020B0604020202020204" pitchFamily="34" charset="0"/>
                        <a:buChar char="•"/>
                      </a:pPr>
                      <a:r>
                        <a:rPr lang="en-US" sz="2000" dirty="0">
                          <a:solidFill>
                            <a:schemeClr val="tx1"/>
                          </a:solidFill>
                        </a:rPr>
                        <a:t>What might you do next?</a:t>
                      </a:r>
                    </a:p>
                    <a:p>
                      <a:pPr marL="285750" indent="-285750">
                        <a:buFont typeface="Arial" panose="020B0604020202020204" pitchFamily="34" charset="0"/>
                        <a:buChar char="•"/>
                      </a:pPr>
                      <a:r>
                        <a:rPr lang="en-US" sz="2000" dirty="0">
                          <a:solidFill>
                            <a:schemeClr val="tx1"/>
                          </a:solidFill>
                        </a:rPr>
                        <a:t>Which materials might you use? </a:t>
                      </a:r>
                    </a:p>
                    <a:p>
                      <a:pPr marL="285750" indent="-285750">
                        <a:buFont typeface="Arial" panose="020B0604020202020204" pitchFamily="34" charset="0"/>
                        <a:buChar char="•"/>
                      </a:pPr>
                      <a:r>
                        <a:rPr lang="en-US" sz="2000" dirty="0">
                          <a:solidFill>
                            <a:schemeClr val="tx1"/>
                          </a:solidFill>
                        </a:rPr>
                        <a:t>What have you discovered?</a:t>
                      </a:r>
                    </a:p>
                    <a:p>
                      <a:pPr marL="285750" indent="-285750">
                        <a:buFont typeface="Arial" panose="020B0604020202020204" pitchFamily="34" charset="0"/>
                        <a:buChar char="•"/>
                      </a:pPr>
                      <a:r>
                        <a:rPr lang="en-US" sz="2000" dirty="0">
                          <a:solidFill>
                            <a:schemeClr val="tx1"/>
                          </a:solidFill>
                        </a:rPr>
                        <a:t>Tell me about what you have made</a:t>
                      </a:r>
                    </a:p>
                    <a:p>
                      <a:pPr marL="285750" indent="-285750">
                        <a:buFont typeface="Arial" panose="020B0604020202020204" pitchFamily="34" charset="0"/>
                        <a:buChar char="•"/>
                      </a:pPr>
                      <a:r>
                        <a:rPr lang="en-US" sz="2000" dirty="0">
                          <a:solidFill>
                            <a:schemeClr val="tx1"/>
                          </a:solidFill>
                        </a:rPr>
                        <a:t>What would you like to explore more of?</a:t>
                      </a:r>
                    </a:p>
                    <a:p>
                      <a:pPr marL="285750" indent="-285750">
                        <a:buFont typeface="Arial" panose="020B0604020202020204" pitchFamily="34" charset="0"/>
                        <a:buChar char="•"/>
                      </a:pPr>
                      <a:endParaRPr lang="en-US" sz="2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0" i="0" kern="1200" dirty="0">
                          <a:solidFill>
                            <a:srgbClr val="ED2E67"/>
                          </a:solidFill>
                          <a:effectLst/>
                          <a:latin typeface="+mn-lt"/>
                          <a:ea typeface="+mn-ea"/>
                          <a:cs typeface="+mn-cs"/>
                        </a:rPr>
                        <a:t>Remember! “Creativity is a fragile process that is hard to measure and assess and should always be nurtured and supported”</a:t>
                      </a:r>
                      <a:endParaRPr lang="en-US" sz="2000" dirty="0">
                        <a:solidFill>
                          <a:srgbClr val="ED2E67"/>
                        </a:solidFill>
                      </a:endParaRPr>
                    </a:p>
                    <a:p>
                      <a:pPr marL="0" indent="0">
                        <a:buFont typeface="Arial" panose="020B0604020202020204" pitchFamily="34" charset="0"/>
                        <a:buNone/>
                      </a:pPr>
                      <a:endParaRPr lang="en-US" sz="1400" dirty="0">
                        <a:solidFill>
                          <a:schemeClr val="tx1"/>
                        </a:solidFill>
                      </a:endParaRPr>
                    </a:p>
                  </a:txBody>
                  <a:tcPr>
                    <a:solidFill>
                      <a:schemeClr val="accent1">
                        <a:lumMod val="20000"/>
                        <a:lumOff val="80000"/>
                      </a:schemeClr>
                    </a:solidFill>
                  </a:tcPr>
                </a:tc>
                <a:tc hMerge="1">
                  <a:txBody>
                    <a:bodyPr/>
                    <a:lstStyle/>
                    <a:p>
                      <a:endParaRPr lang="en-US" sz="1200" dirty="0">
                        <a:solidFill>
                          <a:srgbClr val="ED2E67"/>
                        </a:solidFill>
                      </a:endParaRPr>
                    </a:p>
                  </a:txBody>
                  <a:tcPr>
                    <a:solidFill>
                      <a:schemeClr val="accent1">
                        <a:lumMod val="20000"/>
                        <a:lumOff val="80000"/>
                      </a:schemeClr>
                    </a:solidFill>
                  </a:tcPr>
                </a:tc>
                <a:tc hMerge="1">
                  <a:txBody>
                    <a:bodyPr/>
                    <a:lstStyle/>
                    <a:p>
                      <a:pPr algn="l"/>
                      <a:endParaRPr lang="en-US" sz="1600" dirty="0">
                        <a:solidFill>
                          <a:srgbClr val="ED2E67"/>
                        </a:solidFill>
                      </a:endParaRPr>
                    </a:p>
                  </a:txBody>
                  <a:tcPr>
                    <a:solidFill>
                      <a:schemeClr val="accent5"/>
                    </a:solidFill>
                  </a:tcPr>
                </a:tc>
                <a:extLst>
                  <a:ext uri="{0D108BD9-81ED-4DB2-BD59-A6C34878D82A}">
                    <a16:rowId xmlns:a16="http://schemas.microsoft.com/office/drawing/2014/main" val="808686047"/>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33130" y="-11575"/>
            <a:ext cx="1383030" cy="791093"/>
          </a:xfrm>
          <a:prstGeom prst="rect">
            <a:avLst/>
          </a:prstGeom>
        </p:spPr>
      </p:pic>
    </p:spTree>
    <p:extLst>
      <p:ext uri="{BB962C8B-B14F-4D97-AF65-F5344CB8AC3E}">
        <p14:creationId xmlns:p14="http://schemas.microsoft.com/office/powerpoint/2010/main" val="155935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4058524" y="5043410"/>
            <a:ext cx="2161848" cy="830997"/>
          </a:xfrm>
          <a:prstGeom prst="rect">
            <a:avLst/>
          </a:prstGeom>
          <a:noFill/>
        </p:spPr>
        <p:txBody>
          <a:bodyPr wrap="square" rtlCol="0">
            <a:spAutoFit/>
          </a:bodyPr>
          <a:lstStyle/>
          <a:p>
            <a:r>
              <a:rPr lang="en-US" sz="4800" b="1" dirty="0"/>
              <a:t>Year 3</a:t>
            </a:r>
          </a:p>
        </p:txBody>
      </p:sp>
      <p:pic>
        <p:nvPicPr>
          <p:cNvPr id="3" name="Picture 2">
            <a:extLst>
              <a:ext uri="{FF2B5EF4-FFF2-40B4-BE49-F238E27FC236}">
                <a16:creationId xmlns:a16="http://schemas.microsoft.com/office/drawing/2014/main" id="{7734CA84-DE09-0E41-A15E-823450FC7B32}"/>
              </a:ext>
            </a:extLst>
          </p:cNvPr>
          <p:cNvPicPr>
            <a:picLocks noChangeAspect="1"/>
          </p:cNvPicPr>
          <p:nvPr/>
        </p:nvPicPr>
        <p:blipFill>
          <a:blip r:embed="rId3"/>
          <a:stretch>
            <a:fillRect/>
          </a:stretch>
        </p:blipFill>
        <p:spPr>
          <a:xfrm>
            <a:off x="6220372" y="794407"/>
            <a:ext cx="5080000" cy="5080000"/>
          </a:xfrm>
          <a:prstGeom prst="rect">
            <a:avLst/>
          </a:prstGeom>
        </p:spPr>
      </p:pic>
      <p:sp>
        <p:nvSpPr>
          <p:cNvPr id="7" name="TextBox 6">
            <a:extLst>
              <a:ext uri="{FF2B5EF4-FFF2-40B4-BE49-F238E27FC236}">
                <a16:creationId xmlns:a16="http://schemas.microsoft.com/office/drawing/2014/main" id="{E3462BBB-4452-4C43-B5EB-0B1965F6010C}"/>
              </a:ext>
            </a:extLst>
          </p:cNvPr>
          <p:cNvSpPr txBox="1"/>
          <p:nvPr/>
        </p:nvSpPr>
        <p:spPr>
          <a:xfrm>
            <a:off x="7272327" y="6402885"/>
            <a:ext cx="4137660" cy="369332"/>
          </a:xfrm>
          <a:prstGeom prst="rect">
            <a:avLst/>
          </a:prstGeom>
          <a:noFill/>
        </p:spPr>
        <p:txBody>
          <a:bodyPr wrap="square" rtlCol="0">
            <a:spAutoFit/>
          </a:bodyPr>
          <a:lstStyle/>
          <a:p>
            <a:pPr algn="r"/>
            <a:r>
              <a:rPr lang="en-US" dirty="0" err="1"/>
              <a:t>www.accessart.org.uk</a:t>
            </a:r>
            <a:endParaRPr lang="en-US" dirty="0"/>
          </a:p>
        </p:txBody>
      </p:sp>
      <p:pic>
        <p:nvPicPr>
          <p:cNvPr id="4" name="Picture 3">
            <a:extLst>
              <a:ext uri="{FF2B5EF4-FFF2-40B4-BE49-F238E27FC236}">
                <a16:creationId xmlns:a16="http://schemas.microsoft.com/office/drawing/2014/main" id="{3790366A-83C8-9945-A008-3F5A4F60F00B}"/>
              </a:ext>
            </a:extLst>
          </p:cNvPr>
          <p:cNvPicPr>
            <a:picLocks noChangeAspect="1"/>
          </p:cNvPicPr>
          <p:nvPr/>
        </p:nvPicPr>
        <p:blipFill>
          <a:blip r:embed="rId4"/>
          <a:stretch>
            <a:fillRect/>
          </a:stretch>
        </p:blipFill>
        <p:spPr>
          <a:xfrm>
            <a:off x="6205263" y="794407"/>
            <a:ext cx="5080000" cy="5080000"/>
          </a:xfrm>
          <a:prstGeom prst="rect">
            <a:avLst/>
          </a:prstGeom>
        </p:spPr>
      </p:pic>
    </p:spTree>
    <p:extLst>
      <p:ext uri="{BB962C8B-B14F-4D97-AF65-F5344CB8AC3E}">
        <p14:creationId xmlns:p14="http://schemas.microsoft.com/office/powerpoint/2010/main" val="136971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898203676"/>
              </p:ext>
            </p:extLst>
          </p:nvPr>
        </p:nvGraphicFramePr>
        <p:xfrm>
          <a:off x="106419" y="113298"/>
          <a:ext cx="12012275" cy="6412652"/>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2549843">
                  <a:extLst>
                    <a:ext uri="{9D8B030D-6E8A-4147-A177-3AD203B41FA5}">
                      <a16:colId xmlns:a16="http://schemas.microsoft.com/office/drawing/2014/main" val="3207300427"/>
                    </a:ext>
                  </a:extLst>
                </a:gridCol>
                <a:gridCol w="2749234">
                  <a:extLst>
                    <a:ext uri="{9D8B030D-6E8A-4147-A177-3AD203B41FA5}">
                      <a16:colId xmlns:a16="http://schemas.microsoft.com/office/drawing/2014/main" val="797531361"/>
                    </a:ext>
                  </a:extLst>
                </a:gridCol>
                <a:gridCol w="1274922">
                  <a:extLst>
                    <a:ext uri="{9D8B030D-6E8A-4147-A177-3AD203B41FA5}">
                      <a16:colId xmlns:a16="http://schemas.microsoft.com/office/drawing/2014/main" val="889744308"/>
                    </a:ext>
                  </a:extLst>
                </a:gridCol>
                <a:gridCol w="1274922">
                  <a:extLst>
                    <a:ext uri="{9D8B030D-6E8A-4147-A177-3AD203B41FA5}">
                      <a16:colId xmlns:a16="http://schemas.microsoft.com/office/drawing/2014/main" val="70758795"/>
                    </a:ext>
                  </a:extLst>
                </a:gridCol>
                <a:gridCol w="2837474">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4">
                  <a:txBody>
                    <a:bodyPr/>
                    <a:lstStyle/>
                    <a:p>
                      <a:pPr algn="ctr"/>
                      <a:r>
                        <a:rPr lang="en-US" dirty="0">
                          <a:solidFill>
                            <a:schemeClr val="bg1"/>
                          </a:solidFill>
                        </a:rPr>
                        <a:t>Year 3- Generating Ideas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3</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377612">
                <a:tc rowSpan="2">
                  <a:txBody>
                    <a:bodyPr/>
                    <a:lstStyle/>
                    <a:p>
                      <a:pPr marL="0" indent="0" algn="l">
                        <a:buFont typeface="Arial" panose="020B0604020202020204" pitchFamily="34" charset="0"/>
                        <a:buNone/>
                      </a:pPr>
                      <a:r>
                        <a:rPr lang="en-US" sz="1200" b="1" dirty="0">
                          <a:solidFill>
                            <a:schemeClr val="tx1"/>
                          </a:solidFill>
                        </a:rPr>
                        <a:t>Generating Ideas</a:t>
                      </a:r>
                    </a:p>
                    <a:p>
                      <a:pPr marL="0" indent="0" algn="l">
                        <a:buFont typeface="Arial" panose="020B0604020202020204" pitchFamily="34" charset="0"/>
                        <a:buNone/>
                      </a:pPr>
                      <a:endParaRPr lang="en-US" sz="1200" b="1" dirty="0">
                        <a:solidFill>
                          <a:schemeClr val="tx1"/>
                        </a:solidFill>
                      </a:endParaRPr>
                    </a:p>
                    <a:p>
                      <a:pPr marL="0" indent="0" algn="l">
                        <a:buFont typeface="Arial" panose="020B0604020202020204" pitchFamily="34" charset="0"/>
                        <a:buNone/>
                      </a:pPr>
                      <a:r>
                        <a:rPr lang="en-US" sz="1200" b="1" dirty="0">
                          <a:solidFill>
                            <a:schemeClr val="bg1"/>
                          </a:solidFill>
                        </a:rPr>
                        <a:t>Teachers should:</a:t>
                      </a:r>
                    </a:p>
                    <a:p>
                      <a:pPr marL="0" indent="0" algn="l">
                        <a:buFont typeface="Arial" panose="020B0604020202020204" pitchFamily="34" charset="0"/>
                        <a:buNone/>
                      </a:pPr>
                      <a:endParaRPr lang="en-US" sz="1200" dirty="0">
                        <a:solidFill>
                          <a:schemeClr val="bg1"/>
                        </a:solidFill>
                      </a:endParaRPr>
                    </a:p>
                    <a:p>
                      <a:pPr marL="0" indent="0" algn="l">
                        <a:buFont typeface="Arial" panose="020B0604020202020204" pitchFamily="34" charset="0"/>
                        <a:buNone/>
                      </a:pPr>
                      <a:r>
                        <a:rPr lang="en-US" sz="1400" dirty="0">
                          <a:solidFill>
                            <a:schemeClr val="bg1"/>
                          </a:solidFill>
                        </a:rPr>
                        <a:t>Feel able to model sketchbook use </a:t>
                      </a:r>
                      <a:r>
                        <a:rPr lang="en-US" sz="1400" i="1" dirty="0">
                          <a:solidFill>
                            <a:schemeClr val="bg1"/>
                          </a:solidFill>
                        </a:rPr>
                        <a:t>alongside </a:t>
                      </a:r>
                      <a:r>
                        <a:rPr lang="en-US" sz="1400" dirty="0">
                          <a:solidFill>
                            <a:schemeClr val="bg1"/>
                          </a:solidFill>
                        </a:rPr>
                        <a:t>pupils (i.e. keep their own sketchbook)</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Let pupils </a:t>
                      </a:r>
                      <a:r>
                        <a:rPr lang="en-US" sz="1400" i="1" dirty="0">
                          <a:solidFill>
                            <a:schemeClr val="bg1"/>
                          </a:solidFill>
                        </a:rPr>
                        <a:t>discover and share</a:t>
                      </a:r>
                      <a:r>
                        <a:rPr lang="en-US" sz="1400" dirty="0">
                          <a:solidFill>
                            <a:schemeClr val="bg1"/>
                          </a:solidFill>
                        </a:rPr>
                        <a:t> for themselves</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Enable pupils to build confidence in their own ideas</a:t>
                      </a:r>
                    </a:p>
                  </a:txBody>
                  <a:tcPr>
                    <a:solidFill>
                      <a:schemeClr val="accent4"/>
                    </a:solidFill>
                  </a:tcPr>
                </a:tc>
                <a:tc>
                  <a:txBody>
                    <a:bodyPr/>
                    <a:lstStyle/>
                    <a:p>
                      <a:pPr marL="0" indent="0">
                        <a:buFont typeface="Arial" panose="020B0604020202020204" pitchFamily="34" charset="0"/>
                        <a:buNone/>
                      </a:pPr>
                      <a:r>
                        <a:rPr lang="en-US" sz="1200" b="1" dirty="0"/>
                        <a:t>Through Sketchbooks</a:t>
                      </a:r>
                    </a:p>
                  </a:txBody>
                  <a:tcPr/>
                </a:tc>
                <a:tc>
                  <a:txBody>
                    <a:bodyPr/>
                    <a:lstStyle/>
                    <a:p>
                      <a:r>
                        <a:rPr lang="en-US" sz="1200" b="1" dirty="0"/>
                        <a:t>By Looking &amp; Talking</a:t>
                      </a:r>
                    </a:p>
                  </a:txBody>
                  <a:tcPr/>
                </a:tc>
                <a:tc>
                  <a:txBody>
                    <a:bodyPr/>
                    <a:lstStyle/>
                    <a:p>
                      <a:r>
                        <a:rPr lang="en-US" sz="1200" b="1" dirty="0"/>
                        <a:t>Through Making</a:t>
                      </a:r>
                    </a:p>
                  </a:txBody>
                  <a:tcPr/>
                </a:tc>
                <a:tc>
                  <a:txBody>
                    <a:bodyPr/>
                    <a:lstStyle/>
                    <a:p>
                      <a:r>
                        <a:rPr lang="en-US" sz="1200" b="1" dirty="0"/>
                        <a:t>Digital Media</a:t>
                      </a:r>
                    </a:p>
                  </a:txBody>
                  <a:tcPr/>
                </a:tc>
                <a:tc rowSpan="2">
                  <a:txBody>
                    <a:bodyPr/>
                    <a:lstStyle/>
                    <a:p>
                      <a:pPr marL="0" indent="0">
                        <a:buFont typeface="Arial" panose="020B0604020202020204" pitchFamily="34" charset="0"/>
                        <a:buNone/>
                      </a:pPr>
                      <a:r>
                        <a:rPr lang="en-US" sz="1600" b="1" dirty="0">
                          <a:solidFill>
                            <a:schemeClr val="bg1"/>
                          </a:solidFill>
                        </a:rPr>
                        <a:t>Gather and review information from different sources (primary and secondary), references and resources related to their ideas and intentions</a:t>
                      </a:r>
                    </a:p>
                    <a:p>
                      <a:pPr marL="0" indent="0">
                        <a:buFont typeface="Arial" panose="020B0604020202020204" pitchFamily="34" charset="0"/>
                        <a:buNone/>
                      </a:pPr>
                      <a:endParaRPr lang="en-US" sz="1600" b="1" dirty="0">
                        <a:solidFill>
                          <a:schemeClr val="bg1"/>
                        </a:solidFill>
                      </a:endParaRPr>
                    </a:p>
                    <a:p>
                      <a:pPr marL="0" indent="0">
                        <a:buFont typeface="Arial" panose="020B0604020202020204" pitchFamily="34" charset="0"/>
                        <a:buNone/>
                      </a:pPr>
                      <a:r>
                        <a:rPr lang="en-US" sz="1600" b="1" dirty="0">
                          <a:solidFill>
                            <a:schemeClr val="bg1"/>
                          </a:solidFill>
                        </a:rPr>
                        <a:t>Use a sketchbook for different purposes, including recording observations, planning and shaping ideas</a:t>
                      </a:r>
                    </a:p>
                  </a:txBody>
                  <a:tcPr>
                    <a:solidFill>
                      <a:schemeClr val="accent4"/>
                    </a:solidFill>
                  </a:tcPr>
                </a:tc>
                <a:extLst>
                  <a:ext uri="{0D108BD9-81ED-4DB2-BD59-A6C34878D82A}">
                    <a16:rowId xmlns:a16="http://schemas.microsoft.com/office/drawing/2014/main" val="1058075635"/>
                  </a:ext>
                </a:extLst>
              </a:tr>
              <a:tr h="20802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Continue to develop a “</a:t>
                      </a:r>
                      <a:r>
                        <a:rPr lang="en-US" sz="1200" i="0" dirty="0">
                          <a:solidFill>
                            <a:srgbClr val="ED2E67"/>
                          </a:solidFill>
                        </a:rPr>
                        <a:t>sketchbook habit</a:t>
                      </a:r>
                      <a:r>
                        <a:rPr lang="en-US" sz="1200" i="0" dirty="0"/>
                        <a:t>”, using a sketchbook as a place to record individual response to the world.</a:t>
                      </a:r>
                      <a:br>
                        <a:rPr lang="en-US" sz="1200" dirty="0"/>
                      </a:br>
                      <a:br>
                        <a:rPr lang="en-US" sz="1200" dirty="0"/>
                      </a:br>
                      <a:r>
                        <a:rPr lang="en-US" sz="1200" dirty="0"/>
                        <a:t>Begin to feel a </a:t>
                      </a:r>
                      <a:r>
                        <a:rPr lang="en-US" sz="1200" dirty="0">
                          <a:solidFill>
                            <a:srgbClr val="ED2E67"/>
                          </a:solidFill>
                        </a:rPr>
                        <a:t>sense of ownership </a:t>
                      </a:r>
                      <a:r>
                        <a:rPr lang="en-US" sz="1200" dirty="0"/>
                        <a:t>about the sketchbook, which means allowing every child to work at </a:t>
                      </a:r>
                      <a:r>
                        <a:rPr lang="en-US" sz="1200" dirty="0">
                          <a:solidFill>
                            <a:srgbClr val="ED2E67"/>
                          </a:solidFill>
                        </a:rPr>
                        <a:t>own pace</a:t>
                      </a:r>
                      <a:r>
                        <a:rPr lang="en-US" sz="1200" dirty="0"/>
                        <a:t>, </a:t>
                      </a:r>
                      <a:r>
                        <a:rPr lang="en-US" sz="1200" dirty="0">
                          <a:solidFill>
                            <a:srgbClr val="ED2E67"/>
                          </a:solidFill>
                        </a:rPr>
                        <a:t>following own exploration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ED2E67"/>
                          </a:solidFill>
                        </a:rPr>
                        <a:t>Practice and develop </a:t>
                      </a:r>
                      <a:r>
                        <a:rPr lang="en-US" sz="1200" dirty="0"/>
                        <a:t>sketchbook use, incorporating the following activities:  </a:t>
                      </a:r>
                      <a:r>
                        <a:rPr lang="en-US" sz="1200" dirty="0">
                          <a:solidFill>
                            <a:srgbClr val="ED2E67"/>
                          </a:solidFill>
                        </a:rPr>
                        <a:t>drawing to discover, drawing to show you have seen, drawing to experiment, exploring colour, exploring paint, testing ideas, collecting, sticking, writing notes, looking back, thinking forwards and around…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txBody>
                  <a:tcPr/>
                </a:tc>
                <a:tc>
                  <a:txBody>
                    <a:bodyPr/>
                    <a:lstStyle/>
                    <a:p>
                      <a:r>
                        <a:rPr lang="en-US" sz="1200" dirty="0">
                          <a:solidFill>
                            <a:srgbClr val="ED2E67"/>
                          </a:solidFill>
                        </a:rPr>
                        <a:t>Enjoy</a:t>
                      </a:r>
                      <a:r>
                        <a:rPr lang="en-US" sz="1200" dirty="0"/>
                        <a:t> looking at </a:t>
                      </a:r>
                      <a:r>
                        <a:rPr lang="en-US" sz="1200" dirty="0">
                          <a:solidFill>
                            <a:srgbClr val="ED2E67"/>
                          </a:solidFill>
                        </a:rPr>
                        <a:t>artwork</a:t>
                      </a:r>
                      <a:r>
                        <a:rPr lang="en-US" sz="1200" dirty="0"/>
                        <a:t> made </a:t>
                      </a:r>
                      <a:r>
                        <a:rPr lang="en-US" sz="1200" dirty="0">
                          <a:solidFill>
                            <a:srgbClr val="ED2E67"/>
                          </a:solidFill>
                        </a:rPr>
                        <a:t>by artists, craftspeople, architects </a:t>
                      </a:r>
                      <a:r>
                        <a:rPr lang="en-US" sz="1200" dirty="0"/>
                        <a:t>and </a:t>
                      </a:r>
                      <a:r>
                        <a:rPr lang="en-US" sz="1200" dirty="0">
                          <a:solidFill>
                            <a:srgbClr val="ED2E67"/>
                          </a:solidFill>
                        </a:rPr>
                        <a:t>designers. </a:t>
                      </a:r>
                    </a:p>
                    <a:p>
                      <a:endParaRPr lang="en-US" sz="1200" dirty="0">
                        <a:solidFill>
                          <a:srgbClr val="ED2E67"/>
                        </a:solidFill>
                      </a:endParaRPr>
                    </a:p>
                    <a:p>
                      <a:r>
                        <a:rPr lang="en-US" sz="1200" dirty="0">
                          <a:solidFill>
                            <a:srgbClr val="ED2E67"/>
                          </a:solidFill>
                        </a:rPr>
                        <a:t>Discuss artist’s intention </a:t>
                      </a:r>
                      <a:r>
                        <a:rPr lang="en-US" sz="1200" dirty="0">
                          <a:solidFill>
                            <a:schemeClr val="tx1"/>
                          </a:solidFill>
                        </a:rPr>
                        <a:t>and </a:t>
                      </a:r>
                      <a:r>
                        <a:rPr lang="en-US" sz="1200" dirty="0">
                          <a:solidFill>
                            <a:srgbClr val="ED2E67"/>
                          </a:solidFill>
                        </a:rPr>
                        <a:t>reflect upon your response.</a:t>
                      </a:r>
                      <a:r>
                        <a:rPr lang="en-US" sz="1200" dirty="0"/>
                        <a:t> </a:t>
                      </a:r>
                    </a:p>
                    <a:p>
                      <a:endParaRPr lang="en-US" sz="1200" dirty="0"/>
                    </a:p>
                    <a:p>
                      <a:r>
                        <a:rPr lang="en-US" sz="1200" dirty="0"/>
                        <a:t>Look at </a:t>
                      </a:r>
                      <a:r>
                        <a:rPr lang="en-US" sz="1200" dirty="0">
                          <a:solidFill>
                            <a:srgbClr val="ED2E67"/>
                          </a:solidFill>
                        </a:rPr>
                        <a:t>artforms</a:t>
                      </a:r>
                      <a:r>
                        <a:rPr lang="en-US" sz="1200" dirty="0"/>
                        <a:t> beyond the visual arts: </a:t>
                      </a:r>
                      <a:r>
                        <a:rPr lang="en-US" sz="1200" dirty="0">
                          <a:solidFill>
                            <a:srgbClr val="ED2E67"/>
                          </a:solidFill>
                        </a:rPr>
                        <a:t>literature, drama, music, film </a:t>
                      </a:r>
                      <a:r>
                        <a:rPr lang="en-US" sz="1200" dirty="0" err="1">
                          <a:solidFill>
                            <a:schemeClr val="tx1"/>
                          </a:solidFill>
                        </a:rPr>
                        <a:t>etc</a:t>
                      </a:r>
                      <a:r>
                        <a:rPr lang="en-US" sz="1200" dirty="0">
                          <a:solidFill>
                            <a:schemeClr val="tx1"/>
                          </a:solidFill>
                        </a:rPr>
                        <a:t> and </a:t>
                      </a:r>
                      <a:r>
                        <a:rPr lang="en-US" sz="1200" dirty="0">
                          <a:solidFill>
                            <a:srgbClr val="ED2E67"/>
                          </a:solidFill>
                        </a:rPr>
                        <a:t>explore </a:t>
                      </a:r>
                      <a:r>
                        <a:rPr lang="en-US" sz="1200" dirty="0">
                          <a:solidFill>
                            <a:schemeClr val="tx1"/>
                          </a:solidFill>
                        </a:rPr>
                        <a:t>how they </a:t>
                      </a:r>
                      <a:r>
                        <a:rPr lang="en-US" sz="1200" dirty="0">
                          <a:solidFill>
                            <a:srgbClr val="ED2E67"/>
                          </a:solidFill>
                        </a:rPr>
                        <a:t>relate </a:t>
                      </a:r>
                      <a:r>
                        <a:rPr lang="en-US" sz="1200" dirty="0">
                          <a:solidFill>
                            <a:schemeClr val="tx1"/>
                          </a:solidFill>
                        </a:rPr>
                        <a:t>to your </a:t>
                      </a:r>
                      <a:r>
                        <a:rPr lang="en-US" sz="1200" dirty="0">
                          <a:solidFill>
                            <a:srgbClr val="ED2E67"/>
                          </a:solidFill>
                        </a:rPr>
                        <a:t>visual art form.</a:t>
                      </a:r>
                    </a:p>
                    <a:p>
                      <a:endParaRPr lang="en-US" sz="1200" dirty="0"/>
                    </a:p>
                    <a:p>
                      <a:r>
                        <a:rPr lang="en-US" sz="1200" dirty="0"/>
                        <a:t>Look at a variety of types of </a:t>
                      </a:r>
                      <a:r>
                        <a:rPr lang="en-US" sz="1200" dirty="0">
                          <a:solidFill>
                            <a:srgbClr val="ED2E67"/>
                          </a:solidFill>
                        </a:rPr>
                        <a:t>source materia</a:t>
                      </a:r>
                      <a:r>
                        <a:rPr lang="en-US" sz="1200" dirty="0"/>
                        <a:t>l and understand the differences.</a:t>
                      </a:r>
                    </a:p>
                    <a:p>
                      <a:endParaRPr lang="en-US" sz="1200" dirty="0"/>
                    </a:p>
                    <a:p>
                      <a:r>
                        <a:rPr lang="en-US" sz="1200" dirty="0"/>
                        <a:t>Be given </a:t>
                      </a:r>
                      <a:r>
                        <a:rPr lang="en-US" sz="1200" dirty="0">
                          <a:solidFill>
                            <a:srgbClr val="ED2E67"/>
                          </a:solidFill>
                        </a:rPr>
                        <a:t>time and space </a:t>
                      </a:r>
                      <a:r>
                        <a:rPr lang="en-US" sz="1200" dirty="0"/>
                        <a:t>to engage with the </a:t>
                      </a:r>
                      <a:r>
                        <a:rPr lang="en-US" sz="1200" dirty="0">
                          <a:solidFill>
                            <a:srgbClr val="ED2E67"/>
                          </a:solidFill>
                        </a:rPr>
                        <a:t>physical world </a:t>
                      </a:r>
                      <a:r>
                        <a:rPr lang="en-US" sz="1200" dirty="0"/>
                        <a:t>to stimulate a </a:t>
                      </a:r>
                      <a:r>
                        <a:rPr lang="en-US" sz="1200" dirty="0">
                          <a:solidFill>
                            <a:srgbClr val="ED2E67"/>
                          </a:solidFill>
                        </a:rPr>
                        <a:t>creative response </a:t>
                      </a:r>
                      <a:r>
                        <a:rPr lang="en-US" sz="1200" dirty="0"/>
                        <a:t>(visiting, seeing, holding, hearing), </a:t>
                      </a:r>
                      <a:r>
                        <a:rPr lang="en-US" sz="1200" dirty="0">
                          <a:solidFill>
                            <a:srgbClr val="ED2E67"/>
                          </a:solidFill>
                        </a:rPr>
                        <a:t>including found</a:t>
                      </a:r>
                      <a:r>
                        <a:rPr lang="en-US" sz="1200" dirty="0"/>
                        <a:t> and </a:t>
                      </a:r>
                      <a:r>
                        <a:rPr lang="en-US" sz="1200" dirty="0">
                          <a:solidFill>
                            <a:srgbClr val="ED2E67"/>
                          </a:solidFill>
                        </a:rPr>
                        <a:t>manmade objects.</a:t>
                      </a:r>
                    </a:p>
                    <a:p>
                      <a:endParaRPr lang="en-US" sz="1200" dirty="0"/>
                    </a:p>
                    <a:p>
                      <a:r>
                        <a:rPr lang="en-US" sz="1200" dirty="0"/>
                        <a:t>Develop questions to ask when looking at artworks and /or stimulus:</a:t>
                      </a:r>
                    </a:p>
                    <a:p>
                      <a:pPr marL="171450" indent="-171450">
                        <a:buFont typeface="Arial" panose="020B0604020202020204" pitchFamily="34" charset="0"/>
                        <a:buChar char="•"/>
                      </a:pPr>
                      <a:r>
                        <a:rPr lang="en-US" sz="1200" dirty="0">
                          <a:solidFill>
                            <a:srgbClr val="ED2E67"/>
                          </a:solidFill>
                        </a:rPr>
                        <a:t>Describe what you see</a:t>
                      </a:r>
                    </a:p>
                    <a:p>
                      <a:pPr marL="171450" indent="-171450">
                        <a:buFont typeface="Arial" panose="020B0604020202020204" pitchFamily="34" charset="0"/>
                        <a:buChar char="•"/>
                      </a:pPr>
                      <a:r>
                        <a:rPr lang="en-US" sz="1200" dirty="0">
                          <a:solidFill>
                            <a:srgbClr val="ED2E67"/>
                          </a:solidFill>
                        </a:rPr>
                        <a:t>What do you like/dislike? Why</a:t>
                      </a:r>
                    </a:p>
                    <a:p>
                      <a:pPr marL="171450" indent="-171450">
                        <a:buFont typeface="Arial" panose="020B0604020202020204" pitchFamily="34" charset="0"/>
                        <a:buChar char="•"/>
                      </a:pPr>
                      <a:r>
                        <a:rPr lang="en-US" sz="1200" dirty="0">
                          <a:solidFill>
                            <a:srgbClr val="ED2E67"/>
                          </a:solidFill>
                        </a:rPr>
                        <a:t>What is the artist saying to us in this artwork?</a:t>
                      </a:r>
                    </a:p>
                    <a:p>
                      <a:pPr marL="171450" indent="-171450">
                        <a:buFont typeface="Arial" panose="020B0604020202020204" pitchFamily="34" charset="0"/>
                        <a:buChar char="•"/>
                      </a:pPr>
                      <a:r>
                        <a:rPr lang="en-US" sz="1200" dirty="0">
                          <a:solidFill>
                            <a:srgbClr val="ED2E67"/>
                          </a:solidFill>
                        </a:rPr>
                        <a:t>How does it make you feel?</a:t>
                      </a:r>
                    </a:p>
                    <a:p>
                      <a:pPr marL="171450" indent="-171450">
                        <a:buFont typeface="Arial" panose="020B0604020202020204" pitchFamily="34" charset="0"/>
                        <a:buChar char="•"/>
                      </a:pPr>
                      <a:r>
                        <a:rPr lang="en-US" sz="1200" dirty="0">
                          <a:solidFill>
                            <a:srgbClr val="ED2E67"/>
                          </a:solidFill>
                        </a:rPr>
                        <a:t>How might it inspire you in making your own 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 growing knowledge of how </a:t>
                      </a:r>
                      <a:r>
                        <a:rPr lang="en-US" sz="1200" dirty="0">
                          <a:solidFill>
                            <a:srgbClr val="ED2E67"/>
                          </a:solidFill>
                        </a:rPr>
                        <a:t>materials and medium act, </a:t>
                      </a:r>
                      <a:r>
                        <a:rPr lang="en-US" sz="1200" dirty="0">
                          <a:solidFill>
                            <a:schemeClr val="tx1"/>
                          </a:solidFill>
                        </a:rPr>
                        <a:t>to help </a:t>
                      </a:r>
                      <a:r>
                        <a:rPr lang="en-US" sz="1200" dirty="0">
                          <a:solidFill>
                            <a:srgbClr val="ED2E67"/>
                          </a:solidFill>
                        </a:rPr>
                        <a:t>develop ideas. </a:t>
                      </a:r>
                      <a:r>
                        <a:rPr lang="en-US" sz="1200" dirty="0">
                          <a:solidFill>
                            <a:schemeClr val="tx1"/>
                          </a:solidFill>
                        </a:rPr>
                        <a:t>Continue to</a:t>
                      </a:r>
                      <a:r>
                        <a:rPr lang="en-US" sz="1200" dirty="0">
                          <a:solidFill>
                            <a:srgbClr val="ED2E67"/>
                          </a:solidFill>
                        </a:rPr>
                        <a:t> generate ideas through space for playful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Explore how ideas translate and develop </a:t>
                      </a:r>
                      <a:r>
                        <a:rPr lang="en-US" sz="1200" dirty="0">
                          <a:solidFill>
                            <a:schemeClr val="tx1"/>
                          </a:solidFill>
                        </a:rPr>
                        <a:t>through</a:t>
                      </a:r>
                      <a:r>
                        <a:rPr lang="en-US" sz="1200" dirty="0">
                          <a:solidFill>
                            <a:srgbClr val="ED2E67"/>
                          </a:solidFill>
                        </a:rPr>
                        <a:t> different medium </a:t>
                      </a:r>
                      <a:r>
                        <a:rPr lang="en-US" sz="1200" dirty="0">
                          <a:solidFill>
                            <a:schemeClr val="tx1"/>
                          </a:solidFill>
                        </a:rPr>
                        <a:t>(i.e. a drawing in pencil or a drawing in charcoal).</a:t>
                      </a:r>
                    </a:p>
                    <a:p>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a:t>
                      </a:r>
                      <a:r>
                        <a:rPr lang="en-US" sz="1200" dirty="0">
                          <a:solidFill>
                            <a:srgbClr val="ED2E67"/>
                          </a:solidFill>
                        </a:rPr>
                        <a:t>digital media </a:t>
                      </a:r>
                      <a:r>
                        <a:rPr lang="en-US" sz="1200" dirty="0"/>
                        <a:t>to </a:t>
                      </a:r>
                      <a:r>
                        <a:rPr lang="en-US" sz="1200" dirty="0">
                          <a:solidFill>
                            <a:srgbClr val="ED2E67"/>
                          </a:solidFill>
                        </a:rPr>
                        <a:t>identify and research</a:t>
                      </a:r>
                      <a:r>
                        <a:rPr lang="en-US" sz="1200" dirty="0"/>
                        <a:t> </a:t>
                      </a:r>
                      <a:r>
                        <a:rPr lang="en-US" sz="1200" dirty="0">
                          <a:solidFill>
                            <a:srgbClr val="ED2E67"/>
                          </a:solidFill>
                        </a:rPr>
                        <a:t>artists, craftspeople, architects </a:t>
                      </a:r>
                      <a:r>
                        <a:rPr lang="en-US" sz="1200" dirty="0"/>
                        <a:t>and </a:t>
                      </a:r>
                      <a:r>
                        <a:rPr lang="en-US" sz="1200" dirty="0">
                          <a:solidFill>
                            <a:srgbClr val="ED2E67"/>
                          </a:solidFill>
                        </a:rPr>
                        <a:t>designers.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txBody>
                  <a:tcPr/>
                </a:tc>
                <a:tc vMerge="1">
                  <a:txBody>
                    <a:bodyPr/>
                    <a:lstStyle/>
                    <a:p>
                      <a:endParaRPr lang="en-US"/>
                    </a:p>
                  </a:txBody>
                  <a:tcPr/>
                </a:tc>
                <a:extLst>
                  <a:ext uri="{0D108BD9-81ED-4DB2-BD59-A6C34878D82A}">
                    <a16:rowId xmlns:a16="http://schemas.microsoft.com/office/drawing/2014/main" val="218710474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21555" y="-23150"/>
            <a:ext cx="1383030" cy="791093"/>
          </a:xfrm>
          <a:prstGeom prst="rect">
            <a:avLst/>
          </a:prstGeom>
        </p:spPr>
      </p:pic>
    </p:spTree>
    <p:extLst>
      <p:ext uri="{BB962C8B-B14F-4D97-AF65-F5344CB8AC3E}">
        <p14:creationId xmlns:p14="http://schemas.microsoft.com/office/powerpoint/2010/main" val="127886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288312389"/>
              </p:ext>
            </p:extLst>
          </p:nvPr>
        </p:nvGraphicFramePr>
        <p:xfrm>
          <a:off x="106419" y="113298"/>
          <a:ext cx="12012275" cy="676656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1963817">
                  <a:extLst>
                    <a:ext uri="{9D8B030D-6E8A-4147-A177-3AD203B41FA5}">
                      <a16:colId xmlns:a16="http://schemas.microsoft.com/office/drawing/2014/main" val="3207300427"/>
                    </a:ext>
                  </a:extLst>
                </a:gridCol>
                <a:gridCol w="2094628">
                  <a:extLst>
                    <a:ext uri="{9D8B030D-6E8A-4147-A177-3AD203B41FA5}">
                      <a16:colId xmlns:a16="http://schemas.microsoft.com/office/drawing/2014/main" val="3273127877"/>
                    </a:ext>
                  </a:extLst>
                </a:gridCol>
                <a:gridCol w="1895238">
                  <a:extLst>
                    <a:ext uri="{9D8B030D-6E8A-4147-A177-3AD203B41FA5}">
                      <a16:colId xmlns:a16="http://schemas.microsoft.com/office/drawing/2014/main" val="4076922765"/>
                    </a:ext>
                  </a:extLst>
                </a:gridCol>
                <a:gridCol w="1895238">
                  <a:extLst>
                    <a:ext uri="{9D8B030D-6E8A-4147-A177-3AD203B41FA5}">
                      <a16:colId xmlns:a16="http://schemas.microsoft.com/office/drawing/2014/main" val="1215483496"/>
                    </a:ext>
                  </a:extLst>
                </a:gridCol>
                <a:gridCol w="2837474">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4">
                  <a:txBody>
                    <a:bodyPr/>
                    <a:lstStyle/>
                    <a:p>
                      <a:pPr algn="ctr"/>
                      <a:r>
                        <a:rPr lang="en-US" dirty="0">
                          <a:solidFill>
                            <a:schemeClr val="bg1"/>
                          </a:solidFill>
                        </a:rPr>
                        <a:t>Year 3 - Making</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3</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411902">
                <a:tc rowSpan="2">
                  <a:txBody>
                    <a:bodyPr/>
                    <a:lstStyle/>
                    <a:p>
                      <a:pPr algn="l"/>
                      <a:r>
                        <a:rPr lang="en-US" sz="1600" b="1" dirty="0">
                          <a:solidFill>
                            <a:schemeClr val="tx1"/>
                          </a:solidFill>
                        </a:rPr>
                        <a:t>Making</a:t>
                      </a:r>
                    </a:p>
                    <a:p>
                      <a:pPr algn="l"/>
                      <a:endParaRPr lang="en-US" sz="1600" dirty="0">
                        <a:solidFill>
                          <a:schemeClr val="bg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Balance time in which you sensitively model a technique, with plenty of time for pupils to enjoy open-ended exploration, and project-based learning</a:t>
                      </a:r>
                    </a:p>
                    <a:p>
                      <a:pPr algn="l"/>
                      <a:endParaRPr lang="en-US" sz="1400" dirty="0">
                        <a:solidFill>
                          <a:schemeClr val="bg1"/>
                        </a:solidFill>
                      </a:endParaRPr>
                    </a:p>
                    <a:p>
                      <a:pPr algn="l"/>
                      <a:r>
                        <a:rPr lang="en-US" sz="1400" dirty="0">
                          <a:solidFill>
                            <a:schemeClr val="bg1"/>
                          </a:solidFill>
                        </a:rPr>
                        <a:t>Have the confidence to  celebrate places where pupils diverge from the task (as being signs that they are owning their learning)</a:t>
                      </a:r>
                    </a:p>
                  </a:txBody>
                  <a:tcPr>
                    <a:solidFill>
                      <a:schemeClr val="accent4"/>
                    </a:solidFill>
                  </a:tcPr>
                </a:tc>
                <a:tc>
                  <a:txBody>
                    <a:bodyPr/>
                    <a:lstStyle/>
                    <a:p>
                      <a:pPr marL="0" indent="0">
                        <a:buFont typeface="Arial" panose="020B0604020202020204" pitchFamily="34" charset="0"/>
                        <a:buNone/>
                      </a:pPr>
                      <a:r>
                        <a:rPr lang="en-US" sz="1200" dirty="0"/>
                        <a:t>Drawing</a:t>
                      </a:r>
                    </a:p>
                  </a:txBody>
                  <a:tcPr/>
                </a:tc>
                <a:tc>
                  <a:txBody>
                    <a:bodyPr/>
                    <a:lstStyle/>
                    <a:p>
                      <a:pPr marL="0" indent="0">
                        <a:buFont typeface="Arial" panose="020B0604020202020204" pitchFamily="34" charset="0"/>
                        <a:buNone/>
                      </a:pPr>
                      <a:r>
                        <a:rPr lang="en-US" sz="1200" dirty="0"/>
                        <a:t>Drawing, Painting &amp; Collage</a:t>
                      </a:r>
                    </a:p>
                  </a:txBody>
                  <a:tcPr/>
                </a:tc>
                <a:tc>
                  <a:txBody>
                    <a:bodyPr/>
                    <a:lstStyle/>
                    <a:p>
                      <a:pPr marL="0" indent="0">
                        <a:buFont typeface="Arial" panose="020B0604020202020204" pitchFamily="34" charset="0"/>
                        <a:buNone/>
                      </a:pPr>
                      <a:r>
                        <a:rPr lang="en-US" sz="1200" dirty="0"/>
                        <a:t>3D</a:t>
                      </a:r>
                    </a:p>
                  </a:txBody>
                  <a:tcPr/>
                </a:tc>
                <a:tc>
                  <a:txBody>
                    <a:bodyPr/>
                    <a:lstStyle/>
                    <a:p>
                      <a:pPr marL="0" indent="0">
                        <a:buFont typeface="Arial" panose="020B0604020202020204" pitchFamily="34" charset="0"/>
                        <a:buNone/>
                      </a:pPr>
                      <a:r>
                        <a:rPr lang="en-US" sz="1200" dirty="0"/>
                        <a:t>Digital &amp; Animation</a:t>
                      </a:r>
                    </a:p>
                  </a:txBody>
                  <a:tcPr/>
                </a:tc>
                <a:tc rowSpan="2">
                  <a:txBody>
                    <a:bodyPr/>
                    <a:lstStyle/>
                    <a:p>
                      <a:r>
                        <a:rPr lang="en-US" sz="1600" b="1" dirty="0">
                          <a:solidFill>
                            <a:schemeClr val="bg1"/>
                          </a:solidFill>
                        </a:rPr>
                        <a:t>Develop practical skills by experimenting with and testing the qualities of a range of materials and techniques</a:t>
                      </a:r>
                    </a:p>
                    <a:p>
                      <a:endParaRPr lang="en-US" sz="1600" b="1" dirty="0">
                        <a:solidFill>
                          <a:schemeClr val="bg1"/>
                        </a:solidFill>
                      </a:endParaRPr>
                    </a:p>
                    <a:p>
                      <a:r>
                        <a:rPr lang="en-US" sz="1600" b="1" dirty="0">
                          <a:solidFill>
                            <a:schemeClr val="bg1"/>
                          </a:solidFill>
                        </a:rPr>
                        <a:t>Select and use appropriately a variety of materials and techniques in order to create their own work. </a:t>
                      </a:r>
                    </a:p>
                    <a:p>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Be excited by the potential to create and feel empowered to begin to undertake their own exploration</a:t>
                      </a:r>
                    </a:p>
                    <a:p>
                      <a:endParaRPr lang="en-US" sz="1600" b="1" dirty="0">
                        <a:solidFill>
                          <a:schemeClr val="bg1"/>
                        </a:solidFill>
                      </a:endParaRPr>
                    </a:p>
                  </a:txBody>
                  <a:tcPr>
                    <a:solidFill>
                      <a:schemeClr val="accent4"/>
                    </a:solidFill>
                  </a:tcPr>
                </a:tc>
                <a:extLst>
                  <a:ext uri="{0D108BD9-81ED-4DB2-BD59-A6C34878D82A}">
                    <a16:rowId xmlns:a16="http://schemas.microsoft.com/office/drawing/2014/main" val="2673643418"/>
                  </a:ext>
                </a:extLst>
              </a:tr>
              <a:tr h="2712720">
                <a:tc vMerge="1">
                  <a:txBody>
                    <a:bodyPr/>
                    <a:lstStyle/>
                    <a:p>
                      <a:endParaRPr lang="en-US"/>
                    </a:p>
                  </a:txBody>
                  <a:tcPr/>
                </a:tc>
                <a:tc>
                  <a:txBody>
                    <a:bodyPr/>
                    <a:lstStyle/>
                    <a:p>
                      <a:pPr marL="0" indent="0">
                        <a:buFont typeface="Arial" panose="020B0604020202020204" pitchFamily="34" charset="0"/>
                        <a:buNone/>
                      </a:pPr>
                      <a:r>
                        <a:rPr lang="en-US" sz="1200" dirty="0"/>
                        <a:t>Practice </a:t>
                      </a:r>
                      <a:r>
                        <a:rPr lang="en-US" sz="1200" dirty="0">
                          <a:solidFill>
                            <a:srgbClr val="ED2E67"/>
                          </a:solidFill>
                        </a:rPr>
                        <a:t>observational drawing</a:t>
                      </a:r>
                      <a:r>
                        <a:rPr lang="en-US" sz="1200" dirty="0"/>
                        <a:t> from the </a:t>
                      </a:r>
                      <a:r>
                        <a:rPr lang="en-US" sz="1200" dirty="0">
                          <a:solidFill>
                            <a:srgbClr val="ED2E67"/>
                          </a:solidFill>
                        </a:rPr>
                        <a:t>figure,</a:t>
                      </a:r>
                      <a:r>
                        <a:rPr lang="en-US" sz="1200" dirty="0"/>
                        <a:t> exploring </a:t>
                      </a:r>
                      <a:r>
                        <a:rPr lang="en-US" sz="1200" dirty="0">
                          <a:solidFill>
                            <a:srgbClr val="ED2E67"/>
                          </a:solidFill>
                        </a:rPr>
                        <a:t>careful looking, intention, seeing big shapes, drawing with gesture, and quick sketching, </a:t>
                      </a:r>
                      <a:r>
                        <a:rPr lang="en-US" sz="1200" dirty="0"/>
                        <a:t>e.g. </a:t>
                      </a:r>
                      <a:r>
                        <a:rPr lang="en-GB" sz="1200" dirty="0">
                          <a:hlinkClick r:id="rId2"/>
                        </a:rPr>
                        <a:t>Using gesture in drawing</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Using </a:t>
                      </a:r>
                      <a:r>
                        <a:rPr lang="en-US" sz="1200" dirty="0">
                          <a:solidFill>
                            <a:srgbClr val="ED2E67"/>
                          </a:solidFill>
                        </a:rPr>
                        <a:t>observational drawing</a:t>
                      </a:r>
                      <a:r>
                        <a:rPr lang="en-US" sz="1200" dirty="0"/>
                        <a:t> as a </a:t>
                      </a:r>
                      <a:r>
                        <a:rPr lang="en-US" sz="1200" dirty="0">
                          <a:solidFill>
                            <a:srgbClr val="ED2E67"/>
                          </a:solidFill>
                        </a:rPr>
                        <a:t>starting point</a:t>
                      </a:r>
                      <a:r>
                        <a:rPr lang="en-US" sz="1200" dirty="0"/>
                        <a:t>, fed by </a:t>
                      </a:r>
                      <a:r>
                        <a:rPr lang="en-US" sz="1200" dirty="0">
                          <a:solidFill>
                            <a:srgbClr val="ED2E67"/>
                          </a:solidFill>
                        </a:rPr>
                        <a:t>imagination</a:t>
                      </a:r>
                      <a:r>
                        <a:rPr lang="en-US" sz="1200" dirty="0"/>
                        <a:t>, </a:t>
                      </a:r>
                      <a:r>
                        <a:rPr lang="en-US" sz="1200" dirty="0">
                          <a:solidFill>
                            <a:srgbClr val="ED2E67"/>
                          </a:solidFill>
                        </a:rPr>
                        <a:t>design typography</a:t>
                      </a:r>
                      <a:r>
                        <a:rPr lang="en-US" sz="1200" dirty="0"/>
                        <a:t>, e.g. </a:t>
                      </a:r>
                      <a:r>
                        <a:rPr lang="en-GB" sz="1200" dirty="0">
                          <a:hlinkClick r:id="rId3"/>
                        </a:rPr>
                        <a:t>Typography for children</a:t>
                      </a:r>
                      <a:endParaRPr lang="en-US" sz="1200" dirty="0"/>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Continue to familiarize with </a:t>
                      </a:r>
                      <a:r>
                        <a:rPr lang="en-US" sz="1200" dirty="0">
                          <a:solidFill>
                            <a:srgbClr val="ED2E67"/>
                          </a:solidFill>
                        </a:rPr>
                        <a:t>sketchbook / drawing exercises</a:t>
                      </a:r>
                      <a:r>
                        <a:rPr lang="en-US" sz="1200" dirty="0"/>
                        <a:t>. Let children describe how to undertake the ones they know as means of recap/reminder and introduce new ones, which are practiced regularly. </a:t>
                      </a:r>
                      <a:r>
                        <a:rPr lang="en-US" sz="1200" dirty="0">
                          <a:hlinkClick r:id="rId4"/>
                        </a:rPr>
                        <a:t>Drawing exercises</a:t>
                      </a:r>
                      <a:endParaRPr lang="en-US" sz="1200" dirty="0"/>
                    </a:p>
                    <a:p>
                      <a:pPr marL="0" indent="0">
                        <a:buFont typeface="Arial" panose="020B0604020202020204" pitchFamily="34" charset="0"/>
                        <a:buNone/>
                      </a:pPr>
                      <a:endParaRPr lang="en-US" sz="1200" dirty="0"/>
                    </a:p>
                  </a:txBody>
                  <a:tcPr/>
                </a:tc>
                <a:tc>
                  <a:txBody>
                    <a:bodyPr/>
                    <a:lstStyle/>
                    <a:p>
                      <a:pPr marL="0" indent="0">
                        <a:buFont typeface="Arial" panose="020B0604020202020204" pitchFamily="34" charset="0"/>
                        <a:buNone/>
                      </a:pPr>
                      <a:r>
                        <a:rPr lang="en-US" sz="1200" dirty="0"/>
                        <a:t>Make </a:t>
                      </a:r>
                      <a:r>
                        <a:rPr lang="en-US" sz="1200" dirty="0">
                          <a:solidFill>
                            <a:srgbClr val="ED2E67"/>
                          </a:solidFill>
                        </a:rPr>
                        <a:t>larger scale drawing </a:t>
                      </a:r>
                      <a:r>
                        <a:rPr lang="en-US" sz="1200" dirty="0"/>
                        <a:t>from </a:t>
                      </a:r>
                      <a:r>
                        <a:rPr lang="en-US" sz="1200" dirty="0">
                          <a:solidFill>
                            <a:srgbClr val="ED2E67"/>
                          </a:solidFill>
                        </a:rPr>
                        <a:t>observation</a:t>
                      </a:r>
                      <a:r>
                        <a:rPr lang="en-US" sz="1200" dirty="0"/>
                        <a:t> and </a:t>
                      </a:r>
                      <a:r>
                        <a:rPr lang="en-US" sz="1200" dirty="0">
                          <a:solidFill>
                            <a:srgbClr val="ED2E67"/>
                          </a:solidFill>
                        </a:rPr>
                        <a:t>imagination</a:t>
                      </a:r>
                      <a:r>
                        <a:rPr lang="en-US" sz="1200" dirty="0"/>
                        <a:t>, e.g. </a:t>
                      </a:r>
                      <a:r>
                        <a:rPr lang="en-GB" sz="1200" dirty="0">
                          <a:hlinkClick r:id="rId5"/>
                        </a:rPr>
                        <a:t>Cheerful-orchestra drawing project </a:t>
                      </a:r>
                      <a:r>
                        <a:rPr lang="en-GB" sz="1200" dirty="0"/>
                        <a:t> Apply and build upon </a:t>
                      </a:r>
                      <a:r>
                        <a:rPr lang="en-GB" sz="1200" dirty="0">
                          <a:solidFill>
                            <a:srgbClr val="ED2E67"/>
                          </a:solidFill>
                        </a:rPr>
                        <a:t>colour mixing and mark-making </a:t>
                      </a:r>
                      <a:r>
                        <a:rPr lang="en-GB" sz="1200" dirty="0"/>
                        <a:t>skills previously learnt, thinking about how certain </a:t>
                      </a:r>
                      <a:r>
                        <a:rPr lang="en-GB" sz="1200" dirty="0">
                          <a:solidFill>
                            <a:srgbClr val="ED2E67"/>
                          </a:solidFill>
                        </a:rPr>
                        <a:t>colour ranges/combinations </a:t>
                      </a:r>
                      <a:r>
                        <a:rPr lang="en-GB" sz="1200" dirty="0"/>
                        <a:t>affect the </a:t>
                      </a:r>
                      <a:r>
                        <a:rPr lang="en-GB" sz="1200" dirty="0">
                          <a:solidFill>
                            <a:srgbClr val="ED2E67"/>
                          </a:solidFill>
                        </a:rPr>
                        <a:t>outcome,</a:t>
                      </a:r>
                      <a:r>
                        <a:rPr lang="en-GB" sz="1200" dirty="0">
                          <a:solidFill>
                            <a:schemeClr val="tx1"/>
                          </a:solidFill>
                        </a:rPr>
                        <a:t> e.g. </a:t>
                      </a:r>
                      <a:r>
                        <a:rPr lang="en-GB" sz="1200" dirty="0">
                          <a:solidFill>
                            <a:srgbClr val="ED2E67"/>
                          </a:solidFill>
                          <a:hlinkClick r:id="rId6"/>
                        </a:rPr>
                        <a:t>Stencils composition and mark making</a:t>
                      </a:r>
                      <a:endParaRPr lang="en-GB" sz="1200" dirty="0">
                        <a:solidFill>
                          <a:srgbClr val="ED2E67"/>
                        </a:solidFill>
                      </a:endParaRPr>
                    </a:p>
                    <a:p>
                      <a:pPr marL="0" indent="0">
                        <a:buFont typeface="Arial" panose="020B0604020202020204" pitchFamily="34" charset="0"/>
                        <a:buNone/>
                      </a:pPr>
                      <a:r>
                        <a:rPr lang="en-GB" sz="1200" dirty="0">
                          <a:solidFill>
                            <a:srgbClr val="ED2E67"/>
                          </a:solidFill>
                        </a:rPr>
                        <a:t>and </a:t>
                      </a:r>
                      <a:r>
                        <a:rPr lang="en-GB" sz="1200" b="0" i="0" kern="1200" dirty="0">
                          <a:solidFill>
                            <a:schemeClr val="dk1"/>
                          </a:solidFill>
                          <a:effectLst/>
                          <a:latin typeface="+mn-lt"/>
                          <a:ea typeface="+mn-ea"/>
                          <a:cs typeface="+mn-cs"/>
                          <a:hlinkClick r:id="rId7"/>
                        </a:rPr>
                        <a:t>Exploring colour</a:t>
                      </a:r>
                      <a:endParaRPr lang="en-GB" sz="1200" dirty="0">
                        <a:solidFill>
                          <a:srgbClr val="ED2E67"/>
                        </a:solidFill>
                      </a:endParaRP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b="0" dirty="0"/>
                        <a:t>Explore painting on </a:t>
                      </a:r>
                      <a:r>
                        <a:rPr lang="en-US" sz="1200" b="0" dirty="0">
                          <a:solidFill>
                            <a:srgbClr val="ED2E67"/>
                          </a:solidFill>
                        </a:rPr>
                        <a:t>new surfaces </a:t>
                      </a:r>
                      <a:r>
                        <a:rPr lang="en-US" sz="1200" b="0" dirty="0"/>
                        <a:t>using colour as decoration e.g. </a:t>
                      </a:r>
                    </a:p>
                    <a:p>
                      <a:pPr marL="0" indent="0">
                        <a:buFont typeface="Arial" panose="020B0604020202020204" pitchFamily="34" charset="0"/>
                        <a:buNone/>
                      </a:pPr>
                      <a:r>
                        <a:rPr lang="en-US" sz="1200" b="0" dirty="0">
                          <a:hlinkClick r:id="rId8"/>
                        </a:rPr>
                        <a:t>Paint clay tiles</a:t>
                      </a:r>
                      <a:endParaRPr lang="en-US" sz="1200" b="0" dirty="0"/>
                    </a:p>
                    <a:p>
                      <a:pPr marL="0" indent="0">
                        <a:buFont typeface="Arial" panose="020B0604020202020204" pitchFamily="34" charset="0"/>
                        <a:buNone/>
                      </a:pPr>
                      <a:endParaRPr lang="en-US" sz="1200" dirty="0"/>
                    </a:p>
                  </a:txBody>
                  <a:tcPr/>
                </a:tc>
                <a:tc>
                  <a:txBody>
                    <a:bodyPr/>
                    <a:lstStyle/>
                    <a:p>
                      <a:pPr marL="0" indent="0">
                        <a:buFont typeface="Arial" panose="020B0604020202020204" pitchFamily="34" charset="0"/>
                        <a:buNone/>
                      </a:pPr>
                      <a:r>
                        <a:rPr lang="en-US" sz="1200" dirty="0"/>
                        <a:t>Make an </a:t>
                      </a:r>
                      <a:r>
                        <a:rPr lang="en-US" sz="1200" dirty="0">
                          <a:solidFill>
                            <a:srgbClr val="ED2E67"/>
                          </a:solidFill>
                        </a:rPr>
                        <a:t>armature</a:t>
                      </a:r>
                      <a:r>
                        <a:rPr lang="en-US" sz="1200" dirty="0"/>
                        <a:t> from </a:t>
                      </a:r>
                      <a:r>
                        <a:rPr lang="en-US" sz="1200" dirty="0">
                          <a:solidFill>
                            <a:srgbClr val="ED2E67"/>
                          </a:solidFill>
                        </a:rPr>
                        <a:t>paper and tape </a:t>
                      </a:r>
                      <a:r>
                        <a:rPr lang="en-US" sz="1200" dirty="0"/>
                        <a:t>and use as the basis to explore </a:t>
                      </a:r>
                      <a:r>
                        <a:rPr lang="en-US" sz="1200" dirty="0">
                          <a:solidFill>
                            <a:srgbClr val="ED2E67"/>
                          </a:solidFill>
                        </a:rPr>
                        <a:t>modelling</a:t>
                      </a:r>
                      <a:r>
                        <a:rPr lang="en-US" sz="1200" dirty="0"/>
                        <a:t> with </a:t>
                      </a:r>
                      <a:r>
                        <a:rPr lang="en-US" sz="1200" dirty="0">
                          <a:solidFill>
                            <a:srgbClr val="ED2E67"/>
                          </a:solidFill>
                        </a:rPr>
                        <a:t>Modroc</a:t>
                      </a:r>
                      <a:r>
                        <a:rPr lang="en-US" sz="1200" dirty="0"/>
                        <a:t> to make</a:t>
                      </a:r>
                      <a:r>
                        <a:rPr lang="en-US" sz="1200" dirty="0">
                          <a:solidFill>
                            <a:srgbClr val="ED2E67"/>
                          </a:solidFill>
                        </a:rPr>
                        <a:t> sculpture</a:t>
                      </a:r>
                      <a:r>
                        <a:rPr lang="en-US" sz="1200" dirty="0"/>
                        <a:t>, e.g. </a:t>
                      </a:r>
                      <a:r>
                        <a:rPr lang="en-GB" sz="1200" dirty="0">
                          <a:hlinkClick r:id="rId9"/>
                        </a:rPr>
                        <a:t>Roald Dahl and Quentin Blake sculpture resource</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 </a:t>
                      </a:r>
                      <a:r>
                        <a:rPr lang="en-US" sz="1200" dirty="0">
                          <a:solidFill>
                            <a:srgbClr val="ED2E67"/>
                          </a:solidFill>
                        </a:rPr>
                        <a:t>simple clay technique </a:t>
                      </a:r>
                      <a:r>
                        <a:rPr lang="en-US" sz="1200" dirty="0"/>
                        <a:t>such as making </a:t>
                      </a:r>
                      <a:r>
                        <a:rPr lang="en-US" sz="1200" dirty="0">
                          <a:solidFill>
                            <a:srgbClr val="ED2E67"/>
                          </a:solidFill>
                        </a:rPr>
                        <a:t>slab</a:t>
                      </a:r>
                      <a:r>
                        <a:rPr lang="en-US" sz="1200" dirty="0"/>
                        <a:t> pieces, and </a:t>
                      </a:r>
                      <a:r>
                        <a:rPr lang="en-US" sz="1200" dirty="0">
                          <a:solidFill>
                            <a:srgbClr val="ED2E67"/>
                          </a:solidFill>
                        </a:rPr>
                        <a:t>decorate</a:t>
                      </a:r>
                      <a:r>
                        <a:rPr lang="en-US" sz="1200" dirty="0"/>
                        <a:t> them </a:t>
                      </a:r>
                      <a:r>
                        <a:rPr lang="en-US" sz="1200" dirty="0">
                          <a:solidFill>
                            <a:srgbClr val="ED2E67"/>
                          </a:solidFill>
                        </a:rPr>
                        <a:t>relief patterns </a:t>
                      </a:r>
                      <a:r>
                        <a:rPr lang="en-US" sz="1200" dirty="0"/>
                        <a:t>based upon </a:t>
                      </a:r>
                      <a:r>
                        <a:rPr lang="en-US" sz="1200" dirty="0">
                          <a:solidFill>
                            <a:srgbClr val="ED2E67"/>
                          </a:solidFill>
                        </a:rPr>
                        <a:t>observational drawing </a:t>
                      </a:r>
                      <a:r>
                        <a:rPr lang="en-US" sz="1200" dirty="0"/>
                        <a:t>skills, e.g. </a:t>
                      </a:r>
                      <a:r>
                        <a:rPr lang="en-GB" sz="1200" dirty="0">
                          <a:hlinkClick r:id="rId10"/>
                        </a:rPr>
                        <a:t>Clay fruit tiles </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how </a:t>
                      </a:r>
                      <a:r>
                        <a:rPr lang="en-US" sz="1200" dirty="0">
                          <a:solidFill>
                            <a:srgbClr val="ED2E67"/>
                          </a:solidFill>
                        </a:rPr>
                        <a:t>combinations</a:t>
                      </a:r>
                      <a:r>
                        <a:rPr lang="en-US" sz="1200" dirty="0"/>
                        <a:t> of </a:t>
                      </a:r>
                      <a:r>
                        <a:rPr lang="en-US" sz="1200" dirty="0">
                          <a:solidFill>
                            <a:srgbClr val="ED2E67"/>
                          </a:solidFill>
                        </a:rPr>
                        <a:t>materials</a:t>
                      </a:r>
                      <a:r>
                        <a:rPr lang="en-US" sz="1200" dirty="0"/>
                        <a:t> such as </a:t>
                      </a:r>
                      <a:r>
                        <a:rPr lang="en-US" sz="1200" dirty="0">
                          <a:solidFill>
                            <a:srgbClr val="ED2E67"/>
                          </a:solidFill>
                        </a:rPr>
                        <a:t>wire, paper, fabric, string, card </a:t>
                      </a:r>
                      <a:r>
                        <a:rPr lang="en-US" sz="1200" dirty="0"/>
                        <a:t>can be</a:t>
                      </a:r>
                      <a:r>
                        <a:rPr lang="en-US" sz="1200" dirty="0">
                          <a:solidFill>
                            <a:srgbClr val="ED2E67"/>
                          </a:solidFill>
                        </a:rPr>
                        <a:t> transformed </a:t>
                      </a:r>
                      <a:r>
                        <a:rPr lang="en-US" sz="1200" dirty="0"/>
                        <a:t>into </a:t>
                      </a:r>
                      <a:r>
                        <a:rPr lang="en-US" sz="1200" dirty="0">
                          <a:solidFill>
                            <a:srgbClr val="ED2E67"/>
                          </a:solidFill>
                        </a:rPr>
                        <a:t>sculpture</a:t>
                      </a:r>
                      <a:r>
                        <a:rPr lang="en-US" sz="1200" dirty="0"/>
                        <a:t>, discovering how best to </a:t>
                      </a:r>
                      <a:r>
                        <a:rPr lang="en-US" sz="1200" dirty="0">
                          <a:solidFill>
                            <a:srgbClr val="ED2E67"/>
                          </a:solidFill>
                        </a:rPr>
                        <a:t>manipulate</a:t>
                      </a:r>
                      <a:r>
                        <a:rPr lang="en-US" sz="1200" dirty="0"/>
                        <a:t> them (</a:t>
                      </a:r>
                      <a:r>
                        <a:rPr lang="en-US" sz="1200" dirty="0">
                          <a:solidFill>
                            <a:srgbClr val="ED2E67"/>
                          </a:solidFill>
                        </a:rPr>
                        <a:t>cut, tear, bend, fold</a:t>
                      </a:r>
                      <a:r>
                        <a:rPr lang="en-US" sz="1200" dirty="0"/>
                        <a:t>) and </a:t>
                      </a:r>
                      <a:r>
                        <a:rPr lang="en-US" sz="1200" dirty="0">
                          <a:solidFill>
                            <a:srgbClr val="ED2E67"/>
                          </a:solidFill>
                        </a:rPr>
                        <a:t>fasten</a:t>
                      </a:r>
                      <a:r>
                        <a:rPr lang="en-US" sz="1200" dirty="0"/>
                        <a:t> them together (</a:t>
                      </a:r>
                      <a:r>
                        <a:rPr lang="en-US" sz="1200" dirty="0">
                          <a:solidFill>
                            <a:srgbClr val="ED2E67"/>
                          </a:solidFill>
                        </a:rPr>
                        <a:t>tie, bind, stick</a:t>
                      </a:r>
                      <a:r>
                        <a:rPr lang="en-US" sz="1200" dirty="0"/>
                        <a:t>). </a:t>
                      </a:r>
                      <a:r>
                        <a:rPr lang="en-GB" sz="1200" dirty="0">
                          <a:hlinkClick r:id="rId11"/>
                        </a:rPr>
                        <a:t>Drawing and making flowers</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Building on </a:t>
                      </a:r>
                      <a:r>
                        <a:rPr lang="en-US" sz="1200" dirty="0">
                          <a:solidFill>
                            <a:srgbClr val="ED2E67"/>
                          </a:solidFill>
                        </a:rPr>
                        <a:t>mark-making</a:t>
                      </a:r>
                      <a:r>
                        <a:rPr lang="en-US" sz="1200" dirty="0"/>
                        <a:t> and </a:t>
                      </a:r>
                      <a:r>
                        <a:rPr lang="en-US" sz="1200" dirty="0">
                          <a:solidFill>
                            <a:srgbClr val="ED2E67"/>
                          </a:solidFill>
                        </a:rPr>
                        <a:t>observational  skills, </a:t>
                      </a:r>
                      <a:r>
                        <a:rPr lang="en-US" sz="1200" dirty="0"/>
                        <a:t>make drawings of </a:t>
                      </a:r>
                      <a:r>
                        <a:rPr lang="en-US" sz="1200" dirty="0">
                          <a:solidFill>
                            <a:srgbClr val="ED2E67"/>
                          </a:solidFill>
                        </a:rPr>
                        <a:t>animals, people and vehicles </a:t>
                      </a:r>
                      <a:r>
                        <a:rPr lang="en-US" sz="1200" dirty="0"/>
                        <a:t>Use </a:t>
                      </a:r>
                      <a:r>
                        <a:rPr lang="en-US" sz="1200" dirty="0">
                          <a:solidFill>
                            <a:srgbClr val="ED2E67"/>
                          </a:solidFill>
                        </a:rPr>
                        <a:t>scissors</a:t>
                      </a:r>
                      <a:r>
                        <a:rPr lang="en-US" sz="1200" dirty="0"/>
                        <a:t> to </a:t>
                      </a:r>
                      <a:r>
                        <a:rPr lang="en-US" sz="1200" dirty="0">
                          <a:solidFill>
                            <a:srgbClr val="ED2E67"/>
                          </a:solidFill>
                        </a:rPr>
                        <a:t>dissect</a:t>
                      </a:r>
                      <a:r>
                        <a:rPr lang="en-US" sz="1200" dirty="0"/>
                        <a:t> the and </a:t>
                      </a:r>
                      <a:r>
                        <a:rPr lang="en-US" sz="1200" dirty="0">
                          <a:solidFill>
                            <a:srgbClr val="ED2E67"/>
                          </a:solidFill>
                        </a:rPr>
                        <a:t>reconstruct </a:t>
                      </a:r>
                      <a:r>
                        <a:rPr lang="en-US" sz="1200" dirty="0"/>
                        <a:t>them into </a:t>
                      </a:r>
                      <a:r>
                        <a:rPr lang="en-US" sz="1200" dirty="0">
                          <a:solidFill>
                            <a:srgbClr val="ED2E67"/>
                          </a:solidFill>
                        </a:rPr>
                        <a:t>drawings that move</a:t>
                      </a:r>
                      <a:r>
                        <a:rPr lang="en-US" sz="1200" dirty="0"/>
                        <a:t>, e.g. </a:t>
                      </a:r>
                      <a:r>
                        <a:rPr lang="en-GB" sz="1200" dirty="0">
                          <a:hlinkClick r:id="rId12"/>
                        </a:rPr>
                        <a:t>Making moving drawings</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r>
                        <a:rPr lang="en-US" sz="1200" dirty="0"/>
                        <a:t>Use </a:t>
                      </a:r>
                      <a:r>
                        <a:rPr lang="en-US" sz="1200" dirty="0">
                          <a:solidFill>
                            <a:srgbClr val="ED2E67"/>
                          </a:solidFill>
                        </a:rPr>
                        <a:t>digital media </a:t>
                      </a:r>
                      <a:r>
                        <a:rPr lang="en-US" sz="1200" dirty="0"/>
                        <a:t>to make </a:t>
                      </a:r>
                      <a:r>
                        <a:rPr lang="en-US" sz="1200" dirty="0">
                          <a:solidFill>
                            <a:srgbClr val="ED2E67"/>
                          </a:solidFill>
                        </a:rPr>
                        <a:t>animations</a:t>
                      </a:r>
                      <a:r>
                        <a:rPr lang="en-US" sz="1200" dirty="0"/>
                        <a:t> from the drawings that move </a:t>
                      </a:r>
                      <a:r>
                        <a:rPr lang="en-GB" sz="1200" dirty="0">
                          <a:hlinkClick r:id="rId13"/>
                        </a:rPr>
                        <a:t>Animating articulated beasts</a:t>
                      </a:r>
                      <a:endParaRPr lang="en-US" sz="1200" dirty="0"/>
                    </a:p>
                  </a:txBody>
                  <a:tcPr/>
                </a:tc>
                <a:tc vMerge="1">
                  <a:txBody>
                    <a:bodyPr/>
                    <a:lstStyle/>
                    <a:p>
                      <a:endParaRPr lang="en-US"/>
                    </a:p>
                  </a:txBody>
                  <a:tcPr/>
                </a:tc>
                <a:extLst>
                  <a:ext uri="{0D108BD9-81ED-4DB2-BD59-A6C34878D82A}">
                    <a16:rowId xmlns:a16="http://schemas.microsoft.com/office/drawing/2014/main" val="3411878879"/>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14"/>
          <a:stretch>
            <a:fillRect/>
          </a:stretch>
        </p:blipFill>
        <p:spPr>
          <a:xfrm>
            <a:off x="21555" y="-23150"/>
            <a:ext cx="1383030" cy="791093"/>
          </a:xfrm>
          <a:prstGeom prst="rect">
            <a:avLst/>
          </a:prstGeom>
        </p:spPr>
      </p:pic>
    </p:spTree>
    <p:extLst>
      <p:ext uri="{BB962C8B-B14F-4D97-AF65-F5344CB8AC3E}">
        <p14:creationId xmlns:p14="http://schemas.microsoft.com/office/powerpoint/2010/main" val="134987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3082115668"/>
              </p:ext>
            </p:extLst>
          </p:nvPr>
        </p:nvGraphicFramePr>
        <p:xfrm>
          <a:off x="106419" y="113298"/>
          <a:ext cx="12012275" cy="652272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2668977">
                  <a:extLst>
                    <a:ext uri="{9D8B030D-6E8A-4147-A177-3AD203B41FA5}">
                      <a16:colId xmlns:a16="http://schemas.microsoft.com/office/drawing/2014/main" val="3207300427"/>
                    </a:ext>
                  </a:extLst>
                </a:gridCol>
                <a:gridCol w="2835798">
                  <a:extLst>
                    <a:ext uri="{9D8B030D-6E8A-4147-A177-3AD203B41FA5}">
                      <a16:colId xmlns:a16="http://schemas.microsoft.com/office/drawing/2014/main" val="1320841933"/>
                    </a:ext>
                  </a:extLst>
                </a:gridCol>
                <a:gridCol w="2344146">
                  <a:extLst>
                    <a:ext uri="{9D8B030D-6E8A-4147-A177-3AD203B41FA5}">
                      <a16:colId xmlns:a16="http://schemas.microsoft.com/office/drawing/2014/main" val="1431614643"/>
                    </a:ext>
                  </a:extLst>
                </a:gridCol>
                <a:gridCol w="2837474">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3">
                  <a:txBody>
                    <a:bodyPr/>
                    <a:lstStyle/>
                    <a:p>
                      <a:pPr algn="ctr"/>
                      <a:r>
                        <a:rPr lang="en-US" dirty="0">
                          <a:solidFill>
                            <a:schemeClr val="bg1"/>
                          </a:solidFill>
                        </a:rPr>
                        <a:t>Year 3 - Evaluating</a:t>
                      </a:r>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3</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410592">
                <a:tc rowSpan="2">
                  <a:txBody>
                    <a:bodyPr/>
                    <a:lstStyle/>
                    <a:p>
                      <a:pPr algn="l"/>
                      <a:r>
                        <a:rPr lang="en-US" sz="1600" b="1" dirty="0">
                          <a:solidFill>
                            <a:schemeClr val="tx1"/>
                          </a:solidFill>
                        </a:rPr>
                        <a:t>Evaluating</a:t>
                      </a:r>
                    </a:p>
                    <a:p>
                      <a:pPr algn="l"/>
                      <a:endParaRPr lang="en-US" sz="1600" dirty="0">
                        <a:solidFill>
                          <a:schemeClr val="tx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Be aware of the importance of sensitively unearthing </a:t>
                      </a:r>
                      <a:r>
                        <a:rPr lang="en-US" sz="1400" i="1" dirty="0">
                          <a:solidFill>
                            <a:schemeClr val="bg1"/>
                          </a:solidFill>
                        </a:rPr>
                        <a:t>intention</a:t>
                      </a:r>
                      <a:r>
                        <a:rPr lang="en-US" sz="1400" dirty="0">
                          <a:solidFill>
                            <a:schemeClr val="bg1"/>
                          </a:solidFill>
                        </a:rPr>
                        <a:t>, which may not always be apparent in end result</a:t>
                      </a:r>
                    </a:p>
                    <a:p>
                      <a:pPr algn="l"/>
                      <a:endParaRPr lang="en-US" sz="1200" dirty="0">
                        <a:solidFill>
                          <a:schemeClr val="bg1"/>
                        </a:solidFill>
                      </a:endParaRPr>
                    </a:p>
                    <a:p>
                      <a:pPr algn="l"/>
                      <a:r>
                        <a:rPr lang="en-US" sz="1400" dirty="0">
                          <a:solidFill>
                            <a:schemeClr val="bg1"/>
                          </a:solidFill>
                        </a:rPr>
                        <a:t>Ensure evaluation activities take place throughout projects, rather than just at the end, so that they benefit and shape the creative process</a:t>
                      </a:r>
                    </a:p>
                  </a:txBody>
                  <a:tcPr>
                    <a:solidFill>
                      <a:schemeClr val="accent4"/>
                    </a:solidFill>
                  </a:tcPr>
                </a:tc>
                <a:tc>
                  <a:txBody>
                    <a:bodyPr/>
                    <a:lstStyle/>
                    <a:p>
                      <a:r>
                        <a:rPr lang="en-US" sz="1200" dirty="0"/>
                        <a:t>As a Class</a:t>
                      </a:r>
                    </a:p>
                  </a:txBody>
                  <a:tcPr/>
                </a:tc>
                <a:tc>
                  <a:txBody>
                    <a:bodyPr/>
                    <a:lstStyle/>
                    <a:p>
                      <a:r>
                        <a:rPr lang="en-US" sz="1200" dirty="0"/>
                        <a:t>In Small Groups</a:t>
                      </a:r>
                    </a:p>
                  </a:txBody>
                  <a:tcPr/>
                </a:tc>
                <a:tc>
                  <a:txBody>
                    <a:bodyPr/>
                    <a:lstStyle/>
                    <a:p>
                      <a:r>
                        <a:rPr lang="en-US" sz="1200" dirty="0"/>
                        <a:t>One to One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pleasure in the work they have created and see that it gives other people pleasure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the time to reflect upon what they like and dislike about their work in order to improve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Understand how evaluating creative work </a:t>
                      </a:r>
                      <a:r>
                        <a:rPr lang="en-US" sz="1600" b="1" i="1" dirty="0">
                          <a:solidFill>
                            <a:schemeClr val="bg1"/>
                          </a:solidFill>
                        </a:rPr>
                        <a:t>during</a:t>
                      </a:r>
                      <a:r>
                        <a:rPr lang="en-US" sz="1600" b="1" dirty="0">
                          <a:solidFill>
                            <a:schemeClr val="bg1"/>
                          </a:solidFill>
                        </a:rPr>
                        <a:t> the process, as well as at the end, helps feed the process.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photographs and videos and use digital media as a way to re-see work</a:t>
                      </a: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bg1"/>
                        </a:solidFill>
                      </a:endParaRPr>
                    </a:p>
                    <a:p>
                      <a:endParaRPr lang="en-US" sz="1200" dirty="0"/>
                    </a:p>
                  </a:txBody>
                  <a:tcPr>
                    <a:solidFill>
                      <a:schemeClr val="accent4"/>
                    </a:solidFill>
                  </a:tcPr>
                </a:tc>
                <a:extLst>
                  <a:ext uri="{0D108BD9-81ED-4DB2-BD59-A6C34878D82A}">
                    <a16:rowId xmlns:a16="http://schemas.microsoft.com/office/drawing/2014/main" val="3362717940"/>
                  </a:ext>
                </a:extLst>
              </a:tr>
              <a:tr h="410592">
                <a:tc vMerge="1">
                  <a:txBody>
                    <a:bodyPr/>
                    <a:lstStyle/>
                    <a:p>
                      <a:endParaRPr lang="en-US"/>
                    </a:p>
                  </a:txBody>
                  <a:tcPr/>
                </a:tc>
                <a:tc>
                  <a:txBody>
                    <a:bodyPr/>
                    <a:lstStyle/>
                    <a:p>
                      <a:r>
                        <a:rPr lang="en-US" sz="1200" dirty="0">
                          <a:solidFill>
                            <a:srgbClr val="ED2E67"/>
                          </a:solidFill>
                        </a:rPr>
                        <a:t>Enjoy listening </a:t>
                      </a:r>
                      <a:r>
                        <a:rPr lang="en-US" sz="1200" dirty="0"/>
                        <a:t>to other peoples </a:t>
                      </a:r>
                      <a:r>
                        <a:rPr lang="en-US" sz="1200" dirty="0">
                          <a:solidFill>
                            <a:srgbClr val="ED2E67"/>
                          </a:solidFill>
                        </a:rPr>
                        <a:t>views</a:t>
                      </a:r>
                      <a:r>
                        <a:rPr lang="en-US" sz="1200" dirty="0"/>
                        <a:t> about </a:t>
                      </a:r>
                      <a:r>
                        <a:rPr lang="en-US" sz="1200" dirty="0">
                          <a:solidFill>
                            <a:srgbClr val="ED2E67"/>
                          </a:solidFill>
                        </a:rPr>
                        <a:t>artwork made by others.</a:t>
                      </a:r>
                    </a:p>
                    <a:p>
                      <a:br>
                        <a:rPr lang="en-US" sz="1200" dirty="0"/>
                      </a:br>
                      <a:r>
                        <a:rPr lang="en-US" sz="1200" dirty="0">
                          <a:solidFill>
                            <a:srgbClr val="ED2E67"/>
                          </a:solidFill>
                        </a:rPr>
                        <a:t>Feel able to express and share an opinion </a:t>
                      </a:r>
                      <a:r>
                        <a:rPr lang="en-US" sz="1200" dirty="0"/>
                        <a:t>about  the artwork. </a:t>
                      </a:r>
                    </a:p>
                    <a:p>
                      <a:endParaRPr lang="en-US" sz="1200" dirty="0"/>
                    </a:p>
                    <a:p>
                      <a:r>
                        <a:rPr lang="en-US" sz="1200" dirty="0"/>
                        <a:t>Think about </a:t>
                      </a:r>
                      <a:r>
                        <a:rPr lang="en-US" sz="1200" dirty="0">
                          <a:solidFill>
                            <a:srgbClr val="ED2E67"/>
                          </a:solidFill>
                        </a:rPr>
                        <a:t>why the work was made</a:t>
                      </a:r>
                      <a:r>
                        <a:rPr lang="en-US" sz="1200" dirty="0"/>
                        <a:t>, as well as </a:t>
                      </a:r>
                      <a:r>
                        <a:rPr lang="en-US" sz="1200" dirty="0">
                          <a:solidFill>
                            <a:srgbClr val="ED2E67"/>
                          </a:solidFill>
                        </a:rPr>
                        <a:t>how</a:t>
                      </a:r>
                      <a:r>
                        <a:rPr lang="en-US" sz="1200" dirty="0"/>
                        <a:t>.</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Share work to others in small groups, </a:t>
                      </a:r>
                      <a:r>
                        <a:rPr lang="en-US" sz="1200" dirty="0">
                          <a:solidFill>
                            <a:schemeClr val="tx1"/>
                          </a:solidFill>
                        </a:rPr>
                        <a:t>and</a:t>
                      </a:r>
                      <a:r>
                        <a:rPr lang="en-US" sz="1200" dirty="0">
                          <a:solidFill>
                            <a:srgbClr val="ED2E67"/>
                          </a:solidFill>
                        </a:rPr>
                        <a:t> listen to what they think about what you have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Make</a:t>
                      </a:r>
                      <a:r>
                        <a:rPr lang="en-US" sz="1200" dirty="0">
                          <a:solidFill>
                            <a:srgbClr val="ED2E67"/>
                          </a:solidFill>
                        </a:rPr>
                        <a:t> suggestions </a:t>
                      </a:r>
                      <a:r>
                        <a:rPr lang="en-US" sz="1200" dirty="0">
                          <a:solidFill>
                            <a:schemeClr val="tx1"/>
                          </a:solidFill>
                        </a:rPr>
                        <a:t>about other people’s work, using things you have </a:t>
                      </a:r>
                      <a:r>
                        <a:rPr lang="en-US" sz="1200" dirty="0">
                          <a:solidFill>
                            <a:srgbClr val="ED2E67"/>
                          </a:solidFill>
                        </a:rPr>
                        <a:t>seen or experienced </a:t>
                      </a:r>
                      <a:r>
                        <a:rPr lang="en-US" sz="1200" dirty="0">
                          <a:solidFill>
                            <a:schemeClr val="tx1"/>
                          </a:solidFill>
                        </a:rPr>
                        <a:t>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Take</a:t>
                      </a:r>
                      <a:r>
                        <a:rPr lang="en-US" sz="1200" dirty="0">
                          <a:solidFill>
                            <a:srgbClr val="ED2E67"/>
                          </a:solidFill>
                        </a:rPr>
                        <a:t> photos </a:t>
                      </a:r>
                      <a:r>
                        <a:rPr lang="en-US" sz="1200" dirty="0"/>
                        <a:t>of work made so that a </a:t>
                      </a:r>
                      <a:r>
                        <a:rPr lang="en-US" sz="1200" dirty="0">
                          <a:solidFill>
                            <a:srgbClr val="ED2E67"/>
                          </a:solidFill>
                        </a:rPr>
                        <a:t>record</a:t>
                      </a:r>
                      <a:r>
                        <a:rPr lang="en-US" sz="1200" dirty="0"/>
                        <a:t> can be kept, to be added to a </a:t>
                      </a:r>
                      <a:r>
                        <a:rPr lang="en-US" sz="1200" dirty="0">
                          <a:solidFill>
                            <a:srgbClr val="ED2E67"/>
                          </a:solidFill>
                        </a:rPr>
                        <a:t>digital folder/presentation </a:t>
                      </a:r>
                      <a:r>
                        <a:rPr lang="en-US" sz="1200" dirty="0">
                          <a:solidFill>
                            <a:schemeClr val="tx1"/>
                          </a:solidFill>
                        </a:rPr>
                        <a:t>to capture progression. Use documenting the artwork as </a:t>
                      </a:r>
                      <a:r>
                        <a:rPr lang="en-US" sz="1200" dirty="0"/>
                        <a:t>an opportunity for </a:t>
                      </a:r>
                      <a:r>
                        <a:rPr lang="en-US" sz="1200" dirty="0">
                          <a:solidFill>
                            <a:srgbClr val="ED2E67"/>
                          </a:solidFill>
                        </a:rPr>
                        <a:t>discussion</a:t>
                      </a:r>
                      <a:r>
                        <a:rPr lang="en-US" sz="1200" dirty="0"/>
                        <a:t> about how to </a:t>
                      </a:r>
                      <a:r>
                        <a:rPr lang="en-US" sz="1200" dirty="0">
                          <a:solidFill>
                            <a:srgbClr val="ED2E67"/>
                          </a:solidFill>
                        </a:rPr>
                        <a:t>present work</a:t>
                      </a:r>
                      <a:r>
                        <a:rPr lang="en-US" sz="1200" dirty="0"/>
                        <a:t>, and a chance for pupils to use </a:t>
                      </a:r>
                      <a:r>
                        <a:rPr lang="en-US" sz="1200" dirty="0">
                          <a:solidFill>
                            <a:srgbClr val="ED2E67"/>
                          </a:solidFill>
                        </a:rPr>
                        <a:t>digital media. </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Talk</a:t>
                      </a:r>
                      <a:r>
                        <a:rPr lang="en-US" sz="1200" dirty="0"/>
                        <a:t> to a peer or teacher about the artwork made and </a:t>
                      </a:r>
                      <a:r>
                        <a:rPr lang="en-US" sz="1200" dirty="0">
                          <a:solidFill>
                            <a:srgbClr val="ED2E67"/>
                          </a:solidFill>
                        </a:rPr>
                        <a:t>share</a:t>
                      </a:r>
                      <a:r>
                        <a:rPr lang="en-US" sz="1200" dirty="0"/>
                        <a:t> what you have </a:t>
                      </a:r>
                      <a:r>
                        <a:rPr lang="en-US" sz="1200" dirty="0">
                          <a:solidFill>
                            <a:srgbClr val="ED2E67"/>
                          </a:solidFill>
                        </a:rPr>
                        <a:t>enjoyed</a:t>
                      </a:r>
                      <a:r>
                        <a:rPr lang="en-US" sz="1200" dirty="0"/>
                        <a:t> during the </a:t>
                      </a:r>
                      <a:r>
                        <a:rPr lang="en-US" sz="1200" dirty="0">
                          <a:solidFill>
                            <a:srgbClr val="ED2E67"/>
                          </a:solidFill>
                        </a:rPr>
                        <a:t>process</a:t>
                      </a:r>
                      <a:r>
                        <a:rPr lang="en-US" sz="1200" dirty="0"/>
                        <a:t>, and what you like about the </a:t>
                      </a:r>
                      <a:r>
                        <a:rPr lang="en-US" sz="1200" dirty="0">
                          <a:solidFill>
                            <a:srgbClr val="ED2E67"/>
                          </a:solidFill>
                        </a:rPr>
                        <a:t>end result</a:t>
                      </a:r>
                      <a:r>
                        <a:rPr lang="en-US" sz="1200" dirty="0"/>
                        <a:t>. </a:t>
                      </a:r>
                      <a:r>
                        <a:rPr lang="en-US" sz="1200" dirty="0">
                          <a:solidFill>
                            <a:srgbClr val="ED2E67"/>
                          </a:solidFill>
                        </a:rPr>
                        <a:t>Discuss problems </a:t>
                      </a:r>
                      <a:r>
                        <a:rPr lang="en-US" sz="1200" dirty="0"/>
                        <a:t>which came up and how they were </a:t>
                      </a:r>
                      <a:r>
                        <a:rPr lang="en-US" sz="1200" dirty="0">
                          <a:solidFill>
                            <a:srgbClr val="ED2E67"/>
                          </a:solidFill>
                        </a:rPr>
                        <a:t>solved</a:t>
                      </a:r>
                      <a:r>
                        <a:rPr lang="en-US" sz="1200" dirty="0"/>
                        <a:t>. Think about what you might </a:t>
                      </a:r>
                      <a:r>
                        <a:rPr lang="en-US" sz="1200" dirty="0">
                          <a:solidFill>
                            <a:srgbClr val="ED2E67"/>
                          </a:solidFill>
                        </a:rPr>
                        <a:t>try</a:t>
                      </a:r>
                      <a:r>
                        <a:rPr lang="en-US" sz="1200" dirty="0"/>
                        <a:t> next time.</a:t>
                      </a:r>
                    </a:p>
                    <a:p>
                      <a:endParaRPr lang="en-US" sz="1200" dirty="0"/>
                    </a:p>
                  </a:txBody>
                  <a:tcPr/>
                </a:tc>
                <a:tc vMerge="1">
                  <a:txBody>
                    <a:bodyPr/>
                    <a:lstStyle/>
                    <a:p>
                      <a:endParaRPr lang="en-US"/>
                    </a:p>
                  </a:txBody>
                  <a:tcPr/>
                </a:tc>
                <a:extLst>
                  <a:ext uri="{0D108BD9-81ED-4DB2-BD59-A6C34878D82A}">
                    <a16:rowId xmlns:a16="http://schemas.microsoft.com/office/drawing/2014/main" val="332783451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21555" y="-23150"/>
            <a:ext cx="1383030" cy="791093"/>
          </a:xfrm>
          <a:prstGeom prst="rect">
            <a:avLst/>
          </a:prstGeom>
        </p:spPr>
      </p:pic>
    </p:spTree>
    <p:extLst>
      <p:ext uri="{BB962C8B-B14F-4D97-AF65-F5344CB8AC3E}">
        <p14:creationId xmlns:p14="http://schemas.microsoft.com/office/powerpoint/2010/main" val="134714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4092089440"/>
              </p:ext>
            </p:extLst>
          </p:nvPr>
        </p:nvGraphicFramePr>
        <p:xfrm>
          <a:off x="106419" y="113298"/>
          <a:ext cx="12012275" cy="566928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5076512">
                  <a:extLst>
                    <a:ext uri="{9D8B030D-6E8A-4147-A177-3AD203B41FA5}">
                      <a16:colId xmlns:a16="http://schemas.microsoft.com/office/drawing/2014/main" val="3207300427"/>
                    </a:ext>
                  </a:extLst>
                </a:gridCol>
                <a:gridCol w="2772409">
                  <a:extLst>
                    <a:ext uri="{9D8B030D-6E8A-4147-A177-3AD203B41FA5}">
                      <a16:colId xmlns:a16="http://schemas.microsoft.com/office/drawing/2014/main" val="3435105290"/>
                    </a:ext>
                  </a:extLst>
                </a:gridCol>
                <a:gridCol w="2837474">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2">
                  <a:txBody>
                    <a:bodyPr/>
                    <a:lstStyle/>
                    <a:p>
                      <a:pPr algn="ctr"/>
                      <a:r>
                        <a:rPr lang="en-US" dirty="0">
                          <a:solidFill>
                            <a:schemeClr val="bg1"/>
                          </a:solidFill>
                        </a:rPr>
                        <a:t>Year 3 – Knowledge &amp; Understanding</a:t>
                      </a:r>
                    </a:p>
                  </a:txBody>
                  <a:tcPr/>
                </a:tc>
                <a:tc hMerge="1">
                  <a:txBody>
                    <a:bodyPr/>
                    <a:lstStyle/>
                    <a:p>
                      <a:endParaRPr lang="en-US"/>
                    </a:p>
                  </a:txBody>
                  <a:tcPr/>
                </a:tc>
                <a:tc>
                  <a:txBody>
                    <a:bodyPr/>
                    <a:lstStyle/>
                    <a:p>
                      <a:pPr algn="ctr"/>
                      <a:r>
                        <a:rPr lang="en-US" dirty="0">
                          <a:solidFill>
                            <a:schemeClr val="bg1"/>
                          </a:solidFill>
                        </a:rPr>
                        <a:t>By the end of Year 3</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117531">
                <a:tc rowSpan="2">
                  <a:txBody>
                    <a:bodyPr/>
                    <a:lstStyle/>
                    <a:p>
                      <a:pPr algn="l"/>
                      <a:r>
                        <a:rPr lang="en-US" sz="1400" b="1" dirty="0">
                          <a:solidFill>
                            <a:schemeClr val="tx1"/>
                          </a:solidFill>
                        </a:rPr>
                        <a:t>Knowledge &amp; Understanding</a:t>
                      </a:r>
                    </a:p>
                    <a:p>
                      <a:pPr algn="l"/>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Teachers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rPr>
                        <a:t>Recognise</a:t>
                      </a:r>
                      <a:r>
                        <a:rPr lang="en-US" sz="1400" dirty="0">
                          <a:solidFill>
                            <a:schemeClr val="bg1"/>
                          </a:solidFill>
                        </a:rPr>
                        <a:t> that in art, a more valuable and relevant learning experience comes from underpinning  technical and formal knowledge with an experiential  understanding about what it is to be a creative human.</a:t>
                      </a:r>
                      <a:endParaRPr lang="en-US" sz="1600" dirty="0">
                        <a:solidFill>
                          <a:schemeClr val="bg1"/>
                        </a:solidFill>
                      </a:endParaRPr>
                    </a:p>
                  </a:txBody>
                  <a:tcPr>
                    <a:solidFill>
                      <a:schemeClr val="accent4"/>
                    </a:solidFill>
                  </a:tcPr>
                </a:tc>
                <a:tc>
                  <a:txBody>
                    <a:bodyPr/>
                    <a:lstStyle/>
                    <a:p>
                      <a:r>
                        <a:rPr lang="en-US" sz="1200" b="1" dirty="0"/>
                        <a:t>Formal</a:t>
                      </a:r>
                    </a:p>
                  </a:txBody>
                  <a:tcPr/>
                </a:tc>
                <a:tc gridSpan="2">
                  <a:txBody>
                    <a:bodyPr/>
                    <a:lstStyle/>
                    <a:p>
                      <a:r>
                        <a:rPr lang="en-US" sz="1200" b="1" dirty="0"/>
                        <a:t>Experiential</a:t>
                      </a:r>
                    </a:p>
                    <a:p>
                      <a:endParaRPr lang="en-US" sz="1200" b="1" dirty="0"/>
                    </a:p>
                  </a:txBody>
                  <a:tcPr/>
                </a:tc>
                <a:tc hMerge="1">
                  <a:txBody>
                    <a:bodyPr/>
                    <a:lstStyle/>
                    <a:p>
                      <a:endParaRPr lang="en-US" sz="1200" dirty="0"/>
                    </a:p>
                  </a:txBody>
                  <a:tcPr>
                    <a:solidFill>
                      <a:schemeClr val="accent4"/>
                    </a:solidFill>
                  </a:tcPr>
                </a:tc>
                <a:extLst>
                  <a:ext uri="{0D108BD9-81ED-4DB2-BD59-A6C34878D82A}">
                    <a16:rowId xmlns:a16="http://schemas.microsoft.com/office/drawing/2014/main" val="2802373152"/>
                  </a:ext>
                </a:extLst>
              </a:tr>
              <a:tr h="4495077">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Each child should: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Know the names of tools, techniques and formal elements (</a:t>
                      </a:r>
                      <a:r>
                        <a:rPr lang="en-US" sz="1200" dirty="0">
                          <a:solidFill>
                            <a:srgbClr val="ED2E67"/>
                          </a:solidFill>
                        </a:rPr>
                        <a:t>in pink above and below</a:t>
                      </a:r>
                      <a:r>
                        <a:rPr lang="en-US" sz="1200" dirty="0">
                          <a:solidFill>
                            <a:schemeClr val="tx1"/>
                          </a:solidFill>
                        </a:rPr>
                        <a:t>)</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Know t</a:t>
                      </a:r>
                      <a:r>
                        <a:rPr lang="en-US" sz="1200" dirty="0"/>
                        <a:t>hat different forms of creative works are made by artists, craftspeople, and designers from all cultures and times</a:t>
                      </a:r>
                      <a:r>
                        <a:rPr lang="en-US" sz="1200" dirty="0">
                          <a:solidFill>
                            <a:schemeClr val="tx1"/>
                          </a:solidFill>
                        </a:rPr>
                        <a:t>, for different purposes. Be able to know and describe the work </a:t>
                      </a:r>
                      <a:r>
                        <a:rPr lang="en-US" sz="1200" dirty="0"/>
                        <a:t>of some artists, craftspeople, architects and designers, including artists who are contemporary, female, and from various ethnicities </a:t>
                      </a:r>
                    </a:p>
                    <a:p>
                      <a:endParaRPr lang="en-US" sz="1200" dirty="0">
                        <a:solidFill>
                          <a:schemeClr val="bg1"/>
                        </a:solidFill>
                      </a:endParaRPr>
                    </a:p>
                    <a:p>
                      <a:pPr marL="171450" indent="-171450">
                        <a:buFont typeface="Arial" panose="020B0604020202020204" pitchFamily="34" charset="0"/>
                        <a:buChar char="•"/>
                      </a:pPr>
                      <a:r>
                        <a:rPr lang="en-US" sz="1200" dirty="0">
                          <a:solidFill>
                            <a:schemeClr val="tx1"/>
                          </a:solidFill>
                        </a:rPr>
                        <a:t>Be able to talk about the materials, techniques and processes they have used, using an appropriate vocabulary</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 able to demonstrate how to safely use some of the tools and techniques they have chose to work with</a:t>
                      </a:r>
                    </a:p>
                    <a:p>
                      <a:pPr marL="171450" indent="-171450">
                        <a:buFont typeface="Arial" panose="020B0604020202020204" pitchFamily="34" charset="0"/>
                        <a:buChar char="•"/>
                      </a:pPr>
                      <a:endParaRPr lang="en-US" sz="1200" dirty="0">
                        <a:solidFill>
                          <a:schemeClr val="tx1"/>
                        </a:solidFill>
                      </a:endParaRPr>
                    </a:p>
                    <a:p>
                      <a:endParaRPr lang="en-US" sz="12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child should be given the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 that art is subjective (we all have our own legitimate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Experience the connection between brain, hand and eye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Understand ideas can come through hands-on exploration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 their knowledge of what different materials and techniques can offer the creative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Work at different scales, alone and in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Feel safe enough to take creative risks and follow their intuition (fed with skills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Share their journey and outcomes with others. Feel celebrated and feel able to celebrate others</a:t>
                      </a:r>
                      <a:endParaRPr lang="en-US" dirty="0"/>
                    </a:p>
                  </a:txBody>
                  <a:tcPr/>
                </a:tc>
                <a:tc hMerge="1">
                  <a:txBody>
                    <a:bodyPr/>
                    <a:lstStyle/>
                    <a:p>
                      <a:endParaRPr lang="en-US"/>
                    </a:p>
                  </a:txBody>
                  <a:tcPr/>
                </a:tc>
                <a:extLst>
                  <a:ext uri="{0D108BD9-81ED-4DB2-BD59-A6C34878D82A}">
                    <a16:rowId xmlns:a16="http://schemas.microsoft.com/office/drawing/2014/main" val="3210239041"/>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21555" y="-23150"/>
            <a:ext cx="1383030" cy="791093"/>
          </a:xfrm>
          <a:prstGeom prst="rect">
            <a:avLst/>
          </a:prstGeom>
        </p:spPr>
      </p:pic>
    </p:spTree>
    <p:extLst>
      <p:ext uri="{BB962C8B-B14F-4D97-AF65-F5344CB8AC3E}">
        <p14:creationId xmlns:p14="http://schemas.microsoft.com/office/powerpoint/2010/main" val="34946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5907732" y="350389"/>
            <a:ext cx="5738649" cy="5570756"/>
          </a:xfrm>
          <a:prstGeom prst="rect">
            <a:avLst/>
          </a:prstGeom>
          <a:noFill/>
        </p:spPr>
        <p:txBody>
          <a:bodyPr wrap="square" rtlCol="0">
            <a:spAutoFit/>
          </a:bodyPr>
          <a:lstStyle/>
          <a:p>
            <a:r>
              <a:rPr lang="en-US" sz="2400" b="1" dirty="0"/>
              <a:t>Important Information</a:t>
            </a:r>
          </a:p>
          <a:p>
            <a:endParaRPr lang="en-US" sz="2400" b="1" dirty="0"/>
          </a:p>
          <a:p>
            <a:r>
              <a:rPr lang="en-GB" sz="1400" dirty="0"/>
              <a:t>We believe the curriculum we present via our </a:t>
            </a:r>
            <a:r>
              <a:rPr lang="en-GB" sz="1400" b="1" dirty="0">
                <a:hlinkClick r:id="rId3"/>
              </a:rPr>
              <a:t>Exemplar Plans</a:t>
            </a:r>
            <a:r>
              <a:rPr lang="en-GB" sz="1400" dirty="0"/>
              <a:t>, and our working methods shared via our </a:t>
            </a:r>
            <a:r>
              <a:rPr lang="en-GB" sz="1400" b="1" dirty="0">
                <a:hlinkClick r:id="rId3"/>
              </a:rPr>
              <a:t>Progression Plan</a:t>
            </a:r>
            <a:r>
              <a:rPr lang="en-GB" sz="1400" dirty="0"/>
              <a:t>, provide schools with a way to access a rich art education for pupils, of which schools can be proud.</a:t>
            </a:r>
          </a:p>
          <a:p>
            <a:r>
              <a:rPr lang="en-GB" sz="1400" dirty="0"/>
              <a:t> </a:t>
            </a:r>
          </a:p>
          <a:p>
            <a:r>
              <a:rPr lang="en-GB" sz="1400" dirty="0"/>
              <a:t>The curriculum AccessArt shares is based upon our ethos which has developed over many years and which we believe has creative integrity. In the creation of the Progression Plan we have taken the opportunity to present schools with what we believe will be the best possible art education for their pupils, building and enhancing upon what already exists. </a:t>
            </a:r>
          </a:p>
          <a:p>
            <a:endParaRPr lang="en-GB" sz="1400" dirty="0"/>
          </a:p>
          <a:p>
            <a:r>
              <a:rPr lang="en-GB" sz="1400" dirty="0"/>
              <a:t>Schools should note that the majority of our resources are created by artist-educators. Some but by no means all were created in formal education settings. It is up to teachers to assess on an individual or school community basis if the resources are right for your school, and how they might best be adapted to suit your needs. </a:t>
            </a:r>
          </a:p>
          <a:p>
            <a:endParaRPr lang="en-GB" sz="1400" dirty="0"/>
          </a:p>
          <a:p>
            <a:r>
              <a:rPr lang="en-GB" sz="1400" dirty="0"/>
              <a:t>All resources cited in both the Exemplar Plans and the Progression Plan are examples only, and there are many more resources in the evolving AccessArt database which may suit your needs better. </a:t>
            </a:r>
          </a:p>
          <a:p>
            <a:endParaRPr lang="en-GB" sz="1400" dirty="0"/>
          </a:p>
          <a:p>
            <a:r>
              <a:rPr lang="en-GB" sz="1400" dirty="0"/>
              <a:t>AccessArt presents our work to schools in good faith, but we cannot guarantee and are not responsible for the way the approach is received. </a:t>
            </a:r>
          </a:p>
        </p:txBody>
      </p:sp>
      <p:sp>
        <p:nvSpPr>
          <p:cNvPr id="4" name="TextBox 3">
            <a:extLst>
              <a:ext uri="{FF2B5EF4-FFF2-40B4-BE49-F238E27FC236}">
                <a16:creationId xmlns:a16="http://schemas.microsoft.com/office/drawing/2014/main" id="{AD85976E-E527-B94D-B5FB-3B3EB967CC50}"/>
              </a:ext>
            </a:extLst>
          </p:cNvPr>
          <p:cNvSpPr txBox="1"/>
          <p:nvPr/>
        </p:nvSpPr>
        <p:spPr>
          <a:xfrm>
            <a:off x="345747" y="2153882"/>
            <a:ext cx="4137660" cy="369332"/>
          </a:xfrm>
          <a:prstGeom prst="rect">
            <a:avLst/>
          </a:prstGeom>
          <a:noFill/>
        </p:spPr>
        <p:txBody>
          <a:bodyPr wrap="square" rtlCol="0">
            <a:spAutoFit/>
          </a:bodyPr>
          <a:lstStyle/>
          <a:p>
            <a:r>
              <a:rPr lang="en-US" dirty="0" err="1"/>
              <a:t>www.accessart.org.uk</a:t>
            </a:r>
            <a:endParaRPr lang="en-US" dirty="0"/>
          </a:p>
        </p:txBody>
      </p:sp>
      <p:pic>
        <p:nvPicPr>
          <p:cNvPr id="3" name="Picture 2">
            <a:extLst>
              <a:ext uri="{FF2B5EF4-FFF2-40B4-BE49-F238E27FC236}">
                <a16:creationId xmlns:a16="http://schemas.microsoft.com/office/drawing/2014/main" id="{837BD88C-6924-4747-9E1E-6CF8D01E4CA2}"/>
              </a:ext>
            </a:extLst>
          </p:cNvPr>
          <p:cNvPicPr>
            <a:picLocks noChangeAspect="1"/>
          </p:cNvPicPr>
          <p:nvPr/>
        </p:nvPicPr>
        <p:blipFill>
          <a:blip r:embed="rId4"/>
          <a:stretch>
            <a:fillRect/>
          </a:stretch>
        </p:blipFill>
        <p:spPr>
          <a:xfrm>
            <a:off x="819808" y="2800352"/>
            <a:ext cx="4747706" cy="3370666"/>
          </a:xfrm>
          <a:prstGeom prst="rect">
            <a:avLst/>
          </a:prstGeom>
        </p:spPr>
      </p:pic>
    </p:spTree>
    <p:extLst>
      <p:ext uri="{BB962C8B-B14F-4D97-AF65-F5344CB8AC3E}">
        <p14:creationId xmlns:p14="http://schemas.microsoft.com/office/powerpoint/2010/main" val="2927837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244333561"/>
              </p:ext>
            </p:extLst>
          </p:nvPr>
        </p:nvGraphicFramePr>
        <p:xfrm>
          <a:off x="106419" y="113298"/>
          <a:ext cx="12012275" cy="582168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7848921">
                  <a:extLst>
                    <a:ext uri="{9D8B030D-6E8A-4147-A177-3AD203B41FA5}">
                      <a16:colId xmlns:a16="http://schemas.microsoft.com/office/drawing/2014/main" val="3207300427"/>
                    </a:ext>
                  </a:extLst>
                </a:gridCol>
                <a:gridCol w="2837474">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a:txBody>
                    <a:bodyPr/>
                    <a:lstStyle/>
                    <a:p>
                      <a:pPr algn="ctr"/>
                      <a:r>
                        <a:rPr lang="en-US" dirty="0">
                          <a:solidFill>
                            <a:schemeClr val="bg1"/>
                          </a:solidFill>
                        </a:rPr>
                        <a:t>Year 3 – Vocab &amp; Assessment Questions</a:t>
                      </a:r>
                    </a:p>
                  </a:txBody>
                  <a:tcPr/>
                </a:tc>
                <a:tc>
                  <a:txBody>
                    <a:bodyPr/>
                    <a:lstStyle/>
                    <a:p>
                      <a:pPr algn="ctr"/>
                      <a:r>
                        <a:rPr lang="en-US" dirty="0">
                          <a:solidFill>
                            <a:schemeClr val="bg1"/>
                          </a:solidFill>
                        </a:rPr>
                        <a:t>By the end of Year 3</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2286000">
                <a:tc gridSpan="3">
                  <a:txBody>
                    <a:bodyPr/>
                    <a:lstStyle/>
                    <a:p>
                      <a:r>
                        <a:rPr lang="en-US" sz="2000" b="1" dirty="0">
                          <a:solidFill>
                            <a:schemeClr val="bg1"/>
                          </a:solidFill>
                        </a:rPr>
                        <a:t>Assessment Questions</a:t>
                      </a:r>
                    </a:p>
                    <a:p>
                      <a:endParaRPr lang="en-US" sz="2000" b="1" dirty="0">
                        <a:solidFill>
                          <a:schemeClr val="bg1"/>
                        </a:solidFill>
                      </a:endParaRPr>
                    </a:p>
                    <a:p>
                      <a:r>
                        <a:rPr lang="en-US" sz="2000" dirty="0">
                          <a:solidFill>
                            <a:schemeClr val="bg1"/>
                          </a:solidFill>
                        </a:rPr>
                        <a:t>Teachers should consider assessment as a holistic practice, which takes place during every art lesson through conversation with pupils: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Tell me about that you are making and what inspired you</a:t>
                      </a:r>
                    </a:p>
                    <a:p>
                      <a:pPr marL="285750" indent="-285750">
                        <a:buFont typeface="Arial" panose="020B0604020202020204" pitchFamily="34" charset="0"/>
                        <a:buChar char="•"/>
                      </a:pPr>
                      <a:r>
                        <a:rPr lang="en-US" sz="2000" dirty="0">
                          <a:solidFill>
                            <a:schemeClr val="bg1"/>
                          </a:solidFill>
                        </a:rPr>
                        <a:t>What might you do next?</a:t>
                      </a:r>
                    </a:p>
                    <a:p>
                      <a:pPr marL="285750" indent="-285750">
                        <a:buFont typeface="Arial" panose="020B0604020202020204" pitchFamily="34" charset="0"/>
                        <a:buChar char="•"/>
                      </a:pPr>
                      <a:r>
                        <a:rPr lang="en-US" sz="2000" dirty="0">
                          <a:solidFill>
                            <a:schemeClr val="bg1"/>
                          </a:solidFill>
                        </a:rPr>
                        <a:t>Tell me about the materials and techniques you are using</a:t>
                      </a:r>
                    </a:p>
                    <a:p>
                      <a:pPr marL="285750" indent="-285750">
                        <a:buFont typeface="Arial" panose="020B0604020202020204" pitchFamily="34" charset="0"/>
                        <a:buChar char="•"/>
                      </a:pPr>
                      <a:r>
                        <a:rPr lang="en-US" sz="2000" dirty="0">
                          <a:solidFill>
                            <a:schemeClr val="bg1"/>
                          </a:solidFill>
                        </a:rPr>
                        <a:t>What have you discovered?</a:t>
                      </a:r>
                    </a:p>
                    <a:p>
                      <a:pPr marL="285750" indent="-285750">
                        <a:buFont typeface="Arial" panose="020B0604020202020204" pitchFamily="34" charset="0"/>
                        <a:buChar char="•"/>
                      </a:pPr>
                      <a:r>
                        <a:rPr lang="en-US" sz="2000" dirty="0">
                          <a:solidFill>
                            <a:schemeClr val="bg1"/>
                          </a:solidFill>
                        </a:rPr>
                        <a:t>How do you feel about the end result?</a:t>
                      </a:r>
                    </a:p>
                    <a:p>
                      <a:pPr marL="285750" indent="-285750">
                        <a:buFont typeface="Arial" panose="020B0604020202020204" pitchFamily="34" charset="0"/>
                        <a:buChar char="•"/>
                      </a:pPr>
                      <a:r>
                        <a:rPr lang="en-US" sz="2000" dirty="0">
                          <a:solidFill>
                            <a:schemeClr val="bg1"/>
                          </a:solidFill>
                        </a:rPr>
                        <a:t>What kinds of problems did you encounter and how did you get round them?</a:t>
                      </a:r>
                    </a:p>
                    <a:p>
                      <a:pPr marL="285750" indent="-285750">
                        <a:buFont typeface="Arial" panose="020B0604020202020204" pitchFamily="34" charset="0"/>
                        <a:buChar char="•"/>
                      </a:pPr>
                      <a:r>
                        <a:rPr lang="en-US" sz="2000" dirty="0">
                          <a:solidFill>
                            <a:schemeClr val="bg1"/>
                          </a:solidFill>
                        </a:rPr>
                        <a:t>Tell me about things you really liked or enjoyed</a:t>
                      </a:r>
                    </a:p>
                    <a:p>
                      <a:pPr marL="285750" indent="-285750">
                        <a:buFont typeface="Arial" panose="020B0604020202020204" pitchFamily="34" charset="0"/>
                        <a:buChar char="•"/>
                      </a:pPr>
                      <a:r>
                        <a:rPr lang="en-US" sz="2000" dirty="0">
                          <a:solidFill>
                            <a:schemeClr val="bg1"/>
                          </a:solidFill>
                        </a:rPr>
                        <a:t>What would you like to explore more of?</a:t>
                      </a:r>
                    </a:p>
                    <a:p>
                      <a:pPr marL="285750" indent="-285750">
                        <a:buFont typeface="Arial" panose="020B0604020202020204" pitchFamily="34" charset="0"/>
                        <a:buChar char="•"/>
                      </a:pPr>
                      <a:endParaRPr lang="en-US" sz="20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0" i="0" kern="1200" dirty="0">
                          <a:solidFill>
                            <a:srgbClr val="ED2E67"/>
                          </a:solidFill>
                          <a:effectLst/>
                          <a:latin typeface="+mn-lt"/>
                          <a:ea typeface="+mn-ea"/>
                          <a:cs typeface="+mn-cs"/>
                        </a:rPr>
                        <a:t>Remember! “Creativity is a fragile process that is hard to measure and assess and should always be nurtured and supported”</a:t>
                      </a:r>
                      <a:endParaRPr lang="en-US" sz="2000" dirty="0">
                        <a:solidFill>
                          <a:srgbClr val="ED2E67"/>
                        </a:solidFill>
                      </a:endParaRPr>
                    </a:p>
                    <a:p>
                      <a:pPr marL="0" indent="0">
                        <a:buFont typeface="Arial" panose="020B0604020202020204" pitchFamily="34" charset="0"/>
                        <a:buNone/>
                      </a:pPr>
                      <a:endParaRPr lang="en-US" sz="1400" dirty="0">
                        <a:solidFill>
                          <a:schemeClr val="bg1"/>
                        </a:solidFill>
                      </a:endParaRPr>
                    </a:p>
                  </a:txBody>
                  <a:tcPr>
                    <a:solidFill>
                      <a:schemeClr val="accent4"/>
                    </a:solidFill>
                  </a:tcPr>
                </a:tc>
                <a:tc hMerge="1">
                  <a:txBody>
                    <a:bodyPr/>
                    <a:lstStyle/>
                    <a:p>
                      <a:endParaRPr lang="en-US" sz="1200" dirty="0">
                        <a:solidFill>
                          <a:srgbClr val="ED2E67"/>
                        </a:solidFill>
                      </a:endParaRPr>
                    </a:p>
                  </a:txBody>
                  <a:tcPr>
                    <a:solidFill>
                      <a:schemeClr val="accent4"/>
                    </a:solidFill>
                  </a:tcPr>
                </a:tc>
                <a:tc hMerge="1">
                  <a:txBody>
                    <a:bodyPr/>
                    <a:lstStyle/>
                    <a:p>
                      <a:endParaRPr lang="en-US" sz="1200" dirty="0"/>
                    </a:p>
                  </a:txBody>
                  <a:tcPr>
                    <a:solidFill>
                      <a:schemeClr val="accent4"/>
                    </a:solidFill>
                  </a:tcPr>
                </a:tc>
                <a:extLst>
                  <a:ext uri="{0D108BD9-81ED-4DB2-BD59-A6C34878D82A}">
                    <a16:rowId xmlns:a16="http://schemas.microsoft.com/office/drawing/2014/main" val="16788389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21555" y="-23150"/>
            <a:ext cx="1383030" cy="791093"/>
          </a:xfrm>
          <a:prstGeom prst="rect">
            <a:avLst/>
          </a:prstGeom>
        </p:spPr>
      </p:pic>
    </p:spTree>
    <p:extLst>
      <p:ext uri="{BB962C8B-B14F-4D97-AF65-F5344CB8AC3E}">
        <p14:creationId xmlns:p14="http://schemas.microsoft.com/office/powerpoint/2010/main" val="6144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4058524" y="5043410"/>
            <a:ext cx="2161848" cy="830997"/>
          </a:xfrm>
          <a:prstGeom prst="rect">
            <a:avLst/>
          </a:prstGeom>
          <a:noFill/>
        </p:spPr>
        <p:txBody>
          <a:bodyPr wrap="square" rtlCol="0">
            <a:spAutoFit/>
          </a:bodyPr>
          <a:lstStyle/>
          <a:p>
            <a:r>
              <a:rPr lang="en-US" sz="4800" b="1" dirty="0"/>
              <a:t>Year 4</a:t>
            </a:r>
          </a:p>
        </p:txBody>
      </p:sp>
      <p:pic>
        <p:nvPicPr>
          <p:cNvPr id="3" name="Picture 2">
            <a:extLst>
              <a:ext uri="{FF2B5EF4-FFF2-40B4-BE49-F238E27FC236}">
                <a16:creationId xmlns:a16="http://schemas.microsoft.com/office/drawing/2014/main" id="{7734CA84-DE09-0E41-A15E-823450FC7B32}"/>
              </a:ext>
            </a:extLst>
          </p:cNvPr>
          <p:cNvPicPr>
            <a:picLocks noChangeAspect="1"/>
          </p:cNvPicPr>
          <p:nvPr/>
        </p:nvPicPr>
        <p:blipFill>
          <a:blip r:embed="rId3"/>
          <a:stretch>
            <a:fillRect/>
          </a:stretch>
        </p:blipFill>
        <p:spPr>
          <a:xfrm>
            <a:off x="6220372" y="794407"/>
            <a:ext cx="5080000" cy="5080000"/>
          </a:xfrm>
          <a:prstGeom prst="rect">
            <a:avLst/>
          </a:prstGeom>
        </p:spPr>
      </p:pic>
      <p:sp>
        <p:nvSpPr>
          <p:cNvPr id="7" name="TextBox 6">
            <a:extLst>
              <a:ext uri="{FF2B5EF4-FFF2-40B4-BE49-F238E27FC236}">
                <a16:creationId xmlns:a16="http://schemas.microsoft.com/office/drawing/2014/main" id="{E3462BBB-4452-4C43-B5EB-0B1965F6010C}"/>
              </a:ext>
            </a:extLst>
          </p:cNvPr>
          <p:cNvSpPr txBox="1"/>
          <p:nvPr/>
        </p:nvSpPr>
        <p:spPr>
          <a:xfrm>
            <a:off x="7272327" y="6402885"/>
            <a:ext cx="4137660" cy="369332"/>
          </a:xfrm>
          <a:prstGeom prst="rect">
            <a:avLst/>
          </a:prstGeom>
          <a:noFill/>
        </p:spPr>
        <p:txBody>
          <a:bodyPr wrap="square" rtlCol="0">
            <a:spAutoFit/>
          </a:bodyPr>
          <a:lstStyle/>
          <a:p>
            <a:pPr algn="r"/>
            <a:r>
              <a:rPr lang="en-US" dirty="0" err="1"/>
              <a:t>www.accessart.org.uk</a:t>
            </a:r>
            <a:endParaRPr lang="en-US" dirty="0"/>
          </a:p>
        </p:txBody>
      </p:sp>
      <p:pic>
        <p:nvPicPr>
          <p:cNvPr id="4" name="Picture 3">
            <a:extLst>
              <a:ext uri="{FF2B5EF4-FFF2-40B4-BE49-F238E27FC236}">
                <a16:creationId xmlns:a16="http://schemas.microsoft.com/office/drawing/2014/main" id="{B06E9E71-3E5D-3840-8BAC-9C48CEB9E3B0}"/>
              </a:ext>
            </a:extLst>
          </p:cNvPr>
          <p:cNvPicPr>
            <a:picLocks noChangeAspect="1"/>
          </p:cNvPicPr>
          <p:nvPr/>
        </p:nvPicPr>
        <p:blipFill>
          <a:blip r:embed="rId4"/>
          <a:stretch>
            <a:fillRect/>
          </a:stretch>
        </p:blipFill>
        <p:spPr>
          <a:xfrm>
            <a:off x="6205263" y="794407"/>
            <a:ext cx="5080000" cy="5080000"/>
          </a:xfrm>
          <a:prstGeom prst="rect">
            <a:avLst/>
          </a:prstGeom>
        </p:spPr>
      </p:pic>
    </p:spTree>
    <p:extLst>
      <p:ext uri="{BB962C8B-B14F-4D97-AF65-F5344CB8AC3E}">
        <p14:creationId xmlns:p14="http://schemas.microsoft.com/office/powerpoint/2010/main" val="57030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3435148213"/>
              </p:ext>
            </p:extLst>
          </p:nvPr>
        </p:nvGraphicFramePr>
        <p:xfrm>
          <a:off x="125730" y="159598"/>
          <a:ext cx="12000009" cy="630936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1905048">
                  <a:extLst>
                    <a:ext uri="{9D8B030D-6E8A-4147-A177-3AD203B41FA5}">
                      <a16:colId xmlns:a16="http://schemas.microsoft.com/office/drawing/2014/main" val="3207300427"/>
                    </a:ext>
                  </a:extLst>
                </a:gridCol>
                <a:gridCol w="3773347">
                  <a:extLst>
                    <a:ext uri="{9D8B030D-6E8A-4147-A177-3AD203B41FA5}">
                      <a16:colId xmlns:a16="http://schemas.microsoft.com/office/drawing/2014/main" val="797531361"/>
                    </a:ext>
                  </a:extLst>
                </a:gridCol>
                <a:gridCol w="1122744">
                  <a:extLst>
                    <a:ext uri="{9D8B030D-6E8A-4147-A177-3AD203B41FA5}">
                      <a16:colId xmlns:a16="http://schemas.microsoft.com/office/drawing/2014/main" val="889744308"/>
                    </a:ext>
                  </a:extLst>
                </a:gridCol>
                <a:gridCol w="1047782">
                  <a:extLst>
                    <a:ext uri="{9D8B030D-6E8A-4147-A177-3AD203B41FA5}">
                      <a16:colId xmlns:a16="http://schemas.microsoft.com/office/drawing/2014/main" val="493336728"/>
                    </a:ext>
                  </a:extLst>
                </a:gridCol>
                <a:gridCol w="2825208">
                  <a:extLst>
                    <a:ext uri="{9D8B030D-6E8A-4147-A177-3AD203B41FA5}">
                      <a16:colId xmlns:a16="http://schemas.microsoft.com/office/drawing/2014/main" val="4107863317"/>
                    </a:ext>
                  </a:extLst>
                </a:gridCol>
              </a:tblGrid>
              <a:tr h="638698">
                <a:tc>
                  <a:txBody>
                    <a:bodyPr/>
                    <a:lstStyle/>
                    <a:p>
                      <a:endParaRPr lang="en-US" dirty="0"/>
                    </a:p>
                  </a:txBody>
                  <a:tcPr/>
                </a:tc>
                <a:tc gridSpan="4">
                  <a:txBody>
                    <a:bodyPr/>
                    <a:lstStyle/>
                    <a:p>
                      <a:pPr algn="ctr"/>
                      <a:r>
                        <a:rPr lang="en-US" dirty="0"/>
                        <a:t>Year 4 – Generating Ideas</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t>By the end of Year 4</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377612">
                <a:tc rowSpan="2">
                  <a:txBody>
                    <a:bodyPr/>
                    <a:lstStyle/>
                    <a:p>
                      <a:pPr marL="0" indent="0" algn="l">
                        <a:buFont typeface="Arial" panose="020B0604020202020204" pitchFamily="34" charset="0"/>
                        <a:buNone/>
                      </a:pPr>
                      <a:r>
                        <a:rPr lang="en-US" sz="1200" b="1" dirty="0">
                          <a:solidFill>
                            <a:schemeClr val="tx1"/>
                          </a:solidFill>
                        </a:rPr>
                        <a:t>Generating Ideas</a:t>
                      </a:r>
                    </a:p>
                    <a:p>
                      <a:pPr marL="0" indent="0" algn="l">
                        <a:buFont typeface="Arial" panose="020B0604020202020204" pitchFamily="34" charset="0"/>
                        <a:buNone/>
                      </a:pPr>
                      <a:endParaRPr lang="en-US" sz="1200" b="1" dirty="0">
                        <a:solidFill>
                          <a:schemeClr val="tx1"/>
                        </a:solidFill>
                      </a:endParaRPr>
                    </a:p>
                    <a:p>
                      <a:pPr marL="0" indent="0" algn="l">
                        <a:buFont typeface="Arial" panose="020B0604020202020204" pitchFamily="34" charset="0"/>
                        <a:buNone/>
                      </a:pPr>
                      <a:r>
                        <a:rPr lang="en-US" sz="1400" b="1" dirty="0">
                          <a:solidFill>
                            <a:schemeClr val="bg1"/>
                          </a:solidFill>
                        </a:rPr>
                        <a:t>Teachers should:</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Feel able to model sketchbook use </a:t>
                      </a:r>
                      <a:r>
                        <a:rPr lang="en-US" sz="1400" i="1" dirty="0">
                          <a:solidFill>
                            <a:schemeClr val="bg1"/>
                          </a:solidFill>
                        </a:rPr>
                        <a:t>alongside </a:t>
                      </a:r>
                      <a:r>
                        <a:rPr lang="en-US" sz="1400" dirty="0">
                          <a:solidFill>
                            <a:schemeClr val="bg1"/>
                          </a:solidFill>
                        </a:rPr>
                        <a:t>pupils (i.e. keep their own sketchbook)</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Let pupils </a:t>
                      </a:r>
                      <a:r>
                        <a:rPr lang="en-US" sz="1400" i="1" dirty="0">
                          <a:solidFill>
                            <a:schemeClr val="bg1"/>
                          </a:solidFill>
                        </a:rPr>
                        <a:t>discover and share</a:t>
                      </a:r>
                      <a:r>
                        <a:rPr lang="en-US" sz="1400" dirty="0">
                          <a:solidFill>
                            <a:schemeClr val="bg1"/>
                          </a:solidFill>
                        </a:rPr>
                        <a:t> for themselves</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Enable pupils to build confidence in their own ideas</a:t>
                      </a:r>
                    </a:p>
                    <a:p>
                      <a:pPr marL="285750" indent="-285750" algn="l">
                        <a:buFont typeface="Arial" panose="020B0604020202020204" pitchFamily="34" charset="0"/>
                        <a:buChar char="•"/>
                      </a:pPr>
                      <a:endParaRPr lang="en-US" sz="1200" dirty="0">
                        <a:solidFill>
                          <a:schemeClr val="bg1"/>
                        </a:solidFill>
                      </a:endParaRPr>
                    </a:p>
                    <a:p>
                      <a:pPr marL="285750" indent="-285750" algn="l">
                        <a:buFont typeface="Arial" panose="020B0604020202020204" pitchFamily="34" charset="0"/>
                        <a:buChar char="•"/>
                      </a:pPr>
                      <a:endParaRPr lang="en-US" sz="1200" dirty="0">
                        <a:solidFill>
                          <a:schemeClr val="bg1"/>
                        </a:solidFill>
                      </a:endParaRPr>
                    </a:p>
                  </a:txBody>
                  <a:tcPr>
                    <a:solidFill>
                      <a:schemeClr val="accent5"/>
                    </a:solidFill>
                  </a:tcPr>
                </a:tc>
                <a:tc>
                  <a:txBody>
                    <a:bodyPr/>
                    <a:lstStyle/>
                    <a:p>
                      <a:pPr marL="0" indent="0">
                        <a:buFont typeface="Arial" panose="020B0604020202020204" pitchFamily="34" charset="0"/>
                        <a:buNone/>
                      </a:pPr>
                      <a:r>
                        <a:rPr lang="en-US" sz="1200" b="1" dirty="0"/>
                        <a:t>Through Sketchbooks</a:t>
                      </a:r>
                    </a:p>
                  </a:txBody>
                  <a:tcPr/>
                </a:tc>
                <a:tc>
                  <a:txBody>
                    <a:bodyPr/>
                    <a:lstStyle/>
                    <a:p>
                      <a:r>
                        <a:rPr lang="en-US" sz="1200" b="1" dirty="0"/>
                        <a:t>By Looking &amp; Talking</a:t>
                      </a:r>
                    </a:p>
                  </a:txBody>
                  <a:tcPr/>
                </a:tc>
                <a:tc>
                  <a:txBody>
                    <a:bodyPr/>
                    <a:lstStyle/>
                    <a:p>
                      <a:r>
                        <a:rPr lang="en-US" sz="1200" b="1" dirty="0"/>
                        <a:t>Through Making</a:t>
                      </a:r>
                    </a:p>
                  </a:txBody>
                  <a:tcPr/>
                </a:tc>
                <a:tc>
                  <a:txBody>
                    <a:bodyPr/>
                    <a:lstStyle/>
                    <a:p>
                      <a:r>
                        <a:rPr lang="en-US" sz="1200" b="1" dirty="0"/>
                        <a:t>Digital Media</a:t>
                      </a:r>
                    </a:p>
                  </a:txBody>
                  <a:tcPr/>
                </a:tc>
                <a:tc rowSpan="2">
                  <a:txBody>
                    <a:bodyPr/>
                    <a:lstStyle/>
                    <a:p>
                      <a:pPr marL="0" indent="0">
                        <a:buFont typeface="Arial" panose="020B0604020202020204" pitchFamily="34" charset="0"/>
                        <a:buNone/>
                      </a:pPr>
                      <a:r>
                        <a:rPr lang="en-US" sz="1600" b="1" dirty="0">
                          <a:solidFill>
                            <a:schemeClr val="bg1"/>
                          </a:solidFill>
                        </a:rPr>
                        <a:t>Use sketchbooks and drawing to purposefully improve understanding, inform ideas and explore potential</a:t>
                      </a:r>
                    </a:p>
                    <a:p>
                      <a:pPr marL="0" indent="0">
                        <a:buFont typeface="Arial" panose="020B0604020202020204" pitchFamily="34" charset="0"/>
                        <a:buNone/>
                      </a:pPr>
                      <a:endParaRPr lang="en-US" sz="1600" b="1" dirty="0">
                        <a:solidFill>
                          <a:schemeClr val="bg1"/>
                        </a:solidFill>
                      </a:endParaRPr>
                    </a:p>
                    <a:p>
                      <a:pPr marL="0" indent="0">
                        <a:buFont typeface="Arial" panose="020B0604020202020204" pitchFamily="34" charset="0"/>
                        <a:buNone/>
                      </a:pPr>
                      <a:r>
                        <a:rPr lang="en-US" sz="1600" b="1" dirty="0">
                          <a:solidFill>
                            <a:schemeClr val="bg1"/>
                          </a:solidFill>
                        </a:rPr>
                        <a:t>Understand sketchbooks are places to explore personal creativity, and as such they should be experimental, imperfect, ask questions, demonstrate inquisitive exploration</a:t>
                      </a:r>
                    </a:p>
                    <a:p>
                      <a:pPr marL="0" indent="0">
                        <a:buFont typeface="Arial" panose="020B0604020202020204" pitchFamily="34" charset="0"/>
                        <a:buNone/>
                      </a:pPr>
                      <a:endParaRPr lang="en-US" sz="1600" b="1" dirty="0">
                        <a:solidFill>
                          <a:schemeClr val="bg1"/>
                        </a:solidFill>
                      </a:endParaRPr>
                    </a:p>
                    <a:p>
                      <a:pPr marL="0" indent="0">
                        <a:buFont typeface="Arial" panose="020B0604020202020204" pitchFamily="34" charset="0"/>
                        <a:buNone/>
                      </a:pPr>
                      <a:r>
                        <a:rPr lang="en-US" sz="1600" b="1" dirty="0">
                          <a:solidFill>
                            <a:schemeClr val="bg1"/>
                          </a:solidFill>
                        </a:rPr>
                        <a:t>Use sketchbooks, together with other resources, to understand how inspiration can come from many rich and personal sources to feed into creative projects</a:t>
                      </a:r>
                    </a:p>
                  </a:txBody>
                  <a:tcPr>
                    <a:solidFill>
                      <a:schemeClr val="accent5"/>
                    </a:solidFill>
                  </a:tcPr>
                </a:tc>
                <a:extLst>
                  <a:ext uri="{0D108BD9-81ED-4DB2-BD59-A6C34878D82A}">
                    <a16:rowId xmlns:a16="http://schemas.microsoft.com/office/drawing/2014/main" val="1058075635"/>
                  </a:ext>
                </a:extLst>
              </a:tr>
              <a:tr h="20802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Continue to develop a “</a:t>
                      </a:r>
                      <a:r>
                        <a:rPr lang="en-US" sz="1200" i="0" dirty="0">
                          <a:solidFill>
                            <a:srgbClr val="ED2E67"/>
                          </a:solidFill>
                        </a:rPr>
                        <a:t>sketchbook habit</a:t>
                      </a:r>
                      <a:r>
                        <a:rPr lang="en-US" sz="1200" i="0" dirty="0"/>
                        <a:t>”, using a sketchbook as a place to record individual response to the world.</a:t>
                      </a:r>
                      <a:br>
                        <a:rPr lang="en-US" sz="1200" dirty="0"/>
                      </a:br>
                      <a:br>
                        <a:rPr lang="en-US" sz="1200" dirty="0"/>
                      </a:br>
                      <a:r>
                        <a:rPr lang="en-US" sz="1200" dirty="0"/>
                        <a:t>Begin to feel a </a:t>
                      </a:r>
                      <a:r>
                        <a:rPr lang="en-US" sz="1200" dirty="0">
                          <a:solidFill>
                            <a:srgbClr val="ED2E67"/>
                          </a:solidFill>
                        </a:rPr>
                        <a:t>sense of ownership </a:t>
                      </a:r>
                      <a:r>
                        <a:rPr lang="en-US" sz="1200" dirty="0"/>
                        <a:t>about the sketchbook, which means allowing every child to work at </a:t>
                      </a:r>
                      <a:r>
                        <a:rPr lang="en-US" sz="1200" dirty="0">
                          <a:solidFill>
                            <a:srgbClr val="ED2E67"/>
                          </a:solidFill>
                        </a:rPr>
                        <a:t>own pace</a:t>
                      </a:r>
                      <a:r>
                        <a:rPr lang="en-US" sz="1200" dirty="0"/>
                        <a:t>, </a:t>
                      </a:r>
                      <a:r>
                        <a:rPr lang="en-US" sz="1200" dirty="0">
                          <a:solidFill>
                            <a:srgbClr val="ED2E67"/>
                          </a:solidFill>
                        </a:rPr>
                        <a:t>following own exploration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ED2E67"/>
                          </a:solidFill>
                        </a:rPr>
                        <a:t>Practice and develop </a:t>
                      </a:r>
                      <a:r>
                        <a:rPr lang="en-US" sz="1200" dirty="0"/>
                        <a:t>sketchbook use, incorporating the following activities:  </a:t>
                      </a:r>
                      <a:r>
                        <a:rPr lang="en-US" sz="1200" dirty="0">
                          <a:solidFill>
                            <a:srgbClr val="ED2E67"/>
                          </a:solidFill>
                        </a:rPr>
                        <a:t>drawing to discover, drawing to show you have seen, drawing to experiment, exploring colour, exploring paint, testing ideas, collecting, sticking, writing notes, looking back, thinking forwards and around, reflecting, making links…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txBody>
                  <a:tcPr/>
                </a:tc>
                <a:tc>
                  <a:txBody>
                    <a:bodyPr/>
                    <a:lstStyle/>
                    <a:p>
                      <a:r>
                        <a:rPr lang="en-US" sz="1200" dirty="0">
                          <a:solidFill>
                            <a:srgbClr val="ED2E67"/>
                          </a:solidFill>
                        </a:rPr>
                        <a:t>Enjoy</a:t>
                      </a:r>
                      <a:r>
                        <a:rPr lang="en-US" sz="1200" dirty="0"/>
                        <a:t> looking at </a:t>
                      </a:r>
                      <a:r>
                        <a:rPr lang="en-US" sz="1200" dirty="0">
                          <a:solidFill>
                            <a:srgbClr val="ED2E67"/>
                          </a:solidFill>
                        </a:rPr>
                        <a:t>artwork</a:t>
                      </a:r>
                      <a:r>
                        <a:rPr lang="en-US" sz="1200" dirty="0"/>
                        <a:t> made </a:t>
                      </a:r>
                      <a:r>
                        <a:rPr lang="en-US" sz="1200" dirty="0">
                          <a:solidFill>
                            <a:srgbClr val="ED2E67"/>
                          </a:solidFill>
                        </a:rPr>
                        <a:t>by artists, craftspeople, architects </a:t>
                      </a:r>
                      <a:r>
                        <a:rPr lang="en-US" sz="1200" dirty="0"/>
                        <a:t>and </a:t>
                      </a:r>
                      <a:r>
                        <a:rPr lang="en-US" sz="1200" dirty="0">
                          <a:solidFill>
                            <a:srgbClr val="ED2E67"/>
                          </a:solidFill>
                        </a:rPr>
                        <a:t>designers. </a:t>
                      </a:r>
                    </a:p>
                    <a:p>
                      <a:endParaRPr lang="en-US" sz="1200" dirty="0">
                        <a:solidFill>
                          <a:srgbClr val="ED2E67"/>
                        </a:solidFill>
                      </a:endParaRPr>
                    </a:p>
                    <a:p>
                      <a:r>
                        <a:rPr lang="en-US" sz="1200" dirty="0">
                          <a:solidFill>
                            <a:srgbClr val="ED2E67"/>
                          </a:solidFill>
                        </a:rPr>
                        <a:t>Discuss artist’s intention </a:t>
                      </a:r>
                      <a:r>
                        <a:rPr lang="en-US" sz="1200" dirty="0">
                          <a:solidFill>
                            <a:schemeClr val="tx1"/>
                          </a:solidFill>
                        </a:rPr>
                        <a:t>and </a:t>
                      </a:r>
                      <a:r>
                        <a:rPr lang="en-US" sz="1200" dirty="0">
                          <a:solidFill>
                            <a:srgbClr val="ED2E67"/>
                          </a:solidFill>
                        </a:rPr>
                        <a:t>reflect upon your response.</a:t>
                      </a:r>
                      <a:r>
                        <a:rPr lang="en-US" sz="1200" dirty="0"/>
                        <a:t> </a:t>
                      </a:r>
                    </a:p>
                    <a:p>
                      <a:endParaRPr lang="en-US" sz="1200" dirty="0"/>
                    </a:p>
                    <a:p>
                      <a:r>
                        <a:rPr lang="en-US" sz="1200" dirty="0"/>
                        <a:t>Look at </a:t>
                      </a:r>
                      <a:r>
                        <a:rPr lang="en-US" sz="1200" dirty="0">
                          <a:solidFill>
                            <a:srgbClr val="ED2E67"/>
                          </a:solidFill>
                        </a:rPr>
                        <a:t>artforms</a:t>
                      </a:r>
                      <a:r>
                        <a:rPr lang="en-US" sz="1200" dirty="0"/>
                        <a:t> beyond the visual arts: </a:t>
                      </a:r>
                      <a:r>
                        <a:rPr lang="en-US" sz="1200" dirty="0">
                          <a:solidFill>
                            <a:srgbClr val="ED2E67"/>
                          </a:solidFill>
                        </a:rPr>
                        <a:t>literature, drama, music, film </a:t>
                      </a:r>
                      <a:r>
                        <a:rPr lang="en-US" sz="1200" dirty="0" err="1">
                          <a:solidFill>
                            <a:schemeClr val="tx1"/>
                          </a:solidFill>
                        </a:rPr>
                        <a:t>etc</a:t>
                      </a:r>
                      <a:r>
                        <a:rPr lang="en-US" sz="1200" dirty="0">
                          <a:solidFill>
                            <a:schemeClr val="tx1"/>
                          </a:solidFill>
                        </a:rPr>
                        <a:t> and </a:t>
                      </a:r>
                      <a:r>
                        <a:rPr lang="en-US" sz="1200" dirty="0">
                          <a:solidFill>
                            <a:srgbClr val="ED2E67"/>
                          </a:solidFill>
                        </a:rPr>
                        <a:t>explore </a:t>
                      </a:r>
                      <a:r>
                        <a:rPr lang="en-US" sz="1200" dirty="0">
                          <a:solidFill>
                            <a:schemeClr val="tx1"/>
                          </a:solidFill>
                        </a:rPr>
                        <a:t>how they </a:t>
                      </a:r>
                      <a:r>
                        <a:rPr lang="en-US" sz="1200" dirty="0">
                          <a:solidFill>
                            <a:srgbClr val="ED2E67"/>
                          </a:solidFill>
                        </a:rPr>
                        <a:t>relate </a:t>
                      </a:r>
                      <a:r>
                        <a:rPr lang="en-US" sz="1200" dirty="0">
                          <a:solidFill>
                            <a:schemeClr val="tx1"/>
                          </a:solidFill>
                        </a:rPr>
                        <a:t>to your </a:t>
                      </a:r>
                      <a:r>
                        <a:rPr lang="en-US" sz="1200" dirty="0">
                          <a:solidFill>
                            <a:srgbClr val="ED2E67"/>
                          </a:solidFill>
                        </a:rPr>
                        <a:t>visual art form.</a:t>
                      </a:r>
                    </a:p>
                    <a:p>
                      <a:endParaRPr lang="en-US" sz="1200" dirty="0"/>
                    </a:p>
                    <a:p>
                      <a:r>
                        <a:rPr lang="en-US" sz="1200" dirty="0"/>
                        <a:t>Look at a variety of types of </a:t>
                      </a:r>
                      <a:r>
                        <a:rPr lang="en-US" sz="1200" dirty="0">
                          <a:solidFill>
                            <a:srgbClr val="ED2E67"/>
                          </a:solidFill>
                        </a:rPr>
                        <a:t>source materia</a:t>
                      </a:r>
                      <a:r>
                        <a:rPr lang="en-US" sz="1200" dirty="0"/>
                        <a:t>l and understand the differences.</a:t>
                      </a:r>
                    </a:p>
                    <a:p>
                      <a:endParaRPr lang="en-US" sz="1200" dirty="0"/>
                    </a:p>
                    <a:p>
                      <a:r>
                        <a:rPr lang="en-US" sz="1200" dirty="0"/>
                        <a:t>Be given </a:t>
                      </a:r>
                      <a:r>
                        <a:rPr lang="en-US" sz="1200" dirty="0">
                          <a:solidFill>
                            <a:srgbClr val="ED2E67"/>
                          </a:solidFill>
                        </a:rPr>
                        <a:t>time and space </a:t>
                      </a:r>
                      <a:r>
                        <a:rPr lang="en-US" sz="1200" dirty="0"/>
                        <a:t>to engage with the </a:t>
                      </a:r>
                      <a:r>
                        <a:rPr lang="en-US" sz="1200" dirty="0">
                          <a:solidFill>
                            <a:srgbClr val="ED2E67"/>
                          </a:solidFill>
                        </a:rPr>
                        <a:t>physical world </a:t>
                      </a:r>
                      <a:r>
                        <a:rPr lang="en-US" sz="1200" dirty="0"/>
                        <a:t>to stimulate a </a:t>
                      </a:r>
                      <a:r>
                        <a:rPr lang="en-US" sz="1200" dirty="0">
                          <a:solidFill>
                            <a:srgbClr val="ED2E67"/>
                          </a:solidFill>
                        </a:rPr>
                        <a:t>creative response </a:t>
                      </a:r>
                      <a:r>
                        <a:rPr lang="en-US" sz="1200" dirty="0"/>
                        <a:t>(visiting, seeing, holding, hearing), </a:t>
                      </a:r>
                      <a:r>
                        <a:rPr lang="en-US" sz="1200" dirty="0">
                          <a:solidFill>
                            <a:srgbClr val="ED2E67"/>
                          </a:solidFill>
                        </a:rPr>
                        <a:t>including found</a:t>
                      </a:r>
                      <a:r>
                        <a:rPr lang="en-US" sz="1200" dirty="0"/>
                        <a:t> and </a:t>
                      </a:r>
                      <a:r>
                        <a:rPr lang="en-US" sz="1200" dirty="0">
                          <a:solidFill>
                            <a:srgbClr val="ED2E67"/>
                          </a:solidFill>
                        </a:rPr>
                        <a:t>manmade objects.</a:t>
                      </a:r>
                    </a:p>
                    <a:p>
                      <a:endParaRPr lang="en-US" sz="1200" dirty="0"/>
                    </a:p>
                    <a:p>
                      <a:r>
                        <a:rPr lang="en-US" sz="1200" dirty="0"/>
                        <a:t>Develop questions to ask when looking at artworks and /or stimulus:</a:t>
                      </a:r>
                    </a:p>
                    <a:p>
                      <a:pPr marL="171450" indent="-171450">
                        <a:buFont typeface="Arial" panose="020B0604020202020204" pitchFamily="34" charset="0"/>
                        <a:buChar char="•"/>
                      </a:pPr>
                      <a:r>
                        <a:rPr lang="en-US" sz="1200" dirty="0">
                          <a:solidFill>
                            <a:srgbClr val="ED2E67"/>
                          </a:solidFill>
                        </a:rPr>
                        <a:t>Describe the artwork.</a:t>
                      </a:r>
                    </a:p>
                    <a:p>
                      <a:pPr marL="171450" indent="-171450">
                        <a:buFont typeface="Arial" panose="020B0604020202020204" pitchFamily="34" charset="0"/>
                        <a:buChar char="•"/>
                      </a:pPr>
                      <a:r>
                        <a:rPr lang="en-US" sz="1200" dirty="0">
                          <a:solidFill>
                            <a:srgbClr val="ED2E67"/>
                          </a:solidFill>
                        </a:rPr>
                        <a:t>What do you like/dislike? Why?</a:t>
                      </a:r>
                    </a:p>
                    <a:p>
                      <a:pPr marL="171450" indent="-171450">
                        <a:buFont typeface="Arial" panose="020B0604020202020204" pitchFamily="34" charset="0"/>
                        <a:buChar char="•"/>
                      </a:pPr>
                      <a:r>
                        <a:rPr lang="en-US" sz="1200" dirty="0">
                          <a:solidFill>
                            <a:srgbClr val="ED2E67"/>
                          </a:solidFill>
                        </a:rPr>
                        <a:t>Which other senses can you bring to this artwork?</a:t>
                      </a:r>
                    </a:p>
                    <a:p>
                      <a:pPr marL="171450" indent="-171450">
                        <a:buFont typeface="Arial" panose="020B0604020202020204" pitchFamily="34" charset="0"/>
                        <a:buChar char="•"/>
                      </a:pPr>
                      <a:r>
                        <a:rPr lang="en-US" sz="1200" dirty="0">
                          <a:solidFill>
                            <a:srgbClr val="ED2E67"/>
                          </a:solidFill>
                        </a:rPr>
                        <a:t>What is the artist saying to us in this artwork?</a:t>
                      </a:r>
                    </a:p>
                    <a:p>
                      <a:pPr marL="171450" indent="-171450">
                        <a:buFont typeface="Arial" panose="020B0604020202020204" pitchFamily="34" charset="0"/>
                        <a:buChar char="•"/>
                      </a:pPr>
                      <a:r>
                        <a:rPr lang="en-US" sz="1200" dirty="0">
                          <a:solidFill>
                            <a:srgbClr val="ED2E67"/>
                          </a:solidFill>
                        </a:rPr>
                        <a:t>How might it inspire you to make your own artwork?</a:t>
                      </a:r>
                    </a:p>
                    <a:p>
                      <a:pPr marL="171450" indent="-171450">
                        <a:buFont typeface="Arial" panose="020B0604020202020204" pitchFamily="34" charset="0"/>
                        <a:buChar char="•"/>
                      </a:pPr>
                      <a:r>
                        <a:rPr lang="en-US" sz="1200" dirty="0">
                          <a:solidFill>
                            <a:srgbClr val="ED2E67"/>
                          </a:solidFill>
                        </a:rPr>
                        <a:t>If you could take this art work home, where would you put it and why?</a:t>
                      </a:r>
                    </a:p>
                    <a:p>
                      <a:endParaRPr lang="en-US" sz="1200" dirty="0"/>
                    </a:p>
                    <a:p>
                      <a:r>
                        <a:rPr lang="en-US" sz="1200" dirty="0"/>
                        <a:t>Take part in small scale </a:t>
                      </a:r>
                      <a:r>
                        <a:rPr lang="en-US" sz="1200" dirty="0" err="1">
                          <a:solidFill>
                            <a:srgbClr val="ED2E67"/>
                          </a:solidFill>
                        </a:rPr>
                        <a:t>crits</a:t>
                      </a:r>
                      <a:r>
                        <a:rPr lang="en-US" sz="1200" dirty="0"/>
                        <a:t> throughout so that </a:t>
                      </a:r>
                      <a:r>
                        <a:rPr lang="en-US" sz="1200" dirty="0">
                          <a:solidFill>
                            <a:srgbClr val="ED2E67"/>
                          </a:solidFill>
                        </a:rPr>
                        <a:t>brainstorming</a:t>
                      </a:r>
                      <a:r>
                        <a:rPr lang="en-US" sz="1200" dirty="0"/>
                        <a:t> becomes part of the </a:t>
                      </a:r>
                      <a:r>
                        <a:rPr lang="en-US" sz="1200" dirty="0">
                          <a:solidFill>
                            <a:srgbClr val="ED2E67"/>
                          </a:solidFill>
                        </a:rPr>
                        <a:t>creative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 growing knowledge of how </a:t>
                      </a:r>
                      <a:r>
                        <a:rPr lang="en-US" sz="1200" dirty="0">
                          <a:solidFill>
                            <a:srgbClr val="ED2E67"/>
                          </a:solidFill>
                        </a:rPr>
                        <a:t>materials and medium act, </a:t>
                      </a:r>
                      <a:r>
                        <a:rPr lang="en-US" sz="1200" dirty="0">
                          <a:solidFill>
                            <a:schemeClr val="tx1"/>
                          </a:solidFill>
                        </a:rPr>
                        <a:t>to help </a:t>
                      </a:r>
                      <a:r>
                        <a:rPr lang="en-US" sz="1200" dirty="0">
                          <a:solidFill>
                            <a:srgbClr val="ED2E67"/>
                          </a:solidFill>
                        </a:rPr>
                        <a:t>develop ideas. </a:t>
                      </a:r>
                      <a:r>
                        <a:rPr lang="en-US" sz="1200" dirty="0">
                          <a:solidFill>
                            <a:schemeClr val="tx1"/>
                          </a:solidFill>
                        </a:rPr>
                        <a:t>Continue to</a:t>
                      </a:r>
                      <a:r>
                        <a:rPr lang="en-US" sz="1200" dirty="0">
                          <a:solidFill>
                            <a:srgbClr val="ED2E67"/>
                          </a:solidFill>
                        </a:rPr>
                        <a:t> generate ideas through space for playful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Explore how ideas translate and develop </a:t>
                      </a:r>
                      <a:r>
                        <a:rPr lang="en-US" sz="1200" dirty="0">
                          <a:solidFill>
                            <a:schemeClr val="tx1"/>
                          </a:solidFill>
                        </a:rPr>
                        <a:t>through</a:t>
                      </a:r>
                      <a:r>
                        <a:rPr lang="en-US" sz="1200" dirty="0">
                          <a:solidFill>
                            <a:srgbClr val="ED2E67"/>
                          </a:solidFill>
                        </a:rPr>
                        <a:t> different medium </a:t>
                      </a:r>
                      <a:r>
                        <a:rPr lang="en-US" sz="1200" dirty="0">
                          <a:solidFill>
                            <a:schemeClr val="tx1"/>
                          </a:solidFill>
                        </a:rPr>
                        <a:t>(i.e. a drawing in pencil or a drawing in charcoal).</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a:t>
                      </a:r>
                      <a:r>
                        <a:rPr lang="en-US" sz="1200" dirty="0">
                          <a:solidFill>
                            <a:srgbClr val="ED2E67"/>
                          </a:solidFill>
                        </a:rPr>
                        <a:t>digital media </a:t>
                      </a:r>
                      <a:r>
                        <a:rPr lang="en-US" sz="1200" dirty="0"/>
                        <a:t>to </a:t>
                      </a:r>
                      <a:r>
                        <a:rPr lang="en-US" sz="1200" dirty="0">
                          <a:solidFill>
                            <a:srgbClr val="ED2E67"/>
                          </a:solidFill>
                        </a:rPr>
                        <a:t>identify and research</a:t>
                      </a:r>
                      <a:r>
                        <a:rPr lang="en-US" sz="1200" dirty="0"/>
                        <a:t> </a:t>
                      </a:r>
                      <a:r>
                        <a:rPr lang="en-US" sz="1200" dirty="0">
                          <a:solidFill>
                            <a:srgbClr val="ED2E67"/>
                          </a:solidFill>
                        </a:rPr>
                        <a:t>artists, craftspeople, architects </a:t>
                      </a:r>
                      <a:r>
                        <a:rPr lang="en-US" sz="1200" dirty="0"/>
                        <a:t>and </a:t>
                      </a:r>
                      <a:r>
                        <a:rPr lang="en-US" sz="1200" dirty="0">
                          <a:solidFill>
                            <a:srgbClr val="ED2E67"/>
                          </a:solidFill>
                        </a:rPr>
                        <a:t>designers.</a:t>
                      </a:r>
                    </a:p>
                  </a:txBody>
                  <a:tcPr/>
                </a:tc>
                <a:tc vMerge="1">
                  <a:txBody>
                    <a:bodyPr/>
                    <a:lstStyle/>
                    <a:p>
                      <a:endParaRPr lang="en-US"/>
                    </a:p>
                  </a:txBody>
                  <a:tcPr/>
                </a:tc>
                <a:extLst>
                  <a:ext uri="{0D108BD9-81ED-4DB2-BD59-A6C34878D82A}">
                    <a16:rowId xmlns:a16="http://schemas.microsoft.com/office/drawing/2014/main" val="218710474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212247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46177906"/>
              </p:ext>
            </p:extLst>
          </p:nvPr>
        </p:nvGraphicFramePr>
        <p:xfrm>
          <a:off x="125730" y="159598"/>
          <a:ext cx="12000009" cy="6788389"/>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2265625">
                  <a:extLst>
                    <a:ext uri="{9D8B030D-6E8A-4147-A177-3AD203B41FA5}">
                      <a16:colId xmlns:a16="http://schemas.microsoft.com/office/drawing/2014/main" val="3207300427"/>
                    </a:ext>
                  </a:extLst>
                </a:gridCol>
                <a:gridCol w="1792820">
                  <a:extLst>
                    <a:ext uri="{9D8B030D-6E8A-4147-A177-3AD203B41FA5}">
                      <a16:colId xmlns:a16="http://schemas.microsoft.com/office/drawing/2014/main" val="3273127877"/>
                    </a:ext>
                  </a:extLst>
                </a:gridCol>
                <a:gridCol w="1895239">
                  <a:extLst>
                    <a:ext uri="{9D8B030D-6E8A-4147-A177-3AD203B41FA5}">
                      <a16:colId xmlns:a16="http://schemas.microsoft.com/office/drawing/2014/main" val="4076922765"/>
                    </a:ext>
                  </a:extLst>
                </a:gridCol>
                <a:gridCol w="1895237">
                  <a:extLst>
                    <a:ext uri="{9D8B030D-6E8A-4147-A177-3AD203B41FA5}">
                      <a16:colId xmlns:a16="http://schemas.microsoft.com/office/drawing/2014/main" val="1131342401"/>
                    </a:ext>
                  </a:extLst>
                </a:gridCol>
                <a:gridCol w="2825208">
                  <a:extLst>
                    <a:ext uri="{9D8B030D-6E8A-4147-A177-3AD203B41FA5}">
                      <a16:colId xmlns:a16="http://schemas.microsoft.com/office/drawing/2014/main" val="4107863317"/>
                    </a:ext>
                  </a:extLst>
                </a:gridCol>
              </a:tblGrid>
              <a:tr h="612889">
                <a:tc>
                  <a:txBody>
                    <a:bodyPr/>
                    <a:lstStyle/>
                    <a:p>
                      <a:endParaRPr lang="en-US" dirty="0"/>
                    </a:p>
                  </a:txBody>
                  <a:tcPr/>
                </a:tc>
                <a:tc gridSpan="4">
                  <a:txBody>
                    <a:bodyPr/>
                    <a:lstStyle/>
                    <a:p>
                      <a:pPr algn="ctr"/>
                      <a:r>
                        <a:rPr lang="en-US" dirty="0"/>
                        <a:t>Year 4 - Making</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t>By the end of Year 4</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394404">
                <a:tc rowSpan="2">
                  <a:txBody>
                    <a:bodyPr/>
                    <a:lstStyle/>
                    <a:p>
                      <a:pPr algn="l"/>
                      <a:r>
                        <a:rPr lang="en-US" sz="1600" b="1" dirty="0">
                          <a:solidFill>
                            <a:schemeClr val="tx1"/>
                          </a:solidFill>
                        </a:rPr>
                        <a:t>Making</a:t>
                      </a:r>
                    </a:p>
                    <a:p>
                      <a:pPr algn="l"/>
                      <a:endParaRPr lang="en-US" sz="1600" dirty="0">
                        <a:solidFill>
                          <a:schemeClr val="bg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Balance time in which you sensitively model a technique, with plenty of time for pupils to enjoy open-ended exploration, and project-based learning</a:t>
                      </a:r>
                    </a:p>
                    <a:p>
                      <a:pPr algn="l"/>
                      <a:endParaRPr lang="en-US" sz="1400" dirty="0">
                        <a:solidFill>
                          <a:schemeClr val="bg1"/>
                        </a:solidFill>
                      </a:endParaRPr>
                    </a:p>
                    <a:p>
                      <a:pPr algn="l"/>
                      <a:r>
                        <a:rPr lang="en-US" sz="1400" dirty="0">
                          <a:solidFill>
                            <a:schemeClr val="bg1"/>
                          </a:solidFill>
                        </a:rPr>
                        <a:t>Have the confidence to  celebrate places where pupils diverge from the task (as being signs that they are owning their learning)</a:t>
                      </a:r>
                    </a:p>
                  </a:txBody>
                  <a:tcPr>
                    <a:solidFill>
                      <a:schemeClr val="accent5"/>
                    </a:solidFill>
                  </a:tcPr>
                </a:tc>
                <a:tc>
                  <a:txBody>
                    <a:bodyPr/>
                    <a:lstStyle/>
                    <a:p>
                      <a:pPr marL="0" indent="0">
                        <a:buFont typeface="Arial" panose="020B0604020202020204" pitchFamily="34" charset="0"/>
                        <a:buNone/>
                      </a:pPr>
                      <a:r>
                        <a:rPr lang="en-US" sz="1200" dirty="0"/>
                        <a:t>Drawing &amp; Printmaking</a:t>
                      </a:r>
                    </a:p>
                  </a:txBody>
                  <a:tcPr/>
                </a:tc>
                <a:tc>
                  <a:txBody>
                    <a:bodyPr/>
                    <a:lstStyle/>
                    <a:p>
                      <a:pPr marL="0" indent="0">
                        <a:buFont typeface="Arial" panose="020B0604020202020204" pitchFamily="34" charset="0"/>
                        <a:buNone/>
                      </a:pPr>
                      <a:r>
                        <a:rPr lang="en-US" sz="1200" dirty="0"/>
                        <a:t>Painting/Collage/Sketchbooks</a:t>
                      </a:r>
                    </a:p>
                  </a:txBody>
                  <a:tcPr/>
                </a:tc>
                <a:tc>
                  <a:txBody>
                    <a:bodyPr/>
                    <a:lstStyle/>
                    <a:p>
                      <a:pPr marL="0" indent="0">
                        <a:buFont typeface="Arial" panose="020B0604020202020204" pitchFamily="34" charset="0"/>
                        <a:buNone/>
                      </a:pPr>
                      <a:r>
                        <a:rPr lang="en-US" sz="1200" dirty="0"/>
                        <a:t>Sculpture</a:t>
                      </a:r>
                    </a:p>
                  </a:txBody>
                  <a:tcPr/>
                </a:tc>
                <a:tc>
                  <a:txBody>
                    <a:bodyPr/>
                    <a:lstStyle/>
                    <a:p>
                      <a:pPr marL="0" indent="0">
                        <a:buFont typeface="Arial" panose="020B0604020202020204" pitchFamily="34" charset="0"/>
                        <a:buNone/>
                      </a:pPr>
                      <a:r>
                        <a:rPr lang="en-US" sz="1200" dirty="0"/>
                        <a:t>Design</a:t>
                      </a:r>
                    </a:p>
                  </a:txBody>
                  <a:tcPr/>
                </a:tc>
                <a:tc rowSpan="2">
                  <a:txBody>
                    <a:bodyPr/>
                    <a:lstStyle/>
                    <a:p>
                      <a:r>
                        <a:rPr lang="en-US" sz="1600" b="1" dirty="0">
                          <a:solidFill>
                            <a:schemeClr val="bg1"/>
                          </a:solidFill>
                        </a:rPr>
                        <a:t>Investigate the nature and qualities of different materials and processes</a:t>
                      </a:r>
                    </a:p>
                    <a:p>
                      <a:endParaRPr lang="en-US" sz="1600" b="1" dirty="0">
                        <a:solidFill>
                          <a:schemeClr val="bg1"/>
                        </a:solidFill>
                      </a:endParaRPr>
                    </a:p>
                    <a:p>
                      <a:r>
                        <a:rPr lang="en-US" sz="1600" b="1" dirty="0">
                          <a:solidFill>
                            <a:schemeClr val="bg1"/>
                          </a:solidFill>
                        </a:rPr>
                        <a:t>Apply technical skills to improve quality of work, combined with beginning to listen and trust “instinct” to help make choices</a:t>
                      </a:r>
                    </a:p>
                    <a:p>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Be excited by the potential to create and feel empowered to undertake their own exploration</a:t>
                      </a:r>
                    </a:p>
                    <a:p>
                      <a:endParaRPr lang="en-US" sz="1600" dirty="0"/>
                    </a:p>
                  </a:txBody>
                  <a:tcPr>
                    <a:solidFill>
                      <a:schemeClr val="accent5"/>
                    </a:solidFill>
                  </a:tcPr>
                </a:tc>
                <a:extLst>
                  <a:ext uri="{0D108BD9-81ED-4DB2-BD59-A6C34878D82A}">
                    <a16:rowId xmlns:a16="http://schemas.microsoft.com/office/drawing/2014/main" val="2673643418"/>
                  </a:ext>
                </a:extLst>
              </a:tr>
              <a:tr h="5691109">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Continue to familiarize with </a:t>
                      </a:r>
                      <a:r>
                        <a:rPr lang="en-US" sz="1200" dirty="0">
                          <a:solidFill>
                            <a:srgbClr val="ED2E67"/>
                          </a:solidFill>
                        </a:rPr>
                        <a:t>sketchbook / drawing exercises</a:t>
                      </a:r>
                      <a:r>
                        <a:rPr lang="en-US" sz="1200" dirty="0"/>
                        <a:t>. Let children describe how to undertake the ones they know as means of recap/reminder and introduce new ones, which are practiced regularly. </a:t>
                      </a:r>
                      <a:r>
                        <a:rPr lang="en-US" sz="1200" dirty="0">
                          <a:hlinkClick r:id="rId2"/>
                        </a:rPr>
                        <a:t>Start here drawing</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Apply these skills to a </a:t>
                      </a:r>
                      <a:r>
                        <a:rPr lang="en-US" sz="1200" dirty="0">
                          <a:solidFill>
                            <a:srgbClr val="FF0000"/>
                          </a:solidFill>
                        </a:rPr>
                        <a:t>variety of media</a:t>
                      </a:r>
                      <a:r>
                        <a:rPr lang="en-US" sz="1200" dirty="0"/>
                        <a:t>, exploring outcomes in an </a:t>
                      </a:r>
                      <a:r>
                        <a:rPr lang="en-US" sz="1200" dirty="0">
                          <a:solidFill>
                            <a:srgbClr val="FF0000"/>
                          </a:solidFill>
                        </a:rPr>
                        <a:t>open-ended</a:t>
                      </a:r>
                      <a:r>
                        <a:rPr lang="en-US" sz="1200" dirty="0"/>
                        <a:t> manner throughout the other projects described here.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Use growing </a:t>
                      </a:r>
                      <a:r>
                        <a:rPr lang="en-US" sz="1200" dirty="0">
                          <a:solidFill>
                            <a:srgbClr val="FF0000"/>
                          </a:solidFill>
                        </a:rPr>
                        <a:t>technical skill </a:t>
                      </a:r>
                      <a:r>
                        <a:rPr lang="en-US" sz="1200" dirty="0"/>
                        <a:t>and </a:t>
                      </a:r>
                      <a:r>
                        <a:rPr lang="en-US" sz="1200" dirty="0">
                          <a:solidFill>
                            <a:srgbClr val="FF0000"/>
                          </a:solidFill>
                        </a:rPr>
                        <a:t>knowledge of different drawing materials, </a:t>
                      </a:r>
                      <a:r>
                        <a:rPr lang="en-US" sz="1200" dirty="0"/>
                        <a:t>combined with increasing </a:t>
                      </a:r>
                      <a:r>
                        <a:rPr lang="en-US" sz="1200" dirty="0">
                          <a:solidFill>
                            <a:srgbClr val="FF0000"/>
                          </a:solidFill>
                        </a:rPr>
                        <a:t>confidence</a:t>
                      </a:r>
                      <a:r>
                        <a:rPr lang="en-US" sz="1200" dirty="0"/>
                        <a:t> in making a </a:t>
                      </a:r>
                      <a:r>
                        <a:rPr lang="en-US" sz="1200" dirty="0">
                          <a:solidFill>
                            <a:srgbClr val="FF0000"/>
                          </a:solidFill>
                        </a:rPr>
                        <a:t>creative response </a:t>
                      </a:r>
                      <a:r>
                        <a:rPr lang="en-US" sz="1200" dirty="0"/>
                        <a:t>to a wide range of </a:t>
                      </a:r>
                      <a:r>
                        <a:rPr lang="en-US" sz="1200" dirty="0">
                          <a:solidFill>
                            <a:srgbClr val="FF0000"/>
                          </a:solidFill>
                        </a:rPr>
                        <a:t>stimuli</a:t>
                      </a:r>
                      <a:r>
                        <a:rPr lang="en-US" sz="1200" dirty="0"/>
                        <a:t>, to explore more </a:t>
                      </a:r>
                      <a:r>
                        <a:rPr lang="en-US" sz="1200" dirty="0">
                          <a:solidFill>
                            <a:srgbClr val="FF0000"/>
                          </a:solidFill>
                        </a:rPr>
                        <a:t>experimental drawing</a:t>
                      </a:r>
                      <a:r>
                        <a:rPr lang="en-US" sz="1200" dirty="0"/>
                        <a:t>, following child’s own </a:t>
                      </a:r>
                      <a:r>
                        <a:rPr lang="en-US" sz="1200" dirty="0">
                          <a:solidFill>
                            <a:srgbClr val="FF0000"/>
                          </a:solidFill>
                        </a:rPr>
                        <a:t>interests/affinities</a:t>
                      </a:r>
                      <a:r>
                        <a:rPr lang="en-US" sz="1200" dirty="0"/>
                        <a:t>. Please see </a:t>
                      </a:r>
                      <a:r>
                        <a:rPr lang="en-US" sz="1200" dirty="0">
                          <a:hlinkClick r:id="rId3"/>
                        </a:rPr>
                        <a:t>Teaching for the journey</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solidFill>
                            <a:srgbClr val="FF0000"/>
                          </a:solidFill>
                        </a:rPr>
                        <a:t>Layering of media</a:t>
                      </a:r>
                      <a:r>
                        <a:rPr lang="en-US" sz="1200" dirty="0"/>
                        <a:t>, mixing of drawing media, e.g. </a:t>
                      </a:r>
                      <a:r>
                        <a:rPr lang="en-GB" sz="1200" dirty="0">
                          <a:hlinkClick r:id="rId4"/>
                        </a:rPr>
                        <a:t>Wax resist with coloured inks</a:t>
                      </a:r>
                      <a:endParaRPr lang="en-US" sz="1200" dirty="0"/>
                    </a:p>
                    <a:p>
                      <a:pPr marL="0" indent="0">
                        <a:buFont typeface="Arial" panose="020B0604020202020204" pitchFamily="34" charset="0"/>
                        <a:buNone/>
                      </a:pP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Create a one-off </a:t>
                      </a:r>
                      <a:r>
                        <a:rPr lang="en-US" sz="1200" dirty="0">
                          <a:solidFill>
                            <a:srgbClr val="FF0000"/>
                          </a:solidFill>
                        </a:rPr>
                        <a:t>project sketchbook </a:t>
                      </a:r>
                      <a:r>
                        <a:rPr lang="en-US" sz="1200" dirty="0"/>
                        <a:t>which can inform future sketchbook practice, consolidating old skills and introducing new skills (including: </a:t>
                      </a:r>
                      <a:r>
                        <a:rPr lang="en-US" sz="1200" dirty="0">
                          <a:solidFill>
                            <a:srgbClr val="FF0000"/>
                          </a:solidFill>
                        </a:rPr>
                        <a:t>creating spaces and places in sketchbook to help creative thinking</a:t>
                      </a:r>
                      <a:r>
                        <a:rPr lang="en-US" sz="1200" dirty="0"/>
                        <a:t>, </a:t>
                      </a:r>
                      <a:r>
                        <a:rPr lang="en-US" sz="1200" dirty="0">
                          <a:solidFill>
                            <a:srgbClr val="FF0000"/>
                          </a:solidFill>
                        </a:rPr>
                        <a:t>exploring and revealing own creative journey from a shared starting point).</a:t>
                      </a:r>
                      <a:r>
                        <a:rPr lang="en-US" sz="1200" dirty="0"/>
                        <a:t> </a:t>
                      </a:r>
                      <a:r>
                        <a:rPr lang="en-US" sz="1200" dirty="0">
                          <a:hlinkClick r:id="rId5"/>
                        </a:rPr>
                        <a:t>Taking ownership of  your sketchbook</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solidFill>
                            <a:srgbClr val="FF0000"/>
                          </a:solidFill>
                        </a:rPr>
                        <a:t>Combine artforms </a:t>
                      </a:r>
                      <a:r>
                        <a:rPr lang="en-US" sz="1200" dirty="0"/>
                        <a:t>such as </a:t>
                      </a:r>
                      <a:r>
                        <a:rPr lang="en-US" sz="1200" dirty="0">
                          <a:solidFill>
                            <a:srgbClr val="FF0000"/>
                          </a:solidFill>
                        </a:rPr>
                        <a:t>collage, painting and printmaking in mixed media projects </a:t>
                      </a:r>
                      <a:r>
                        <a:rPr lang="en-US" sz="1200" dirty="0"/>
                        <a:t>e.g. </a:t>
                      </a:r>
                      <a:r>
                        <a:rPr lang="en-GB" sz="1200" dirty="0">
                          <a:hlinkClick r:id="rId6"/>
                        </a:rPr>
                        <a:t>Screenprinting inspired by matisse</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txBody>
                  <a:tcPr/>
                </a:tc>
                <a:tc>
                  <a:txBody>
                    <a:bodyPr/>
                    <a:lstStyle/>
                    <a:p>
                      <a:pPr marL="0" indent="0">
                        <a:buFont typeface="Arial" panose="020B0604020202020204" pitchFamily="34" charset="0"/>
                        <a:buNone/>
                      </a:pPr>
                      <a:r>
                        <a:rPr lang="en-US" sz="1200" dirty="0"/>
                        <a:t>Work with a </a:t>
                      </a:r>
                      <a:r>
                        <a:rPr lang="en-US" sz="1200" dirty="0">
                          <a:solidFill>
                            <a:srgbClr val="ED2E67"/>
                          </a:solidFill>
                        </a:rPr>
                        <a:t>modelling material </a:t>
                      </a:r>
                      <a:r>
                        <a:rPr lang="en-US" sz="1200" dirty="0"/>
                        <a:t>(</a:t>
                      </a:r>
                      <a:r>
                        <a:rPr lang="en-US" sz="1200" dirty="0">
                          <a:solidFill>
                            <a:srgbClr val="ED2E67"/>
                          </a:solidFill>
                        </a:rPr>
                        <a:t>clay or plasticine</a:t>
                      </a:r>
                      <a:r>
                        <a:rPr lang="en-US" sz="1200" dirty="0"/>
                        <a:t>) to create quick </a:t>
                      </a:r>
                      <a:r>
                        <a:rPr lang="en-US" sz="1200" dirty="0">
                          <a:solidFill>
                            <a:srgbClr val="ED2E67"/>
                          </a:solidFill>
                        </a:rPr>
                        <a:t>3d figurative sketches </a:t>
                      </a:r>
                      <a:r>
                        <a:rPr lang="en-US" sz="1200" dirty="0"/>
                        <a:t>from </a:t>
                      </a:r>
                      <a:r>
                        <a:rPr lang="en-US" sz="1200" dirty="0">
                          <a:solidFill>
                            <a:srgbClr val="ED2E67"/>
                          </a:solidFill>
                        </a:rPr>
                        <a:t>life</a:t>
                      </a:r>
                      <a:r>
                        <a:rPr lang="en-US" sz="1200" dirty="0"/>
                        <a:t> or </a:t>
                      </a:r>
                      <a:r>
                        <a:rPr lang="en-US" sz="1200" dirty="0">
                          <a:solidFill>
                            <a:srgbClr val="ED2E67"/>
                          </a:solidFill>
                        </a:rPr>
                        <a:t>imagination</a:t>
                      </a:r>
                      <a:r>
                        <a:rPr lang="en-US" sz="1200" dirty="0"/>
                        <a:t>. Combine with developing </a:t>
                      </a:r>
                      <a:r>
                        <a:rPr lang="en-US" sz="1200" dirty="0">
                          <a:solidFill>
                            <a:srgbClr val="ED2E67"/>
                          </a:solidFill>
                        </a:rPr>
                        <a:t>visual literacy skills </a:t>
                      </a:r>
                      <a:r>
                        <a:rPr lang="en-US" sz="1200" dirty="0"/>
                        <a:t>so that the 3d sketches explore how we </a:t>
                      </a:r>
                      <a:r>
                        <a:rPr lang="en-US" sz="1200" dirty="0">
                          <a:solidFill>
                            <a:srgbClr val="ED2E67"/>
                          </a:solidFill>
                        </a:rPr>
                        <a:t>read</a:t>
                      </a:r>
                      <a:r>
                        <a:rPr lang="en-US" sz="1200" dirty="0"/>
                        <a:t> and </a:t>
                      </a:r>
                      <a:r>
                        <a:rPr lang="en-US" sz="1200" dirty="0">
                          <a:solidFill>
                            <a:srgbClr val="ED2E67"/>
                          </a:solidFill>
                        </a:rPr>
                        <a:t>communicate emotion and idea</a:t>
                      </a:r>
                      <a:r>
                        <a:rPr lang="en-US" sz="1200" dirty="0"/>
                        <a:t>, e.g. </a:t>
                      </a:r>
                      <a:r>
                        <a:rPr lang="en-US" sz="1200" dirty="0">
                          <a:hlinkClick r:id="rId7"/>
                        </a:rPr>
                        <a:t>Quick clay figurative sketches</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Develop </a:t>
                      </a:r>
                      <a:r>
                        <a:rPr lang="en-US" sz="1200" dirty="0">
                          <a:solidFill>
                            <a:srgbClr val="ED2E67"/>
                          </a:solidFill>
                        </a:rPr>
                        <a:t>visual literacy skills </a:t>
                      </a:r>
                      <a:r>
                        <a:rPr lang="en-US" sz="1200" dirty="0"/>
                        <a:t>and discover how </a:t>
                      </a:r>
                      <a:r>
                        <a:rPr lang="en-US" sz="1200" dirty="0">
                          <a:solidFill>
                            <a:srgbClr val="ED2E67"/>
                          </a:solidFill>
                        </a:rPr>
                        <a:t>context</a:t>
                      </a:r>
                      <a:r>
                        <a:rPr lang="en-US" sz="1200" dirty="0"/>
                        <a:t> and</a:t>
                      </a:r>
                      <a:r>
                        <a:rPr lang="en-US" sz="1200" dirty="0">
                          <a:solidFill>
                            <a:srgbClr val="ED2E67"/>
                          </a:solidFill>
                        </a:rPr>
                        <a:t> intention </a:t>
                      </a:r>
                      <a:r>
                        <a:rPr lang="en-US" sz="1200" dirty="0"/>
                        <a:t>can change the </a:t>
                      </a:r>
                      <a:r>
                        <a:rPr lang="en-US" sz="1200" dirty="0">
                          <a:solidFill>
                            <a:srgbClr val="ED2E67"/>
                          </a:solidFill>
                        </a:rPr>
                        <a:t>meaning of objects, </a:t>
                      </a:r>
                      <a:r>
                        <a:rPr lang="en-US" sz="1200" dirty="0">
                          <a:solidFill>
                            <a:schemeClr val="tx1"/>
                          </a:solidFill>
                        </a:rPr>
                        <a:t>e.g. </a:t>
                      </a:r>
                      <a:r>
                        <a:rPr lang="en-GB" sz="1200" dirty="0">
                          <a:hlinkClick r:id="rId8"/>
                        </a:rPr>
                        <a:t>Making a pocket-gallery</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solidFill>
                            <a:srgbClr val="FF0000"/>
                          </a:solidFill>
                        </a:rPr>
                        <a:t>Construct</a:t>
                      </a:r>
                      <a:r>
                        <a:rPr lang="en-US" sz="1200" dirty="0"/>
                        <a:t> with a variety of </a:t>
                      </a:r>
                      <a:r>
                        <a:rPr lang="en-US" sz="1200" dirty="0">
                          <a:solidFill>
                            <a:srgbClr val="FF0000"/>
                          </a:solidFill>
                        </a:rPr>
                        <a:t>materials</a:t>
                      </a:r>
                      <a:r>
                        <a:rPr lang="en-US" sz="1200" dirty="0"/>
                        <a:t> (</a:t>
                      </a:r>
                      <a:r>
                        <a:rPr lang="en-US" sz="1200" dirty="0">
                          <a:solidFill>
                            <a:srgbClr val="FF0000"/>
                          </a:solidFill>
                        </a:rPr>
                        <a:t>wool, string, twigs, found objects, paper </a:t>
                      </a:r>
                      <a:r>
                        <a:rPr lang="en-US" sz="1200" dirty="0"/>
                        <a:t>etc.) exploring how to bring </a:t>
                      </a:r>
                      <a:r>
                        <a:rPr lang="en-US" sz="1200" dirty="0">
                          <a:solidFill>
                            <a:srgbClr val="FF0000"/>
                          </a:solidFill>
                        </a:rPr>
                        <a:t>different media </a:t>
                      </a:r>
                      <a:r>
                        <a:rPr lang="en-US" sz="1200" dirty="0"/>
                        <a:t>together, both </a:t>
                      </a:r>
                      <a:r>
                        <a:rPr lang="en-US" sz="1200" dirty="0">
                          <a:solidFill>
                            <a:srgbClr val="FF0000"/>
                          </a:solidFill>
                        </a:rPr>
                        <a:t>technically and visually</a:t>
                      </a:r>
                      <a:r>
                        <a:rPr lang="en-US" sz="1200" dirty="0"/>
                        <a:t>, e.g. </a:t>
                      </a:r>
                      <a:r>
                        <a:rPr lang="en-GB" sz="1200" dirty="0">
                          <a:hlinkClick r:id="rId9"/>
                        </a:rPr>
                        <a:t>Building_nests</a:t>
                      </a:r>
                      <a:endParaRPr lang="en-US" sz="1200" dirty="0"/>
                    </a:p>
                  </a:txBody>
                  <a:tcPr/>
                </a:tc>
                <a:tc>
                  <a:txBody>
                    <a:bodyPr/>
                    <a:lstStyle/>
                    <a:p>
                      <a:pPr marL="0" indent="0">
                        <a:buFont typeface="Arial" panose="020B0604020202020204" pitchFamily="34" charset="0"/>
                        <a:buNone/>
                      </a:pPr>
                      <a:r>
                        <a:rPr lang="en-US" sz="1200" dirty="0"/>
                        <a:t>Develop </a:t>
                      </a:r>
                      <a:r>
                        <a:rPr lang="en-US" sz="1200" dirty="0">
                          <a:solidFill>
                            <a:srgbClr val="FF0000"/>
                          </a:solidFill>
                        </a:rPr>
                        <a:t>design through making </a:t>
                      </a:r>
                      <a:r>
                        <a:rPr lang="en-US" sz="1200" dirty="0"/>
                        <a:t>skills and </a:t>
                      </a:r>
                      <a:r>
                        <a:rPr lang="en-US" sz="1200" dirty="0">
                          <a:solidFill>
                            <a:srgbClr val="FF0000"/>
                          </a:solidFill>
                        </a:rPr>
                        <a:t>collaborative</a:t>
                      </a:r>
                      <a:r>
                        <a:rPr lang="en-US" sz="1200" dirty="0"/>
                        <a:t> working skills through </a:t>
                      </a:r>
                      <a:r>
                        <a:rPr lang="en-US" sz="1200" dirty="0">
                          <a:solidFill>
                            <a:srgbClr val="FF0000"/>
                          </a:solidFill>
                        </a:rPr>
                        <a:t>fashion design</a:t>
                      </a:r>
                      <a:r>
                        <a:rPr lang="en-US" sz="1200" dirty="0"/>
                        <a:t>. Explore </a:t>
                      </a:r>
                      <a:r>
                        <a:rPr lang="en-US" sz="1200" dirty="0">
                          <a:solidFill>
                            <a:srgbClr val="FF0000"/>
                          </a:solidFill>
                        </a:rPr>
                        <a:t>paper and card manipulation </a:t>
                      </a:r>
                      <a:r>
                        <a:rPr lang="en-US" sz="1200" dirty="0"/>
                        <a:t>skills to build </a:t>
                      </a:r>
                      <a:r>
                        <a:rPr lang="en-US" sz="1200" dirty="0">
                          <a:solidFill>
                            <a:srgbClr val="FF0000"/>
                          </a:solidFill>
                        </a:rPr>
                        <a:t>3d forms</a:t>
                      </a:r>
                      <a:r>
                        <a:rPr lang="en-US" sz="1200" dirty="0"/>
                        <a:t>. </a:t>
                      </a:r>
                    </a:p>
                    <a:p>
                      <a:pPr marL="0" indent="0">
                        <a:buFont typeface="Arial" panose="020B0604020202020204" pitchFamily="34" charset="0"/>
                        <a:buNone/>
                      </a:pPr>
                      <a:r>
                        <a:rPr lang="en-US" sz="1200" dirty="0">
                          <a:hlinkClick r:id="rId10"/>
                        </a:rPr>
                        <a:t>Manipulating paper</a:t>
                      </a:r>
                      <a:r>
                        <a:rPr lang="en-US" sz="1200" dirty="0"/>
                        <a:t> and </a:t>
                      </a:r>
                      <a:r>
                        <a:rPr lang="en-US" sz="1200" dirty="0">
                          <a:hlinkClick r:id="rId11"/>
                        </a:rPr>
                        <a:t>Pin and paper fashion</a:t>
                      </a:r>
                      <a:r>
                        <a:rPr lang="en-US" sz="1200" dirty="0"/>
                        <a:t> and </a:t>
                      </a:r>
                      <a:r>
                        <a:rPr lang="en-US" sz="1200" dirty="0">
                          <a:hlinkClick r:id="rId12"/>
                        </a:rPr>
                        <a:t>Barbie and Ken transformation/</a:t>
                      </a:r>
                      <a:r>
                        <a:rPr lang="en-US" sz="1200" dirty="0"/>
                        <a:t> and </a:t>
                      </a:r>
                    </a:p>
                    <a:p>
                      <a:pPr marL="0" indent="0">
                        <a:buFont typeface="Arial" panose="020B0604020202020204" pitchFamily="34" charset="0"/>
                        <a:buNone/>
                      </a:pPr>
                      <a:r>
                        <a:rPr lang="en-US" sz="1200" dirty="0">
                          <a:hlinkClick r:id="rId13"/>
                        </a:rPr>
                        <a:t>Paperback figure</a:t>
                      </a:r>
                      <a:r>
                        <a:rPr lang="en-US" sz="1200" dirty="0"/>
                        <a:t>s</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Extend into an exploration of </a:t>
                      </a:r>
                      <a:r>
                        <a:rPr lang="en-US" sz="1200" dirty="0">
                          <a:solidFill>
                            <a:srgbClr val="FF0000"/>
                          </a:solidFill>
                        </a:rPr>
                        <a:t>fabric</a:t>
                      </a:r>
                      <a:r>
                        <a:rPr lang="en-US" sz="1200" dirty="0"/>
                        <a:t>, </a:t>
                      </a:r>
                      <a:r>
                        <a:rPr lang="en-US" sz="1200" dirty="0">
                          <a:solidFill>
                            <a:srgbClr val="FF0000"/>
                          </a:solidFill>
                        </a:rPr>
                        <a:t>deconstructing</a:t>
                      </a:r>
                      <a:r>
                        <a:rPr lang="en-US" sz="1200" dirty="0"/>
                        <a:t> old clothes and </a:t>
                      </a:r>
                      <a:r>
                        <a:rPr lang="en-US" sz="1200" dirty="0">
                          <a:solidFill>
                            <a:srgbClr val="FF0000"/>
                          </a:solidFill>
                        </a:rPr>
                        <a:t>reconstructing</a:t>
                      </a:r>
                      <a:r>
                        <a:rPr lang="en-US" sz="1200" dirty="0"/>
                        <a:t> </a:t>
                      </a:r>
                      <a:r>
                        <a:rPr lang="en-US" sz="1200" dirty="0">
                          <a:solidFill>
                            <a:srgbClr val="FF0000"/>
                          </a:solidFill>
                        </a:rPr>
                        <a:t>elements</a:t>
                      </a:r>
                      <a:r>
                        <a:rPr lang="en-US" sz="1200" dirty="0"/>
                        <a:t> into new items. e.g. </a:t>
                      </a:r>
                      <a:r>
                        <a:rPr lang="en-US" sz="1200" dirty="0">
                          <a:hlinkClick r:id="rId14"/>
                        </a:rPr>
                        <a:t>Psyches inspired dress</a:t>
                      </a:r>
                      <a:endParaRPr lang="en-US" sz="1200" dirty="0"/>
                    </a:p>
                    <a:p>
                      <a:pPr marL="0" indent="0">
                        <a:buFont typeface="Arial" panose="020B0604020202020204" pitchFamily="34" charset="0"/>
                        <a:buNone/>
                      </a:pPr>
                      <a:endParaRPr lang="en-US" sz="1200" dirty="0"/>
                    </a:p>
                  </a:txBody>
                  <a:tcPr/>
                </a:tc>
                <a:tc vMerge="1">
                  <a:txBody>
                    <a:bodyPr/>
                    <a:lstStyle/>
                    <a:p>
                      <a:endParaRPr lang="en-US"/>
                    </a:p>
                  </a:txBody>
                  <a:tcPr/>
                </a:tc>
                <a:extLst>
                  <a:ext uri="{0D108BD9-81ED-4DB2-BD59-A6C34878D82A}">
                    <a16:rowId xmlns:a16="http://schemas.microsoft.com/office/drawing/2014/main" val="3411878879"/>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15"/>
          <a:stretch>
            <a:fillRect/>
          </a:stretch>
        </p:blipFill>
        <p:spPr>
          <a:xfrm>
            <a:off x="46218" y="-19878"/>
            <a:ext cx="1383030" cy="791093"/>
          </a:xfrm>
          <a:prstGeom prst="rect">
            <a:avLst/>
          </a:prstGeom>
        </p:spPr>
      </p:pic>
    </p:spTree>
    <p:extLst>
      <p:ext uri="{BB962C8B-B14F-4D97-AF65-F5344CB8AC3E}">
        <p14:creationId xmlns:p14="http://schemas.microsoft.com/office/powerpoint/2010/main" val="3010917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832185946"/>
              </p:ext>
            </p:extLst>
          </p:nvPr>
        </p:nvGraphicFramePr>
        <p:xfrm>
          <a:off x="125730" y="159598"/>
          <a:ext cx="12000009" cy="670560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2935195">
                  <a:extLst>
                    <a:ext uri="{9D8B030D-6E8A-4147-A177-3AD203B41FA5}">
                      <a16:colId xmlns:a16="http://schemas.microsoft.com/office/drawing/2014/main" val="3207300427"/>
                    </a:ext>
                  </a:extLst>
                </a:gridCol>
                <a:gridCol w="2685327">
                  <a:extLst>
                    <a:ext uri="{9D8B030D-6E8A-4147-A177-3AD203B41FA5}">
                      <a16:colId xmlns:a16="http://schemas.microsoft.com/office/drawing/2014/main" val="1320841933"/>
                    </a:ext>
                  </a:extLst>
                </a:gridCol>
                <a:gridCol w="2228399">
                  <a:extLst>
                    <a:ext uri="{9D8B030D-6E8A-4147-A177-3AD203B41FA5}">
                      <a16:colId xmlns:a16="http://schemas.microsoft.com/office/drawing/2014/main" val="1431614643"/>
                    </a:ext>
                  </a:extLst>
                </a:gridCol>
                <a:gridCol w="2825208">
                  <a:extLst>
                    <a:ext uri="{9D8B030D-6E8A-4147-A177-3AD203B41FA5}">
                      <a16:colId xmlns:a16="http://schemas.microsoft.com/office/drawing/2014/main" val="4107863317"/>
                    </a:ext>
                  </a:extLst>
                </a:gridCol>
              </a:tblGrid>
              <a:tr h="638698">
                <a:tc>
                  <a:txBody>
                    <a:bodyPr/>
                    <a:lstStyle/>
                    <a:p>
                      <a:endParaRPr lang="en-US" dirty="0"/>
                    </a:p>
                  </a:txBody>
                  <a:tcPr/>
                </a:tc>
                <a:tc gridSpan="3">
                  <a:txBody>
                    <a:bodyPr/>
                    <a:lstStyle/>
                    <a:p>
                      <a:pPr algn="ctr"/>
                      <a:r>
                        <a:rPr lang="en-US" dirty="0"/>
                        <a:t>Year 4 – Evaluating</a:t>
                      </a:r>
                    </a:p>
                    <a:p>
                      <a:pPr algn="ctr"/>
                      <a:endParaRPr lang="en-US" dirty="0">
                        <a:solidFill>
                          <a:schemeClr val="bg1"/>
                        </a:solidFill>
                      </a:endParaRPr>
                    </a:p>
                  </a:txBody>
                  <a:tcPr/>
                </a:tc>
                <a:tc hMerge="1">
                  <a:txBody>
                    <a:bodyPr/>
                    <a:lstStyle/>
                    <a:p>
                      <a:endParaRPr lang="en-US"/>
                    </a:p>
                  </a:txBody>
                  <a:tcPr/>
                </a:tc>
                <a:tc hMerge="1">
                  <a:txBody>
                    <a:bodyPr/>
                    <a:lstStyle/>
                    <a:p>
                      <a:endParaRPr lang="en-US"/>
                    </a:p>
                  </a:txBody>
                  <a:tcPr/>
                </a:tc>
                <a:tc>
                  <a:txBody>
                    <a:bodyPr/>
                    <a:lstStyle/>
                    <a:p>
                      <a:pPr algn="ctr"/>
                      <a:r>
                        <a:rPr lang="en-US" dirty="0"/>
                        <a:t>By the end of Year 4</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410592">
                <a:tc rowSpan="2">
                  <a:txBody>
                    <a:bodyPr/>
                    <a:lstStyle/>
                    <a:p>
                      <a:pPr algn="l"/>
                      <a:r>
                        <a:rPr lang="en-US" sz="1600" b="1" dirty="0">
                          <a:solidFill>
                            <a:schemeClr val="tx1"/>
                          </a:solidFill>
                        </a:rPr>
                        <a:t>Evaluating</a:t>
                      </a:r>
                    </a:p>
                    <a:p>
                      <a:pPr algn="l"/>
                      <a:endParaRPr lang="en-US" sz="1600" dirty="0">
                        <a:solidFill>
                          <a:schemeClr val="tx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Be aware of the importance of sensitively unearthing </a:t>
                      </a:r>
                      <a:r>
                        <a:rPr lang="en-US" sz="1400" i="1" dirty="0">
                          <a:solidFill>
                            <a:schemeClr val="bg1"/>
                          </a:solidFill>
                        </a:rPr>
                        <a:t>intention</a:t>
                      </a:r>
                      <a:r>
                        <a:rPr lang="en-US" sz="1400" dirty="0">
                          <a:solidFill>
                            <a:schemeClr val="bg1"/>
                          </a:solidFill>
                        </a:rPr>
                        <a:t>, which may not always be apparent in end result</a:t>
                      </a:r>
                    </a:p>
                    <a:p>
                      <a:pPr algn="l"/>
                      <a:endParaRPr lang="en-US" sz="1200" dirty="0">
                        <a:solidFill>
                          <a:schemeClr val="bg1"/>
                        </a:solidFill>
                      </a:endParaRPr>
                    </a:p>
                    <a:p>
                      <a:pPr algn="l"/>
                      <a:r>
                        <a:rPr lang="en-US" sz="1400" dirty="0">
                          <a:solidFill>
                            <a:schemeClr val="bg1"/>
                          </a:solidFill>
                        </a:rPr>
                        <a:t>Ensure evaluation activities take place throughout projects, rather than just at the end, so that they benefit and shape the creative process</a:t>
                      </a:r>
                    </a:p>
                    <a:p>
                      <a:pPr algn="l"/>
                      <a:endParaRPr lang="en-US" sz="1200" dirty="0">
                        <a:solidFill>
                          <a:schemeClr val="bg1"/>
                        </a:solidFill>
                      </a:endParaRPr>
                    </a:p>
                  </a:txBody>
                  <a:tcPr>
                    <a:solidFill>
                      <a:schemeClr val="accent5"/>
                    </a:solidFill>
                  </a:tcPr>
                </a:tc>
                <a:tc>
                  <a:txBody>
                    <a:bodyPr/>
                    <a:lstStyle/>
                    <a:p>
                      <a:r>
                        <a:rPr lang="en-US" sz="1200" dirty="0"/>
                        <a:t>As a Class</a:t>
                      </a:r>
                    </a:p>
                  </a:txBody>
                  <a:tcPr/>
                </a:tc>
                <a:tc>
                  <a:txBody>
                    <a:bodyPr/>
                    <a:lstStyle/>
                    <a:p>
                      <a:r>
                        <a:rPr lang="en-US" sz="1200" dirty="0"/>
                        <a:t>In Small Groups</a:t>
                      </a:r>
                    </a:p>
                  </a:txBody>
                  <a:tcPr/>
                </a:tc>
                <a:tc>
                  <a:txBody>
                    <a:bodyPr/>
                    <a:lstStyle/>
                    <a:p>
                      <a:r>
                        <a:rPr lang="en-US" sz="1200" dirty="0"/>
                        <a:t>One to One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Reflect regularly upon their work, throughout the creative process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Look to the work of others (pupils and artists) to identify how to feed their own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photographs and videos and use digital media as a way to re-see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bg1"/>
                        </a:solidFill>
                      </a:endParaRPr>
                    </a:p>
                    <a:p>
                      <a:endParaRPr lang="en-US" sz="12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bg1"/>
                        </a:solidFill>
                      </a:endParaRPr>
                    </a:p>
                  </a:txBody>
                  <a:tcPr>
                    <a:solidFill>
                      <a:schemeClr val="accent5"/>
                    </a:solidFill>
                  </a:tcPr>
                </a:tc>
                <a:extLst>
                  <a:ext uri="{0D108BD9-81ED-4DB2-BD59-A6C34878D82A}">
                    <a16:rowId xmlns:a16="http://schemas.microsoft.com/office/drawing/2014/main" val="3362717940"/>
                  </a:ext>
                </a:extLst>
              </a:tr>
              <a:tr h="410592">
                <a:tc vMerge="1">
                  <a:txBody>
                    <a:bodyPr/>
                    <a:lstStyle/>
                    <a:p>
                      <a:endParaRPr lang="en-US"/>
                    </a:p>
                  </a:txBody>
                  <a:tcPr/>
                </a:tc>
                <a:tc>
                  <a:txBody>
                    <a:bodyPr/>
                    <a:lstStyle/>
                    <a:p>
                      <a:r>
                        <a:rPr lang="en-US" sz="1200" dirty="0">
                          <a:solidFill>
                            <a:srgbClr val="ED2E67"/>
                          </a:solidFill>
                        </a:rPr>
                        <a:t>Enjoy listening </a:t>
                      </a:r>
                      <a:r>
                        <a:rPr lang="en-US" sz="1200" dirty="0"/>
                        <a:t>to other peoples </a:t>
                      </a:r>
                      <a:r>
                        <a:rPr lang="en-US" sz="1200" dirty="0">
                          <a:solidFill>
                            <a:srgbClr val="ED2E67"/>
                          </a:solidFill>
                        </a:rPr>
                        <a:t>views</a:t>
                      </a:r>
                      <a:r>
                        <a:rPr lang="en-US" sz="1200" dirty="0"/>
                        <a:t> about </a:t>
                      </a:r>
                      <a:r>
                        <a:rPr lang="en-US" sz="1200" dirty="0">
                          <a:solidFill>
                            <a:srgbClr val="ED2E67"/>
                          </a:solidFill>
                        </a:rPr>
                        <a:t>artwork made by others.</a:t>
                      </a:r>
                    </a:p>
                    <a:p>
                      <a:br>
                        <a:rPr lang="en-US" sz="1200" dirty="0"/>
                      </a:br>
                      <a:r>
                        <a:rPr lang="en-US" sz="1200" dirty="0">
                          <a:solidFill>
                            <a:srgbClr val="ED2E67"/>
                          </a:solidFill>
                        </a:rPr>
                        <a:t>Feel able to express and share an opinion </a:t>
                      </a:r>
                      <a:r>
                        <a:rPr lang="en-US" sz="1200" dirty="0"/>
                        <a:t>about  the artwork. </a:t>
                      </a:r>
                    </a:p>
                    <a:p>
                      <a:endParaRPr lang="en-US" sz="1200" dirty="0"/>
                    </a:p>
                    <a:p>
                      <a:r>
                        <a:rPr lang="en-US" sz="1200" dirty="0"/>
                        <a:t>Think about </a:t>
                      </a:r>
                      <a:r>
                        <a:rPr lang="en-US" sz="1200" dirty="0">
                          <a:solidFill>
                            <a:srgbClr val="ED2E67"/>
                          </a:solidFill>
                        </a:rPr>
                        <a:t>why the work was made</a:t>
                      </a:r>
                      <a:r>
                        <a:rPr lang="en-US" sz="1200" dirty="0"/>
                        <a:t>, as well as </a:t>
                      </a:r>
                      <a:r>
                        <a:rPr lang="en-US" sz="1200" dirty="0">
                          <a:solidFill>
                            <a:srgbClr val="ED2E67"/>
                          </a:solidFill>
                        </a:rPr>
                        <a:t>how</a:t>
                      </a:r>
                      <a:r>
                        <a:rPr lang="en-US" sz="1200" dirty="0"/>
                        <a:t>. </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Share work to others in small groups, </a:t>
                      </a:r>
                      <a:r>
                        <a:rPr lang="en-US" sz="1200" dirty="0">
                          <a:solidFill>
                            <a:schemeClr val="tx1"/>
                          </a:solidFill>
                        </a:rPr>
                        <a:t>and</a:t>
                      </a:r>
                      <a:r>
                        <a:rPr lang="en-US" sz="1200" dirty="0">
                          <a:solidFill>
                            <a:srgbClr val="ED2E67"/>
                          </a:solidFill>
                        </a:rPr>
                        <a:t> listen to what they think about what you have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Make</a:t>
                      </a:r>
                      <a:r>
                        <a:rPr lang="en-US" sz="1200" dirty="0">
                          <a:solidFill>
                            <a:srgbClr val="ED2E67"/>
                          </a:solidFill>
                        </a:rPr>
                        <a:t> suggestions </a:t>
                      </a:r>
                      <a:r>
                        <a:rPr lang="en-US" sz="1200" dirty="0">
                          <a:solidFill>
                            <a:schemeClr val="tx1"/>
                          </a:solidFill>
                        </a:rPr>
                        <a:t>about other people’s work, using things you have </a:t>
                      </a:r>
                      <a:r>
                        <a:rPr lang="en-US" sz="1200" dirty="0">
                          <a:solidFill>
                            <a:srgbClr val="ED2E67"/>
                          </a:solidFill>
                        </a:rPr>
                        <a:t>seen or experienced </a:t>
                      </a:r>
                      <a:r>
                        <a:rPr lang="en-US" sz="1200" dirty="0">
                          <a:solidFill>
                            <a:schemeClr val="tx1"/>
                          </a:solidFill>
                        </a:rPr>
                        <a:t>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Take</a:t>
                      </a:r>
                      <a:r>
                        <a:rPr lang="en-US" sz="1200" dirty="0">
                          <a:solidFill>
                            <a:srgbClr val="ED2E67"/>
                          </a:solidFill>
                        </a:rPr>
                        <a:t> photos </a:t>
                      </a:r>
                      <a:r>
                        <a:rPr lang="en-US" sz="1200" dirty="0"/>
                        <a:t>of work made so that a </a:t>
                      </a:r>
                      <a:r>
                        <a:rPr lang="en-US" sz="1200" dirty="0">
                          <a:solidFill>
                            <a:srgbClr val="ED2E67"/>
                          </a:solidFill>
                        </a:rPr>
                        <a:t>record</a:t>
                      </a:r>
                      <a:r>
                        <a:rPr lang="en-US" sz="1200" dirty="0"/>
                        <a:t> can be kept, to be added to a </a:t>
                      </a:r>
                      <a:r>
                        <a:rPr lang="en-US" sz="1200" dirty="0">
                          <a:solidFill>
                            <a:srgbClr val="ED2E67"/>
                          </a:solidFill>
                        </a:rPr>
                        <a:t>digital folder/presentation </a:t>
                      </a:r>
                      <a:r>
                        <a:rPr lang="en-US" sz="1200" dirty="0">
                          <a:solidFill>
                            <a:schemeClr val="tx1"/>
                          </a:solidFill>
                        </a:rPr>
                        <a:t>to capture progression. Use documenting the artwork as </a:t>
                      </a:r>
                      <a:r>
                        <a:rPr lang="en-US" sz="1200" dirty="0"/>
                        <a:t>an opportunity for </a:t>
                      </a:r>
                      <a:r>
                        <a:rPr lang="en-US" sz="1200" dirty="0">
                          <a:solidFill>
                            <a:srgbClr val="ED2E67"/>
                          </a:solidFill>
                        </a:rPr>
                        <a:t>discussion</a:t>
                      </a:r>
                      <a:r>
                        <a:rPr lang="en-US" sz="1200" dirty="0"/>
                        <a:t> about how to </a:t>
                      </a:r>
                      <a:r>
                        <a:rPr lang="en-US" sz="1200" dirty="0">
                          <a:solidFill>
                            <a:srgbClr val="ED2E67"/>
                          </a:solidFill>
                        </a:rPr>
                        <a:t>present work</a:t>
                      </a:r>
                      <a:r>
                        <a:rPr lang="en-US" sz="1200" dirty="0"/>
                        <a:t>, and a chance for pupils to use </a:t>
                      </a:r>
                      <a:r>
                        <a:rPr lang="en-US" sz="1200" dirty="0">
                          <a:solidFill>
                            <a:srgbClr val="ED2E67"/>
                          </a:solidFill>
                        </a:rPr>
                        <a:t>digital media. </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Talk</a:t>
                      </a:r>
                      <a:r>
                        <a:rPr lang="en-US" sz="1200" dirty="0"/>
                        <a:t> to a peer or teacher about the artwork made and </a:t>
                      </a:r>
                      <a:r>
                        <a:rPr lang="en-US" sz="1200" dirty="0">
                          <a:solidFill>
                            <a:srgbClr val="ED2E67"/>
                          </a:solidFill>
                        </a:rPr>
                        <a:t>share</a:t>
                      </a:r>
                      <a:r>
                        <a:rPr lang="en-US" sz="1200" dirty="0"/>
                        <a:t> what you have </a:t>
                      </a:r>
                      <a:r>
                        <a:rPr lang="en-US" sz="1200" dirty="0">
                          <a:solidFill>
                            <a:srgbClr val="ED2E67"/>
                          </a:solidFill>
                        </a:rPr>
                        <a:t>enjoyed</a:t>
                      </a:r>
                      <a:r>
                        <a:rPr lang="en-US" sz="1200" dirty="0"/>
                        <a:t> during the </a:t>
                      </a:r>
                      <a:r>
                        <a:rPr lang="en-US" sz="1200" dirty="0">
                          <a:solidFill>
                            <a:srgbClr val="ED2E67"/>
                          </a:solidFill>
                        </a:rPr>
                        <a:t>process</a:t>
                      </a:r>
                      <a:r>
                        <a:rPr lang="en-US" sz="1200" dirty="0"/>
                        <a:t>, and what you like about the </a:t>
                      </a:r>
                      <a:r>
                        <a:rPr lang="en-US" sz="1200" dirty="0">
                          <a:solidFill>
                            <a:srgbClr val="ED2E67"/>
                          </a:solidFill>
                        </a:rPr>
                        <a:t>end result</a:t>
                      </a:r>
                      <a:r>
                        <a:rPr lang="en-US" sz="1200" dirty="0"/>
                        <a:t>. </a:t>
                      </a:r>
                      <a:r>
                        <a:rPr lang="en-US" sz="1200" dirty="0">
                          <a:solidFill>
                            <a:srgbClr val="ED2E67"/>
                          </a:solidFill>
                        </a:rPr>
                        <a:t>Discuss problems </a:t>
                      </a:r>
                      <a:r>
                        <a:rPr lang="en-US" sz="1200" dirty="0"/>
                        <a:t>which came up and how they were </a:t>
                      </a:r>
                      <a:r>
                        <a:rPr lang="en-US" sz="1200" dirty="0">
                          <a:solidFill>
                            <a:srgbClr val="ED2E67"/>
                          </a:solidFill>
                        </a:rPr>
                        <a:t>solved</a:t>
                      </a:r>
                      <a:r>
                        <a:rPr lang="en-US" sz="1200" dirty="0"/>
                        <a:t>. Think about what you might </a:t>
                      </a:r>
                      <a:r>
                        <a:rPr lang="en-US" sz="1200" dirty="0">
                          <a:solidFill>
                            <a:srgbClr val="ED2E67"/>
                          </a:solidFill>
                        </a:rPr>
                        <a:t>try</a:t>
                      </a:r>
                      <a:r>
                        <a:rPr lang="en-US" sz="1200" dirty="0"/>
                        <a:t> next time.</a:t>
                      </a:r>
                    </a:p>
                    <a:p>
                      <a:endParaRPr lang="en-US" sz="1200" dirty="0"/>
                    </a:p>
                  </a:txBody>
                  <a:tcPr/>
                </a:tc>
                <a:tc vMerge="1">
                  <a:txBody>
                    <a:bodyPr/>
                    <a:lstStyle/>
                    <a:p>
                      <a:endParaRPr lang="en-US"/>
                    </a:p>
                  </a:txBody>
                  <a:tcPr/>
                </a:tc>
                <a:extLst>
                  <a:ext uri="{0D108BD9-81ED-4DB2-BD59-A6C34878D82A}">
                    <a16:rowId xmlns:a16="http://schemas.microsoft.com/office/drawing/2014/main" val="332783451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3194440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21478546"/>
              </p:ext>
            </p:extLst>
          </p:nvPr>
        </p:nvGraphicFramePr>
        <p:xfrm>
          <a:off x="125730" y="159598"/>
          <a:ext cx="12000009" cy="566928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5088086">
                  <a:extLst>
                    <a:ext uri="{9D8B030D-6E8A-4147-A177-3AD203B41FA5}">
                      <a16:colId xmlns:a16="http://schemas.microsoft.com/office/drawing/2014/main" val="3207300427"/>
                    </a:ext>
                  </a:extLst>
                </a:gridCol>
                <a:gridCol w="2760835">
                  <a:extLst>
                    <a:ext uri="{9D8B030D-6E8A-4147-A177-3AD203B41FA5}">
                      <a16:colId xmlns:a16="http://schemas.microsoft.com/office/drawing/2014/main" val="3995887072"/>
                    </a:ext>
                  </a:extLst>
                </a:gridCol>
                <a:gridCol w="2825208">
                  <a:extLst>
                    <a:ext uri="{9D8B030D-6E8A-4147-A177-3AD203B41FA5}">
                      <a16:colId xmlns:a16="http://schemas.microsoft.com/office/drawing/2014/main" val="4107863317"/>
                    </a:ext>
                  </a:extLst>
                </a:gridCol>
              </a:tblGrid>
              <a:tr h="638698">
                <a:tc>
                  <a:txBody>
                    <a:bodyPr/>
                    <a:lstStyle/>
                    <a:p>
                      <a:endParaRPr lang="en-US" dirty="0"/>
                    </a:p>
                  </a:txBody>
                  <a:tcPr/>
                </a:tc>
                <a:tc gridSpan="2">
                  <a:txBody>
                    <a:bodyPr/>
                    <a:lstStyle/>
                    <a:p>
                      <a:pPr algn="ctr"/>
                      <a:r>
                        <a:rPr lang="en-US" dirty="0"/>
                        <a:t>Year 4 – Knowledge &amp; Understanding</a:t>
                      </a:r>
                      <a:endParaRPr lang="en-US" dirty="0">
                        <a:solidFill>
                          <a:schemeClr val="bg1"/>
                        </a:solidFill>
                      </a:endParaRPr>
                    </a:p>
                  </a:txBody>
                  <a:tcPr/>
                </a:tc>
                <a:tc hMerge="1">
                  <a:txBody>
                    <a:bodyPr/>
                    <a:lstStyle/>
                    <a:p>
                      <a:endParaRPr lang="en-US"/>
                    </a:p>
                  </a:txBody>
                  <a:tcPr/>
                </a:tc>
                <a:tc>
                  <a:txBody>
                    <a:bodyPr/>
                    <a:lstStyle/>
                    <a:p>
                      <a:pPr algn="ctr"/>
                      <a:r>
                        <a:rPr lang="en-US" dirty="0"/>
                        <a:t>By the end of Year 4</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394206">
                <a:tc rowSpan="2">
                  <a:txBody>
                    <a:bodyPr/>
                    <a:lstStyle/>
                    <a:p>
                      <a:pPr algn="l"/>
                      <a:r>
                        <a:rPr lang="en-US" sz="1400" b="1" dirty="0">
                          <a:solidFill>
                            <a:schemeClr val="tx1"/>
                          </a:solidFill>
                        </a:rPr>
                        <a:t>Knowledge &amp; Understanding</a:t>
                      </a:r>
                    </a:p>
                    <a:p>
                      <a:pPr algn="l"/>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Teachers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rPr>
                        <a:t>Recognise</a:t>
                      </a:r>
                      <a:r>
                        <a:rPr lang="en-US" sz="1400" dirty="0">
                          <a:solidFill>
                            <a:schemeClr val="bg1"/>
                          </a:solidFill>
                        </a:rPr>
                        <a:t> that in art, a more valuable and relevant learning experience comes from underpinning  technical and formal knowledge with an experiential  understanding about what it is to be a creative human.</a:t>
                      </a:r>
                      <a:endParaRPr lang="en-US" sz="1600" dirty="0">
                        <a:solidFill>
                          <a:schemeClr val="bg1"/>
                        </a:solidFill>
                      </a:endParaRPr>
                    </a:p>
                  </a:txBody>
                  <a:tcPr>
                    <a:solidFill>
                      <a:schemeClr val="accent5"/>
                    </a:solidFill>
                  </a:tcPr>
                </a:tc>
                <a:tc>
                  <a:txBody>
                    <a:bodyPr/>
                    <a:lstStyle/>
                    <a:p>
                      <a:r>
                        <a:rPr lang="en-US" sz="1200" dirty="0"/>
                        <a:t>Formal</a:t>
                      </a:r>
                    </a:p>
                  </a:txBody>
                  <a:tcPr/>
                </a:tc>
                <a:tc gridSpan="2">
                  <a:txBody>
                    <a:bodyPr/>
                    <a:lstStyle/>
                    <a:p>
                      <a:r>
                        <a:rPr lang="en-US" sz="1200" dirty="0"/>
                        <a:t>Experiential</a:t>
                      </a:r>
                      <a:endParaRPr lang="en-US" dirty="0"/>
                    </a:p>
                  </a:txBody>
                  <a:tcPr/>
                </a:tc>
                <a:tc hMerge="1">
                  <a:txBody>
                    <a:bodyPr/>
                    <a:lstStyle/>
                    <a:p>
                      <a:endParaRPr lang="en-US" sz="1200" dirty="0"/>
                    </a:p>
                  </a:txBody>
                  <a:tcPr>
                    <a:solidFill>
                      <a:schemeClr val="accent5"/>
                    </a:solidFill>
                  </a:tcPr>
                </a:tc>
                <a:extLst>
                  <a:ext uri="{0D108BD9-81ED-4DB2-BD59-A6C34878D82A}">
                    <a16:rowId xmlns:a16="http://schemas.microsoft.com/office/drawing/2014/main" val="2802373152"/>
                  </a:ext>
                </a:extLst>
              </a:tr>
              <a:tr h="463499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Each child should: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Know the names of tools, techniques and formal elements (</a:t>
                      </a:r>
                      <a:r>
                        <a:rPr lang="en-US" sz="1200" dirty="0">
                          <a:solidFill>
                            <a:srgbClr val="ED2E67"/>
                          </a:solidFill>
                        </a:rPr>
                        <a:t>in pink above and below</a:t>
                      </a:r>
                      <a:r>
                        <a:rPr lang="en-US" sz="1200" dirty="0">
                          <a:solidFill>
                            <a:schemeClr val="tx1"/>
                          </a:solidFill>
                        </a:rPr>
                        <a:t>)</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Know about and describe some of the key ideas, techniques and working practices of a variety of artists, craftspeople, architects and designers from all cultures and times</a:t>
                      </a:r>
                      <a:r>
                        <a:rPr lang="en-US" sz="1200" dirty="0">
                          <a:solidFill>
                            <a:schemeClr val="tx1"/>
                          </a:solidFill>
                        </a:rPr>
                        <a:t>, for different purposes. Be able to know and describe the work </a:t>
                      </a:r>
                      <a:r>
                        <a:rPr lang="en-US" sz="1200" dirty="0"/>
                        <a:t>of some artists, craftspeople, architects and designers, including artists who are  contemporary, female, and from various ethnicities </a:t>
                      </a:r>
                    </a:p>
                    <a:p>
                      <a:endParaRPr lang="en-US" sz="1200" dirty="0">
                        <a:solidFill>
                          <a:schemeClr val="bg1"/>
                        </a:solidFill>
                      </a:endParaRPr>
                    </a:p>
                    <a:p>
                      <a:pPr marL="171450" indent="-171450">
                        <a:buFont typeface="Arial" panose="020B0604020202020204" pitchFamily="34" charset="0"/>
                        <a:buChar char="•"/>
                      </a:pPr>
                      <a:r>
                        <a:rPr lang="en-US" sz="1200" dirty="0">
                          <a:solidFill>
                            <a:schemeClr val="tx1"/>
                          </a:solidFill>
                        </a:rPr>
                        <a:t>Be able to talk about the materials, techniques and processes they have used, using an appropriate vocabulary</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 able to demonstrate how to safely use some of the tools and techniques they have chose to work with</a:t>
                      </a:r>
                    </a:p>
                    <a:p>
                      <a:endParaRPr lang="en-US" sz="12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child should be given the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 that art is subjective (we all have our own legitimate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Experience the connection between brain, hand and eye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Understand ideas can come through hands-on exploration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 their knowledge of what different materials and techniques can offer the creative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Work at different scales, alone and in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Feel safe enough to take creative risks and follow their intuition (fed with skills knowledge)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Share their journey and outcomes with others. Feel celebrated and feel able to celebrate others</a:t>
                      </a:r>
                    </a:p>
                  </a:txBody>
                  <a:tcPr/>
                </a:tc>
                <a:tc hMerge="1">
                  <a:txBody>
                    <a:bodyPr/>
                    <a:lstStyle/>
                    <a:p>
                      <a:endParaRPr lang="en-US"/>
                    </a:p>
                  </a:txBody>
                  <a:tcPr/>
                </a:tc>
                <a:extLst>
                  <a:ext uri="{0D108BD9-81ED-4DB2-BD59-A6C34878D82A}">
                    <a16:rowId xmlns:a16="http://schemas.microsoft.com/office/drawing/2014/main" val="3210239041"/>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4107871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289855103"/>
              </p:ext>
            </p:extLst>
          </p:nvPr>
        </p:nvGraphicFramePr>
        <p:xfrm>
          <a:off x="125730" y="159597"/>
          <a:ext cx="12000009" cy="6459863"/>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7848921">
                  <a:extLst>
                    <a:ext uri="{9D8B030D-6E8A-4147-A177-3AD203B41FA5}">
                      <a16:colId xmlns:a16="http://schemas.microsoft.com/office/drawing/2014/main" val="3207300427"/>
                    </a:ext>
                  </a:extLst>
                </a:gridCol>
                <a:gridCol w="2825208">
                  <a:extLst>
                    <a:ext uri="{9D8B030D-6E8A-4147-A177-3AD203B41FA5}">
                      <a16:colId xmlns:a16="http://schemas.microsoft.com/office/drawing/2014/main" val="4107863317"/>
                    </a:ext>
                  </a:extLst>
                </a:gridCol>
              </a:tblGrid>
              <a:tr h="658530">
                <a:tc>
                  <a:txBody>
                    <a:bodyPr/>
                    <a:lstStyle/>
                    <a:p>
                      <a:endParaRPr lang="en-US" dirty="0"/>
                    </a:p>
                  </a:txBody>
                  <a:tcPr/>
                </a:tc>
                <a:tc>
                  <a:txBody>
                    <a:bodyPr/>
                    <a:lstStyle/>
                    <a:p>
                      <a:pPr algn="ctr"/>
                      <a:r>
                        <a:rPr lang="en-US" dirty="0"/>
                        <a:t>Year 4 – Vocab &amp; Assessment Questions</a:t>
                      </a:r>
                      <a:endParaRPr lang="en-US" dirty="0">
                        <a:solidFill>
                          <a:schemeClr val="bg1"/>
                        </a:solidFill>
                      </a:endParaRPr>
                    </a:p>
                  </a:txBody>
                  <a:tcPr/>
                </a:tc>
                <a:tc>
                  <a:txBody>
                    <a:bodyPr/>
                    <a:lstStyle/>
                    <a:p>
                      <a:pPr algn="ctr"/>
                      <a:r>
                        <a:rPr lang="en-US" dirty="0"/>
                        <a:t>By the end of Year 4</a:t>
                      </a:r>
                    </a:p>
                    <a:p>
                      <a:pPr algn="ctr"/>
                      <a:r>
                        <a:rPr lang="en-US" dirty="0"/>
                        <a:t>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5801333">
                <a:tc gridSpan="3">
                  <a:txBody>
                    <a:bodyPr/>
                    <a:lstStyle/>
                    <a:p>
                      <a:r>
                        <a:rPr lang="en-US" sz="2000" b="1" dirty="0">
                          <a:solidFill>
                            <a:schemeClr val="tx1"/>
                          </a:solidFill>
                        </a:rPr>
                        <a:t>Assessment Questions</a:t>
                      </a:r>
                    </a:p>
                    <a:p>
                      <a:endParaRPr lang="en-US" sz="2000" dirty="0">
                        <a:solidFill>
                          <a:schemeClr val="tx1"/>
                        </a:solidFill>
                      </a:endParaRPr>
                    </a:p>
                    <a:p>
                      <a:r>
                        <a:rPr lang="en-US" sz="2000" dirty="0">
                          <a:solidFill>
                            <a:schemeClr val="tx1"/>
                          </a:solidFill>
                        </a:rPr>
                        <a:t>Teachers should consider assessment as a holistic practice, which takes place during every art lesson through conversation with pupils:</a:t>
                      </a:r>
                    </a:p>
                    <a:p>
                      <a:endParaRPr lang="en-US" sz="2000" dirty="0">
                        <a:solidFill>
                          <a:schemeClr val="tx1"/>
                        </a:solidFill>
                      </a:endParaRPr>
                    </a:p>
                    <a:p>
                      <a:pPr marL="285750" indent="-285750">
                        <a:buFont typeface="Arial" panose="020B0604020202020204" pitchFamily="34" charset="0"/>
                        <a:buChar char="•"/>
                      </a:pPr>
                      <a:r>
                        <a:rPr lang="en-US" sz="2000" dirty="0">
                          <a:solidFill>
                            <a:schemeClr val="tx1"/>
                          </a:solidFill>
                        </a:rPr>
                        <a:t>Tell me about that you are making and what inspired you</a:t>
                      </a:r>
                    </a:p>
                    <a:p>
                      <a:pPr marL="285750" indent="-285750">
                        <a:buFont typeface="Arial" panose="020B0604020202020204" pitchFamily="34" charset="0"/>
                        <a:buChar char="•"/>
                      </a:pPr>
                      <a:r>
                        <a:rPr lang="en-US" sz="2000" dirty="0">
                          <a:solidFill>
                            <a:schemeClr val="tx1"/>
                          </a:solidFill>
                        </a:rPr>
                        <a:t>What might you do next?</a:t>
                      </a:r>
                    </a:p>
                    <a:p>
                      <a:pPr marL="285750" indent="-285750">
                        <a:buFont typeface="Arial" panose="020B0604020202020204" pitchFamily="34" charset="0"/>
                        <a:buChar char="•"/>
                      </a:pPr>
                      <a:r>
                        <a:rPr lang="en-US" sz="2000" dirty="0">
                          <a:solidFill>
                            <a:schemeClr val="tx1"/>
                          </a:solidFill>
                        </a:rPr>
                        <a:t>Tell me about the materials and techniques you are using</a:t>
                      </a:r>
                    </a:p>
                    <a:p>
                      <a:pPr marL="285750" indent="-285750">
                        <a:buFont typeface="Arial" panose="020B0604020202020204" pitchFamily="34" charset="0"/>
                        <a:buChar char="•"/>
                      </a:pPr>
                      <a:r>
                        <a:rPr lang="en-US" sz="2000" dirty="0">
                          <a:solidFill>
                            <a:schemeClr val="tx1"/>
                          </a:solidFill>
                        </a:rPr>
                        <a:t>What have you discovered?</a:t>
                      </a:r>
                    </a:p>
                    <a:p>
                      <a:pPr marL="285750" indent="-285750">
                        <a:buFont typeface="Arial" panose="020B0604020202020204" pitchFamily="34" charset="0"/>
                        <a:buChar char="•"/>
                      </a:pPr>
                      <a:r>
                        <a:rPr lang="en-US" sz="2000" dirty="0">
                          <a:solidFill>
                            <a:schemeClr val="tx1"/>
                          </a:solidFill>
                        </a:rPr>
                        <a:t>How do you feel about the end result?</a:t>
                      </a:r>
                    </a:p>
                    <a:p>
                      <a:pPr marL="285750" indent="-285750">
                        <a:buFont typeface="Arial" panose="020B0604020202020204" pitchFamily="34" charset="0"/>
                        <a:buChar char="•"/>
                      </a:pPr>
                      <a:r>
                        <a:rPr lang="en-US" sz="2000" dirty="0">
                          <a:solidFill>
                            <a:schemeClr val="tx1"/>
                          </a:solidFill>
                        </a:rPr>
                        <a:t>What kinds of problems did you encounter and how did you get round them?</a:t>
                      </a:r>
                    </a:p>
                    <a:p>
                      <a:pPr marL="285750" indent="-285750">
                        <a:buFont typeface="Arial" panose="020B0604020202020204" pitchFamily="34" charset="0"/>
                        <a:buChar char="•"/>
                      </a:pPr>
                      <a:r>
                        <a:rPr lang="en-US" sz="2000" dirty="0">
                          <a:solidFill>
                            <a:schemeClr val="tx1"/>
                          </a:solidFill>
                        </a:rPr>
                        <a:t>Tell me about things you really liked or enjoyed</a:t>
                      </a:r>
                    </a:p>
                    <a:p>
                      <a:pPr marL="285750" indent="-285750">
                        <a:buFont typeface="Arial" panose="020B0604020202020204" pitchFamily="34" charset="0"/>
                        <a:buChar char="•"/>
                      </a:pPr>
                      <a:r>
                        <a:rPr lang="en-US" sz="2000" dirty="0">
                          <a:solidFill>
                            <a:schemeClr val="tx1"/>
                          </a:solidFill>
                        </a:rPr>
                        <a:t>What would you like to explore more of?</a:t>
                      </a:r>
                    </a:p>
                    <a:p>
                      <a:pPr marL="285750" indent="-285750">
                        <a:buFont typeface="Arial" panose="020B0604020202020204" pitchFamily="34" charset="0"/>
                        <a:buChar char="•"/>
                      </a:pPr>
                      <a:endParaRPr lang="en-US" sz="2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0" i="0" kern="1200" dirty="0">
                          <a:solidFill>
                            <a:srgbClr val="ED2E67"/>
                          </a:solidFill>
                          <a:effectLst/>
                          <a:latin typeface="+mn-lt"/>
                          <a:ea typeface="+mn-ea"/>
                          <a:cs typeface="+mn-cs"/>
                        </a:rPr>
                        <a:t>Remember! “Creativity is a fragile process that is hard to measure and assess and should always be nurtured and supported”</a:t>
                      </a:r>
                      <a:endParaRPr lang="en-US" sz="2000" dirty="0">
                        <a:solidFill>
                          <a:srgbClr val="ED2E67"/>
                        </a:solidFill>
                      </a:endParaRPr>
                    </a:p>
                    <a:p>
                      <a:pPr marL="0" indent="0">
                        <a:buFont typeface="Arial" panose="020B0604020202020204" pitchFamily="34" charset="0"/>
                        <a:buNone/>
                      </a:pPr>
                      <a:endParaRPr lang="en-US" sz="1400" dirty="0">
                        <a:solidFill>
                          <a:schemeClr val="tx1"/>
                        </a:solidFill>
                      </a:endParaRPr>
                    </a:p>
                  </a:txBody>
                  <a:tcPr>
                    <a:solidFill>
                      <a:schemeClr val="accent1">
                        <a:lumMod val="20000"/>
                        <a:lumOff val="80000"/>
                      </a:schemeClr>
                    </a:solidFill>
                  </a:tcPr>
                </a:tc>
                <a:tc hMerge="1">
                  <a:txBody>
                    <a:bodyPr/>
                    <a:lstStyle/>
                    <a:p>
                      <a:endParaRPr lang="en-US" sz="1200" dirty="0">
                        <a:solidFill>
                          <a:srgbClr val="ED2E67"/>
                        </a:solidFill>
                      </a:endParaRPr>
                    </a:p>
                  </a:txBody>
                  <a:tcPr/>
                </a:tc>
                <a:tc hMerge="1">
                  <a:txBody>
                    <a:bodyPr/>
                    <a:lstStyle/>
                    <a:p>
                      <a:pPr algn="l"/>
                      <a:endParaRPr lang="en-US" sz="1600" dirty="0">
                        <a:solidFill>
                          <a:srgbClr val="ED2E67"/>
                        </a:solidFill>
                      </a:endParaRPr>
                    </a:p>
                  </a:txBody>
                  <a:tcPr>
                    <a:solidFill>
                      <a:schemeClr val="accent5"/>
                    </a:solidFill>
                  </a:tcPr>
                </a:tc>
                <a:extLst>
                  <a:ext uri="{0D108BD9-81ED-4DB2-BD59-A6C34878D82A}">
                    <a16:rowId xmlns:a16="http://schemas.microsoft.com/office/drawing/2014/main" val="617105132"/>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2771165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4058524" y="5043410"/>
            <a:ext cx="2161848" cy="830997"/>
          </a:xfrm>
          <a:prstGeom prst="rect">
            <a:avLst/>
          </a:prstGeom>
          <a:noFill/>
        </p:spPr>
        <p:txBody>
          <a:bodyPr wrap="square" rtlCol="0">
            <a:spAutoFit/>
          </a:bodyPr>
          <a:lstStyle/>
          <a:p>
            <a:r>
              <a:rPr lang="en-US" sz="4800" b="1" dirty="0"/>
              <a:t>Year 5</a:t>
            </a:r>
          </a:p>
        </p:txBody>
      </p:sp>
      <p:sp>
        <p:nvSpPr>
          <p:cNvPr id="7" name="TextBox 6">
            <a:extLst>
              <a:ext uri="{FF2B5EF4-FFF2-40B4-BE49-F238E27FC236}">
                <a16:creationId xmlns:a16="http://schemas.microsoft.com/office/drawing/2014/main" id="{E3462BBB-4452-4C43-B5EB-0B1965F6010C}"/>
              </a:ext>
            </a:extLst>
          </p:cNvPr>
          <p:cNvSpPr txBox="1"/>
          <p:nvPr/>
        </p:nvSpPr>
        <p:spPr>
          <a:xfrm>
            <a:off x="7272327" y="6402885"/>
            <a:ext cx="4137660" cy="369332"/>
          </a:xfrm>
          <a:prstGeom prst="rect">
            <a:avLst/>
          </a:prstGeom>
          <a:noFill/>
        </p:spPr>
        <p:txBody>
          <a:bodyPr wrap="square" rtlCol="0">
            <a:spAutoFit/>
          </a:bodyPr>
          <a:lstStyle/>
          <a:p>
            <a:pPr algn="r"/>
            <a:r>
              <a:rPr lang="en-US" dirty="0" err="1"/>
              <a:t>www.accessart.org.uk</a:t>
            </a:r>
            <a:endParaRPr lang="en-US" dirty="0"/>
          </a:p>
        </p:txBody>
      </p:sp>
      <p:pic>
        <p:nvPicPr>
          <p:cNvPr id="4" name="Picture 3">
            <a:extLst>
              <a:ext uri="{FF2B5EF4-FFF2-40B4-BE49-F238E27FC236}">
                <a16:creationId xmlns:a16="http://schemas.microsoft.com/office/drawing/2014/main" id="{7BC67199-1867-1B41-AAC2-18C6B849A798}"/>
              </a:ext>
            </a:extLst>
          </p:cNvPr>
          <p:cNvPicPr>
            <a:picLocks noChangeAspect="1"/>
          </p:cNvPicPr>
          <p:nvPr/>
        </p:nvPicPr>
        <p:blipFill>
          <a:blip r:embed="rId3"/>
          <a:stretch>
            <a:fillRect/>
          </a:stretch>
        </p:blipFill>
        <p:spPr>
          <a:xfrm>
            <a:off x="6274020" y="794407"/>
            <a:ext cx="5067300" cy="5067300"/>
          </a:xfrm>
          <a:prstGeom prst="rect">
            <a:avLst/>
          </a:prstGeom>
        </p:spPr>
      </p:pic>
    </p:spTree>
    <p:extLst>
      <p:ext uri="{BB962C8B-B14F-4D97-AF65-F5344CB8AC3E}">
        <p14:creationId xmlns:p14="http://schemas.microsoft.com/office/powerpoint/2010/main" val="1121891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553427527"/>
              </p:ext>
            </p:extLst>
          </p:nvPr>
        </p:nvGraphicFramePr>
        <p:xfrm>
          <a:off x="132356" y="119268"/>
          <a:ext cx="12166604" cy="667512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2384559">
                  <a:extLst>
                    <a:ext uri="{9D8B030D-6E8A-4147-A177-3AD203B41FA5}">
                      <a16:colId xmlns:a16="http://schemas.microsoft.com/office/drawing/2014/main" val="3207300427"/>
                    </a:ext>
                  </a:extLst>
                </a:gridCol>
                <a:gridCol w="3414532">
                  <a:extLst>
                    <a:ext uri="{9D8B030D-6E8A-4147-A177-3AD203B41FA5}">
                      <a16:colId xmlns:a16="http://schemas.microsoft.com/office/drawing/2014/main" val="797531361"/>
                    </a:ext>
                  </a:extLst>
                </a:gridCol>
                <a:gridCol w="1099595">
                  <a:extLst>
                    <a:ext uri="{9D8B030D-6E8A-4147-A177-3AD203B41FA5}">
                      <a16:colId xmlns:a16="http://schemas.microsoft.com/office/drawing/2014/main" val="1431614643"/>
                    </a:ext>
                  </a:extLst>
                </a:gridCol>
                <a:gridCol w="950235">
                  <a:extLst>
                    <a:ext uri="{9D8B030D-6E8A-4147-A177-3AD203B41FA5}">
                      <a16:colId xmlns:a16="http://schemas.microsoft.com/office/drawing/2014/main" val="1420691719"/>
                    </a:ext>
                  </a:extLst>
                </a:gridCol>
                <a:gridCol w="2991803">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4">
                  <a:txBody>
                    <a:bodyPr/>
                    <a:lstStyle/>
                    <a:p>
                      <a:pPr algn="ctr"/>
                      <a:r>
                        <a:rPr lang="en-US" dirty="0">
                          <a:solidFill>
                            <a:schemeClr val="bg1"/>
                          </a:solidFill>
                        </a:rPr>
                        <a:t>Year 5 – Generating Ideas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5 </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377612">
                <a:tc rowSpan="2">
                  <a:txBody>
                    <a:bodyPr/>
                    <a:lstStyle/>
                    <a:p>
                      <a:pPr marL="0" indent="0" algn="l">
                        <a:buFont typeface="Arial" panose="020B0604020202020204" pitchFamily="34" charset="0"/>
                        <a:buNone/>
                      </a:pPr>
                      <a:r>
                        <a:rPr lang="en-US" sz="1200" b="1" dirty="0">
                          <a:solidFill>
                            <a:schemeClr val="tx1"/>
                          </a:solidFill>
                        </a:rPr>
                        <a:t>Generating Ideas</a:t>
                      </a:r>
                    </a:p>
                    <a:p>
                      <a:pPr marL="0" indent="0" algn="l">
                        <a:buFont typeface="Arial" panose="020B0604020202020204" pitchFamily="34" charset="0"/>
                        <a:buNone/>
                      </a:pPr>
                      <a:endParaRPr lang="en-US" sz="1200" b="1" dirty="0">
                        <a:solidFill>
                          <a:schemeClr val="tx1"/>
                        </a:solidFill>
                      </a:endParaRPr>
                    </a:p>
                    <a:p>
                      <a:pPr marL="0" indent="0" algn="l">
                        <a:buFont typeface="Arial" panose="020B0604020202020204" pitchFamily="34" charset="0"/>
                        <a:buNone/>
                      </a:pPr>
                      <a:r>
                        <a:rPr lang="en-US" sz="1400" b="1" dirty="0">
                          <a:solidFill>
                            <a:schemeClr val="bg1"/>
                          </a:solidFill>
                        </a:rPr>
                        <a:t>Teachers should:</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Feel able to model sketchbook use </a:t>
                      </a:r>
                      <a:r>
                        <a:rPr lang="en-US" sz="1400" i="1" dirty="0">
                          <a:solidFill>
                            <a:schemeClr val="bg1"/>
                          </a:solidFill>
                        </a:rPr>
                        <a:t>alongside </a:t>
                      </a:r>
                      <a:r>
                        <a:rPr lang="en-US" sz="1400" dirty="0">
                          <a:solidFill>
                            <a:schemeClr val="bg1"/>
                          </a:solidFill>
                        </a:rPr>
                        <a:t>pupils (i.e. keep their own sketchbook)</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Let pupils </a:t>
                      </a:r>
                      <a:r>
                        <a:rPr lang="en-US" sz="1400" i="1" dirty="0">
                          <a:solidFill>
                            <a:schemeClr val="bg1"/>
                          </a:solidFill>
                        </a:rPr>
                        <a:t>discover and share</a:t>
                      </a:r>
                      <a:r>
                        <a:rPr lang="en-US" sz="1400" dirty="0">
                          <a:solidFill>
                            <a:schemeClr val="bg1"/>
                          </a:solidFill>
                        </a:rPr>
                        <a:t> for themselves</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Enable pupils to build confidence in their own ideas</a:t>
                      </a:r>
                    </a:p>
                  </a:txBody>
                  <a:tcPr>
                    <a:solidFill>
                      <a:schemeClr val="accent4"/>
                    </a:solidFill>
                  </a:tcPr>
                </a:tc>
                <a:tc>
                  <a:txBody>
                    <a:bodyPr/>
                    <a:lstStyle/>
                    <a:p>
                      <a:pPr marL="0" indent="0">
                        <a:buFont typeface="Arial" panose="020B0604020202020204" pitchFamily="34" charset="0"/>
                        <a:buNone/>
                      </a:pPr>
                      <a:r>
                        <a:rPr lang="en-US" sz="1200" b="1" dirty="0"/>
                        <a:t>Through Sketchbooks</a:t>
                      </a:r>
                    </a:p>
                  </a:txBody>
                  <a:tcPr/>
                </a:tc>
                <a:tc>
                  <a:txBody>
                    <a:bodyPr/>
                    <a:lstStyle/>
                    <a:p>
                      <a:r>
                        <a:rPr lang="en-US" sz="1200" b="1" dirty="0"/>
                        <a:t>By Looking &amp; Talking</a:t>
                      </a:r>
                    </a:p>
                  </a:txBody>
                  <a:tcPr/>
                </a:tc>
                <a:tc>
                  <a:txBody>
                    <a:bodyPr/>
                    <a:lstStyle/>
                    <a:p>
                      <a:r>
                        <a:rPr lang="en-US" sz="1200" b="1"/>
                        <a:t>Through Making</a:t>
                      </a:r>
                      <a:endParaRPr lang="en-US"/>
                    </a:p>
                  </a:txBody>
                  <a:tcPr/>
                </a:tc>
                <a:tc>
                  <a:txBody>
                    <a:bodyPr/>
                    <a:lstStyle/>
                    <a:p>
                      <a:r>
                        <a:rPr lang="en-US" sz="1200" b="1" dirty="0"/>
                        <a:t>Digital Media</a:t>
                      </a:r>
                    </a:p>
                  </a:txBody>
                  <a:tcPr/>
                </a:tc>
                <a:tc rowSpan="2">
                  <a:txBody>
                    <a:bodyPr/>
                    <a:lstStyle/>
                    <a:p>
                      <a:pPr marL="0" indent="0">
                        <a:buFont typeface="Arial" panose="020B0604020202020204" pitchFamily="34" charset="0"/>
                        <a:buNone/>
                      </a:pPr>
                      <a:r>
                        <a:rPr lang="en-US" sz="1600" b="1" dirty="0">
                          <a:solidFill>
                            <a:schemeClr val="bg1"/>
                          </a:solidFill>
                        </a:rPr>
                        <a:t>Engage in open-ended research and exploration to initiate and develop personal ideas</a:t>
                      </a:r>
                    </a:p>
                    <a:p>
                      <a:pPr marL="0" indent="0">
                        <a:buFont typeface="Arial" panose="020B0604020202020204" pitchFamily="34" charset="0"/>
                        <a:buNone/>
                      </a:pPr>
                      <a:endParaRPr lang="en-US" sz="1600" b="1" dirty="0">
                        <a:solidFill>
                          <a:schemeClr val="bg1"/>
                        </a:solidFill>
                      </a:endParaRPr>
                    </a:p>
                    <a:p>
                      <a:pPr marL="0" indent="0">
                        <a:buFont typeface="Arial" panose="020B0604020202020204" pitchFamily="34" charset="0"/>
                        <a:buNone/>
                      </a:pPr>
                      <a:r>
                        <a:rPr lang="en-US" sz="1600" b="1" dirty="0">
                          <a:solidFill>
                            <a:schemeClr val="bg1"/>
                          </a:solidFill>
                        </a:rPr>
                        <a:t>Confidently use sketchbooks for a variety of purposes including recording observations, developing ideas, testing materials, planning and recording information</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b="1" dirty="0">
                          <a:solidFill>
                            <a:schemeClr val="bg1"/>
                          </a:solidFill>
                        </a:rPr>
                        <a:t>Understand sketchbooks are places to explore personal creativity, and as such they should be experimental, imperfect, ask questions, demonstrate inquisitive exploration</a:t>
                      </a:r>
                    </a:p>
                    <a:p>
                      <a:pPr marL="0" indent="0">
                        <a:buFont typeface="Arial" panose="020B0604020202020204" pitchFamily="34" charset="0"/>
                        <a:buNone/>
                      </a:pPr>
                      <a:endParaRPr lang="en-US" sz="1200" b="1" dirty="0">
                        <a:solidFill>
                          <a:schemeClr val="bg1"/>
                        </a:solidFill>
                      </a:endParaRPr>
                    </a:p>
                  </a:txBody>
                  <a:tcPr>
                    <a:solidFill>
                      <a:schemeClr val="accent4"/>
                    </a:solidFill>
                  </a:tcPr>
                </a:tc>
                <a:extLst>
                  <a:ext uri="{0D108BD9-81ED-4DB2-BD59-A6C34878D82A}">
                    <a16:rowId xmlns:a16="http://schemas.microsoft.com/office/drawing/2014/main" val="1058075635"/>
                  </a:ext>
                </a:extLst>
              </a:tr>
              <a:tr h="208026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Continue to develop a “</a:t>
                      </a:r>
                      <a:r>
                        <a:rPr lang="en-US" sz="1200" i="0" dirty="0">
                          <a:solidFill>
                            <a:srgbClr val="ED2E67"/>
                          </a:solidFill>
                        </a:rPr>
                        <a:t>sketchbook habit</a:t>
                      </a:r>
                      <a:r>
                        <a:rPr lang="en-US" sz="1200" i="0" dirty="0"/>
                        <a:t>”, using a sketchbook as a place to record individual response to the world.</a:t>
                      </a:r>
                      <a:br>
                        <a:rPr lang="en-US" sz="1200" dirty="0"/>
                      </a:br>
                      <a:br>
                        <a:rPr lang="en-US" sz="1200" dirty="0"/>
                      </a:br>
                      <a:r>
                        <a:rPr lang="en-US" sz="1200" dirty="0"/>
                        <a:t>Begin to feel a </a:t>
                      </a:r>
                      <a:r>
                        <a:rPr lang="en-US" sz="1200" dirty="0">
                          <a:solidFill>
                            <a:srgbClr val="ED2E67"/>
                          </a:solidFill>
                        </a:rPr>
                        <a:t>sense of ownership </a:t>
                      </a:r>
                      <a:r>
                        <a:rPr lang="en-US" sz="1200" dirty="0"/>
                        <a:t>about the sketchbook, which means allowing every child to work at </a:t>
                      </a:r>
                      <a:r>
                        <a:rPr lang="en-US" sz="1200" dirty="0">
                          <a:solidFill>
                            <a:srgbClr val="ED2E67"/>
                          </a:solidFill>
                        </a:rPr>
                        <a:t>own pace</a:t>
                      </a:r>
                      <a:r>
                        <a:rPr lang="en-US" sz="1200" dirty="0"/>
                        <a:t>, </a:t>
                      </a:r>
                      <a:r>
                        <a:rPr lang="en-US" sz="1200" dirty="0">
                          <a:solidFill>
                            <a:srgbClr val="ED2E67"/>
                          </a:solidFill>
                        </a:rPr>
                        <a:t>following own exploration.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Increasingly see the sketchbook as a </a:t>
                      </a:r>
                      <a:r>
                        <a:rPr lang="en-US" sz="1200" dirty="0">
                          <a:solidFill>
                            <a:srgbClr val="ED2E67"/>
                          </a:solidFill>
                        </a:rPr>
                        <a:t>place which raises questions which can be explored/answered outside the sketchbook, </a:t>
                      </a:r>
                      <a:r>
                        <a:rPr lang="en-US" sz="1200" dirty="0">
                          <a:solidFill>
                            <a:schemeClr val="tx1"/>
                          </a:solidFill>
                        </a:rPr>
                        <a:t>so that the </a:t>
                      </a:r>
                      <a:r>
                        <a:rPr lang="en-US" sz="1200" dirty="0">
                          <a:solidFill>
                            <a:srgbClr val="ED2E67"/>
                          </a:solidFill>
                        </a:rPr>
                        <a:t>link between sketchbook and journey and outcome becomes understood.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ED2E67"/>
                          </a:solidFill>
                        </a:rPr>
                        <a:t>Practice and develop </a:t>
                      </a:r>
                      <a:r>
                        <a:rPr lang="en-US" sz="1200" dirty="0"/>
                        <a:t>sketchbook use, incorporating the following activities:  </a:t>
                      </a:r>
                      <a:r>
                        <a:rPr lang="en-US" sz="1200" dirty="0">
                          <a:solidFill>
                            <a:srgbClr val="ED2E67"/>
                          </a:solidFill>
                        </a:rPr>
                        <a:t>drawing to discover, drawing to show you have seen, drawing to experiment, exploring colour, exploring paint, testing ideas, collecting, sticking, writing notes, looking back, thinking forwards and around, reflecting, making links…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txBody>
                  <a:tcPr/>
                </a:tc>
                <a:tc>
                  <a:txBody>
                    <a:bodyPr/>
                    <a:lstStyle/>
                    <a:p>
                      <a:r>
                        <a:rPr lang="en-US" sz="1200" dirty="0">
                          <a:solidFill>
                            <a:srgbClr val="ED2E67"/>
                          </a:solidFill>
                        </a:rPr>
                        <a:t>Enjoy</a:t>
                      </a:r>
                      <a:r>
                        <a:rPr lang="en-US" sz="1200" dirty="0"/>
                        <a:t> looking at </a:t>
                      </a:r>
                      <a:r>
                        <a:rPr lang="en-US" sz="1200" dirty="0">
                          <a:solidFill>
                            <a:srgbClr val="ED2E67"/>
                          </a:solidFill>
                        </a:rPr>
                        <a:t>artwork</a:t>
                      </a:r>
                      <a:r>
                        <a:rPr lang="en-US" sz="1200" dirty="0"/>
                        <a:t> made </a:t>
                      </a:r>
                      <a:r>
                        <a:rPr lang="en-US" sz="1200" dirty="0">
                          <a:solidFill>
                            <a:srgbClr val="ED2E67"/>
                          </a:solidFill>
                        </a:rPr>
                        <a:t>by artists, craftspeople, architects </a:t>
                      </a:r>
                      <a:r>
                        <a:rPr lang="en-US" sz="1200" dirty="0"/>
                        <a:t>and </a:t>
                      </a:r>
                      <a:r>
                        <a:rPr lang="en-US" sz="1200" dirty="0">
                          <a:solidFill>
                            <a:srgbClr val="ED2E67"/>
                          </a:solidFill>
                        </a:rPr>
                        <a:t>designers. </a:t>
                      </a:r>
                    </a:p>
                    <a:p>
                      <a:r>
                        <a:rPr lang="en-US" sz="1200" dirty="0">
                          <a:solidFill>
                            <a:srgbClr val="ED2E67"/>
                          </a:solidFill>
                        </a:rPr>
                        <a:t>Discuss artist’s intention </a:t>
                      </a:r>
                      <a:r>
                        <a:rPr lang="en-US" sz="1200" dirty="0">
                          <a:solidFill>
                            <a:schemeClr val="tx1"/>
                          </a:solidFill>
                        </a:rPr>
                        <a:t>and </a:t>
                      </a:r>
                      <a:r>
                        <a:rPr lang="en-US" sz="1200" dirty="0">
                          <a:solidFill>
                            <a:srgbClr val="ED2E67"/>
                          </a:solidFill>
                        </a:rPr>
                        <a:t>reflect upon your response.</a:t>
                      </a:r>
                      <a:r>
                        <a:rPr lang="en-US" sz="1200" dirty="0"/>
                        <a:t> </a:t>
                      </a:r>
                    </a:p>
                    <a:p>
                      <a:endParaRPr lang="en-US" sz="1200" dirty="0"/>
                    </a:p>
                    <a:p>
                      <a:r>
                        <a:rPr lang="en-US" sz="1200" dirty="0"/>
                        <a:t>Look at </a:t>
                      </a:r>
                      <a:r>
                        <a:rPr lang="en-US" sz="1200" dirty="0">
                          <a:solidFill>
                            <a:srgbClr val="ED2E67"/>
                          </a:solidFill>
                        </a:rPr>
                        <a:t>artforms</a:t>
                      </a:r>
                      <a:r>
                        <a:rPr lang="en-US" sz="1200" dirty="0"/>
                        <a:t> beyond the visual arts: </a:t>
                      </a:r>
                      <a:r>
                        <a:rPr lang="en-US" sz="1200" dirty="0">
                          <a:solidFill>
                            <a:srgbClr val="ED2E67"/>
                          </a:solidFill>
                        </a:rPr>
                        <a:t>literature, drama, music, film </a:t>
                      </a:r>
                      <a:r>
                        <a:rPr lang="en-US" sz="1200" dirty="0" err="1">
                          <a:solidFill>
                            <a:schemeClr val="tx1"/>
                          </a:solidFill>
                        </a:rPr>
                        <a:t>etc</a:t>
                      </a:r>
                      <a:r>
                        <a:rPr lang="en-US" sz="1200" dirty="0">
                          <a:solidFill>
                            <a:schemeClr val="tx1"/>
                          </a:solidFill>
                        </a:rPr>
                        <a:t> and </a:t>
                      </a:r>
                      <a:r>
                        <a:rPr lang="en-US" sz="1200" dirty="0">
                          <a:solidFill>
                            <a:srgbClr val="ED2E67"/>
                          </a:solidFill>
                        </a:rPr>
                        <a:t>explore </a:t>
                      </a:r>
                      <a:r>
                        <a:rPr lang="en-US" sz="1200" dirty="0">
                          <a:solidFill>
                            <a:schemeClr val="tx1"/>
                          </a:solidFill>
                        </a:rPr>
                        <a:t>how they </a:t>
                      </a:r>
                      <a:r>
                        <a:rPr lang="en-US" sz="1200" dirty="0">
                          <a:solidFill>
                            <a:srgbClr val="ED2E67"/>
                          </a:solidFill>
                        </a:rPr>
                        <a:t>relate </a:t>
                      </a:r>
                      <a:r>
                        <a:rPr lang="en-US" sz="1200" dirty="0">
                          <a:solidFill>
                            <a:schemeClr val="tx1"/>
                          </a:solidFill>
                        </a:rPr>
                        <a:t>to your </a:t>
                      </a:r>
                      <a:r>
                        <a:rPr lang="en-US" sz="1200" dirty="0">
                          <a:solidFill>
                            <a:srgbClr val="ED2E67"/>
                          </a:solidFill>
                        </a:rPr>
                        <a:t>visual art form.</a:t>
                      </a:r>
                    </a:p>
                    <a:p>
                      <a:endParaRPr lang="en-US" sz="1200" dirty="0"/>
                    </a:p>
                    <a:p>
                      <a:r>
                        <a:rPr lang="en-US" sz="1200" dirty="0"/>
                        <a:t>Look at a variety of types of </a:t>
                      </a:r>
                      <a:r>
                        <a:rPr lang="en-US" sz="1200" dirty="0">
                          <a:solidFill>
                            <a:srgbClr val="ED2E67"/>
                          </a:solidFill>
                        </a:rPr>
                        <a:t>source materia</a:t>
                      </a:r>
                      <a:r>
                        <a:rPr lang="en-US" sz="1200" dirty="0"/>
                        <a:t>l and understand the differences.</a:t>
                      </a:r>
                      <a:endParaRPr lang="en-US" sz="1200" dirty="0">
                        <a:solidFill>
                          <a:srgbClr val="ED2E67"/>
                        </a:solidFill>
                      </a:endParaRPr>
                    </a:p>
                    <a:p>
                      <a:r>
                        <a:rPr lang="en-US" sz="1200" dirty="0"/>
                        <a:t>Be given </a:t>
                      </a:r>
                      <a:r>
                        <a:rPr lang="en-US" sz="1200" dirty="0">
                          <a:solidFill>
                            <a:srgbClr val="ED2E67"/>
                          </a:solidFill>
                        </a:rPr>
                        <a:t>time and space </a:t>
                      </a:r>
                      <a:r>
                        <a:rPr lang="en-US" sz="1200" dirty="0"/>
                        <a:t>to engage with the </a:t>
                      </a:r>
                      <a:r>
                        <a:rPr lang="en-US" sz="1200" dirty="0">
                          <a:solidFill>
                            <a:srgbClr val="ED2E67"/>
                          </a:solidFill>
                        </a:rPr>
                        <a:t>physical world </a:t>
                      </a:r>
                      <a:r>
                        <a:rPr lang="en-US" sz="1200" dirty="0"/>
                        <a:t>to stimulate a </a:t>
                      </a:r>
                      <a:r>
                        <a:rPr lang="en-US" sz="1200" dirty="0">
                          <a:solidFill>
                            <a:srgbClr val="ED2E67"/>
                          </a:solidFill>
                        </a:rPr>
                        <a:t>creative response </a:t>
                      </a:r>
                      <a:r>
                        <a:rPr lang="en-US" sz="1200" dirty="0"/>
                        <a:t>(visiting, seeing, holding, hearing), </a:t>
                      </a:r>
                      <a:r>
                        <a:rPr lang="en-US" sz="1200" dirty="0">
                          <a:solidFill>
                            <a:srgbClr val="ED2E67"/>
                          </a:solidFill>
                        </a:rPr>
                        <a:t>including found</a:t>
                      </a:r>
                      <a:r>
                        <a:rPr lang="en-US" sz="1200" dirty="0"/>
                        <a:t> and </a:t>
                      </a:r>
                      <a:r>
                        <a:rPr lang="en-US" sz="1200" dirty="0">
                          <a:solidFill>
                            <a:srgbClr val="ED2E67"/>
                          </a:solidFill>
                        </a:rPr>
                        <a:t>manmade objects.</a:t>
                      </a:r>
                    </a:p>
                    <a:p>
                      <a:endParaRPr lang="en-US" sz="1200" dirty="0"/>
                    </a:p>
                    <a:p>
                      <a:r>
                        <a:rPr lang="en-US" sz="1200" dirty="0"/>
                        <a:t>Develop questions to ask when looking at artworks and /or stimulus:</a:t>
                      </a:r>
                    </a:p>
                    <a:p>
                      <a:pPr marL="171450" indent="-171450">
                        <a:buFont typeface="Arial" panose="020B0604020202020204" pitchFamily="34" charset="0"/>
                        <a:buChar char="•"/>
                      </a:pPr>
                      <a:r>
                        <a:rPr lang="en-US" sz="1200" dirty="0">
                          <a:solidFill>
                            <a:srgbClr val="ED2E67"/>
                          </a:solidFill>
                        </a:rPr>
                        <a:t>Describe the artwork.</a:t>
                      </a:r>
                    </a:p>
                    <a:p>
                      <a:pPr marL="171450" indent="-171450">
                        <a:buFont typeface="Arial" panose="020B0604020202020204" pitchFamily="34" charset="0"/>
                        <a:buChar char="•"/>
                      </a:pPr>
                      <a:r>
                        <a:rPr lang="en-US" sz="1200" dirty="0">
                          <a:solidFill>
                            <a:srgbClr val="ED2E67"/>
                          </a:solidFill>
                        </a:rPr>
                        <a:t>What do you like/dislike? Why?</a:t>
                      </a:r>
                    </a:p>
                    <a:p>
                      <a:pPr marL="171450" indent="-171450">
                        <a:buFont typeface="Arial" panose="020B0604020202020204" pitchFamily="34" charset="0"/>
                        <a:buChar char="•"/>
                      </a:pPr>
                      <a:r>
                        <a:rPr lang="en-US" sz="1200" dirty="0">
                          <a:solidFill>
                            <a:srgbClr val="ED2E67"/>
                          </a:solidFill>
                        </a:rPr>
                        <a:t>Which other senses might you bring to this artwork? How does it make you feel?</a:t>
                      </a:r>
                    </a:p>
                    <a:p>
                      <a:pPr marL="171450" indent="-171450">
                        <a:buFont typeface="Arial" panose="020B0604020202020204" pitchFamily="34" charset="0"/>
                        <a:buChar char="•"/>
                      </a:pPr>
                      <a:r>
                        <a:rPr lang="en-US" sz="1200" dirty="0">
                          <a:solidFill>
                            <a:srgbClr val="ED2E67"/>
                          </a:solidFill>
                        </a:rPr>
                        <a:t>What is the artist saying to us in this artwork?</a:t>
                      </a:r>
                    </a:p>
                    <a:p>
                      <a:pPr marL="171450" indent="-171450">
                        <a:buFont typeface="Arial" panose="020B0604020202020204" pitchFamily="34" charset="0"/>
                        <a:buChar char="•"/>
                      </a:pPr>
                      <a:r>
                        <a:rPr lang="en-US" sz="1200" dirty="0">
                          <a:solidFill>
                            <a:srgbClr val="ED2E67"/>
                          </a:solidFill>
                        </a:rPr>
                        <a:t>How might it inspire you to make your own artwork?</a:t>
                      </a:r>
                    </a:p>
                    <a:p>
                      <a:pPr marL="171450" indent="-171450">
                        <a:buFont typeface="Arial" panose="020B0604020202020204" pitchFamily="34" charset="0"/>
                        <a:buChar char="•"/>
                      </a:pPr>
                      <a:r>
                        <a:rPr lang="en-US" sz="1200" dirty="0">
                          <a:solidFill>
                            <a:srgbClr val="ED2E67"/>
                          </a:solidFill>
                        </a:rPr>
                        <a:t>Who or what else might you look at to help feed your creativity?</a:t>
                      </a:r>
                    </a:p>
                    <a:p>
                      <a:endParaRPr lang="en-US" sz="1200" dirty="0"/>
                    </a:p>
                    <a:p>
                      <a:r>
                        <a:rPr lang="en-US" sz="1200" dirty="0"/>
                        <a:t>Take part in small scale </a:t>
                      </a:r>
                      <a:r>
                        <a:rPr lang="en-US" sz="1200" dirty="0" err="1">
                          <a:solidFill>
                            <a:srgbClr val="ED2E67"/>
                          </a:solidFill>
                        </a:rPr>
                        <a:t>crits</a:t>
                      </a:r>
                      <a:r>
                        <a:rPr lang="en-US" sz="1200" dirty="0"/>
                        <a:t> throughout so that </a:t>
                      </a:r>
                      <a:r>
                        <a:rPr lang="en-US" sz="1200" dirty="0">
                          <a:solidFill>
                            <a:srgbClr val="ED2E67"/>
                          </a:solidFill>
                        </a:rPr>
                        <a:t>brainstorming</a:t>
                      </a:r>
                      <a:r>
                        <a:rPr lang="en-US" sz="1200" dirty="0"/>
                        <a:t> becomes part of the </a:t>
                      </a:r>
                      <a:r>
                        <a:rPr lang="en-US" sz="1200" dirty="0">
                          <a:solidFill>
                            <a:srgbClr val="ED2E67"/>
                          </a:solidFill>
                        </a:rPr>
                        <a:t>creative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 growing knowledge of how </a:t>
                      </a:r>
                      <a:r>
                        <a:rPr lang="en-US" sz="1200" dirty="0">
                          <a:solidFill>
                            <a:srgbClr val="ED2E67"/>
                          </a:solidFill>
                        </a:rPr>
                        <a:t>materials and medium act, </a:t>
                      </a:r>
                      <a:r>
                        <a:rPr lang="en-US" sz="1200" dirty="0">
                          <a:solidFill>
                            <a:schemeClr val="tx1"/>
                          </a:solidFill>
                        </a:rPr>
                        <a:t>to help </a:t>
                      </a:r>
                      <a:r>
                        <a:rPr lang="en-US" sz="1200" dirty="0">
                          <a:solidFill>
                            <a:srgbClr val="ED2E67"/>
                          </a:solidFill>
                        </a:rPr>
                        <a:t>develop ideas. </a:t>
                      </a:r>
                      <a:r>
                        <a:rPr lang="en-US" sz="1200" dirty="0">
                          <a:solidFill>
                            <a:schemeClr val="tx1"/>
                          </a:solidFill>
                        </a:rPr>
                        <a:t>Continue to</a:t>
                      </a:r>
                      <a:r>
                        <a:rPr lang="en-US" sz="1200" dirty="0">
                          <a:solidFill>
                            <a:srgbClr val="ED2E67"/>
                          </a:solidFill>
                        </a:rPr>
                        <a:t> generate ideas through space for playful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Explore how ideas translate and develop </a:t>
                      </a:r>
                      <a:r>
                        <a:rPr lang="en-US" sz="1200" dirty="0">
                          <a:solidFill>
                            <a:schemeClr val="tx1"/>
                          </a:solidFill>
                        </a:rPr>
                        <a:t>through</a:t>
                      </a:r>
                      <a:r>
                        <a:rPr lang="en-US" sz="1200" dirty="0">
                          <a:solidFill>
                            <a:srgbClr val="ED2E67"/>
                          </a:solidFill>
                        </a:rPr>
                        <a:t> different medium </a:t>
                      </a:r>
                      <a:r>
                        <a:rPr lang="en-US" sz="1200" dirty="0">
                          <a:solidFill>
                            <a:schemeClr val="tx1"/>
                          </a:solidFill>
                        </a:rPr>
                        <a:t>(i.e. a drawing in pencil or a drawing in charcoal).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a:t>
                      </a:r>
                      <a:r>
                        <a:rPr lang="en-US" sz="1200" dirty="0">
                          <a:solidFill>
                            <a:srgbClr val="ED2E67"/>
                          </a:solidFill>
                        </a:rPr>
                        <a:t>digital media </a:t>
                      </a:r>
                      <a:r>
                        <a:rPr lang="en-US" sz="1200" dirty="0"/>
                        <a:t>to </a:t>
                      </a:r>
                      <a:r>
                        <a:rPr lang="en-US" sz="1200" dirty="0">
                          <a:solidFill>
                            <a:srgbClr val="ED2E67"/>
                          </a:solidFill>
                        </a:rPr>
                        <a:t>identify and research</a:t>
                      </a:r>
                      <a:r>
                        <a:rPr lang="en-US" sz="1200" dirty="0"/>
                        <a:t> </a:t>
                      </a:r>
                      <a:r>
                        <a:rPr lang="en-US" sz="1200" dirty="0">
                          <a:solidFill>
                            <a:srgbClr val="ED2E67"/>
                          </a:solidFill>
                        </a:rPr>
                        <a:t>artists, craftspeople, architects </a:t>
                      </a:r>
                      <a:r>
                        <a:rPr lang="en-US" sz="1200" dirty="0"/>
                        <a:t>and </a:t>
                      </a:r>
                      <a:r>
                        <a:rPr lang="en-US" sz="1200" dirty="0">
                          <a:solidFill>
                            <a:srgbClr val="ED2E67"/>
                          </a:solidFill>
                        </a:rPr>
                        <a:t>designers.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 </a:t>
                      </a:r>
                      <a:r>
                        <a:rPr lang="en-US" sz="1200" dirty="0">
                          <a:solidFill>
                            <a:srgbClr val="ED2E67"/>
                          </a:solidFill>
                        </a:rPr>
                        <a:t>camera phones (still and video) </a:t>
                      </a:r>
                      <a:r>
                        <a:rPr lang="en-US" sz="1200" dirty="0">
                          <a:solidFill>
                            <a:schemeClr val="tx1"/>
                          </a:solidFill>
                        </a:rPr>
                        <a:t>to help </a:t>
                      </a:r>
                      <a:r>
                        <a:rPr lang="en-US" sz="1200" dirty="0">
                          <a:solidFill>
                            <a:srgbClr val="ED2E67"/>
                          </a:solidFill>
                        </a:rPr>
                        <a:t>”see” and “collect” (digital sketchbook). </a:t>
                      </a:r>
                    </a:p>
                    <a:p>
                      <a:endParaRPr lang="en-US" sz="1200" dirty="0"/>
                    </a:p>
                  </a:txBody>
                  <a:tcPr/>
                </a:tc>
                <a:tc vMerge="1">
                  <a:txBody>
                    <a:bodyPr/>
                    <a:lstStyle/>
                    <a:p>
                      <a:endParaRPr lang="en-US"/>
                    </a:p>
                  </a:txBody>
                  <a:tcPr/>
                </a:tc>
                <a:extLst>
                  <a:ext uri="{0D108BD9-81ED-4DB2-BD59-A6C34878D82A}">
                    <a16:rowId xmlns:a16="http://schemas.microsoft.com/office/drawing/2014/main" val="218710474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66096" y="-39756"/>
            <a:ext cx="1383030" cy="791093"/>
          </a:xfrm>
          <a:prstGeom prst="rect">
            <a:avLst/>
          </a:prstGeom>
        </p:spPr>
      </p:pic>
    </p:spTree>
    <p:extLst>
      <p:ext uri="{BB962C8B-B14F-4D97-AF65-F5344CB8AC3E}">
        <p14:creationId xmlns:p14="http://schemas.microsoft.com/office/powerpoint/2010/main" val="1412942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690397056"/>
              </p:ext>
            </p:extLst>
          </p:nvPr>
        </p:nvGraphicFramePr>
        <p:xfrm>
          <a:off x="132356" y="79512"/>
          <a:ext cx="12166604" cy="676656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1963817">
                  <a:extLst>
                    <a:ext uri="{9D8B030D-6E8A-4147-A177-3AD203B41FA5}">
                      <a16:colId xmlns:a16="http://schemas.microsoft.com/office/drawing/2014/main" val="3207300427"/>
                    </a:ext>
                  </a:extLst>
                </a:gridCol>
                <a:gridCol w="2094628">
                  <a:extLst>
                    <a:ext uri="{9D8B030D-6E8A-4147-A177-3AD203B41FA5}">
                      <a16:colId xmlns:a16="http://schemas.microsoft.com/office/drawing/2014/main" val="3273127877"/>
                    </a:ext>
                  </a:extLst>
                </a:gridCol>
                <a:gridCol w="3790476">
                  <a:extLst>
                    <a:ext uri="{9D8B030D-6E8A-4147-A177-3AD203B41FA5}">
                      <a16:colId xmlns:a16="http://schemas.microsoft.com/office/drawing/2014/main" val="4076922765"/>
                    </a:ext>
                  </a:extLst>
                </a:gridCol>
                <a:gridCol w="2991803">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3">
                  <a:txBody>
                    <a:bodyPr/>
                    <a:lstStyle/>
                    <a:p>
                      <a:pPr algn="ctr"/>
                      <a:r>
                        <a:rPr lang="en-US" dirty="0">
                          <a:solidFill>
                            <a:schemeClr val="bg1"/>
                          </a:solidFill>
                        </a:rPr>
                        <a:t>Year 5 - Making</a:t>
                      </a:r>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5 </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411902">
                <a:tc rowSpan="2">
                  <a:txBody>
                    <a:bodyPr/>
                    <a:lstStyle/>
                    <a:p>
                      <a:pPr algn="l"/>
                      <a:r>
                        <a:rPr lang="en-US" sz="1600" b="1" dirty="0">
                          <a:solidFill>
                            <a:schemeClr val="tx1"/>
                          </a:solidFill>
                        </a:rPr>
                        <a:t>Making</a:t>
                      </a:r>
                    </a:p>
                    <a:p>
                      <a:pPr algn="l"/>
                      <a:endParaRPr lang="en-US" sz="1600" dirty="0">
                        <a:solidFill>
                          <a:schemeClr val="bg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Balance time in which you sensitively model a technique, with plenty of time for pupils to enjoy open-ended exploration, and project-based learning</a:t>
                      </a:r>
                    </a:p>
                    <a:p>
                      <a:pPr algn="l"/>
                      <a:endParaRPr lang="en-US" sz="1400" dirty="0">
                        <a:solidFill>
                          <a:schemeClr val="bg1"/>
                        </a:solidFill>
                      </a:endParaRPr>
                    </a:p>
                    <a:p>
                      <a:pPr algn="l"/>
                      <a:r>
                        <a:rPr lang="en-US" sz="1400" dirty="0">
                          <a:solidFill>
                            <a:schemeClr val="bg1"/>
                          </a:solidFill>
                        </a:rPr>
                        <a:t>Have the confidence to  celebrate places where pupils diverge from the task (as being signs that they are owning their </a:t>
                      </a:r>
                      <a:r>
                        <a:rPr lang="en-US" sz="1400">
                          <a:solidFill>
                            <a:schemeClr val="bg1"/>
                          </a:solidFill>
                        </a:rPr>
                        <a:t>learning)</a:t>
                      </a:r>
                      <a:endParaRPr lang="en-US" sz="1400" dirty="0">
                        <a:solidFill>
                          <a:schemeClr val="bg1"/>
                        </a:solidFill>
                      </a:endParaRPr>
                    </a:p>
                  </a:txBody>
                  <a:tcPr>
                    <a:solidFill>
                      <a:schemeClr val="accent4"/>
                    </a:solidFill>
                  </a:tcPr>
                </a:tc>
                <a:tc>
                  <a:txBody>
                    <a:bodyPr/>
                    <a:lstStyle/>
                    <a:p>
                      <a:pPr marL="0" indent="0">
                        <a:buFont typeface="Arial" panose="020B0604020202020204" pitchFamily="34" charset="0"/>
                        <a:buNone/>
                      </a:pPr>
                      <a:r>
                        <a:rPr lang="en-US" sz="1200" dirty="0">
                          <a:solidFill>
                            <a:schemeClr val="accent1"/>
                          </a:solidFill>
                        </a:rPr>
                        <a:t>Architecture &amp; Making</a:t>
                      </a:r>
                    </a:p>
                  </a:txBody>
                  <a:tcPr/>
                </a:tc>
                <a:tc>
                  <a:txBody>
                    <a:bodyPr/>
                    <a:lstStyle/>
                    <a:p>
                      <a:pPr marL="0" indent="0">
                        <a:buFont typeface="Arial" panose="020B0604020202020204" pitchFamily="34" charset="0"/>
                        <a:buNone/>
                      </a:pPr>
                      <a:r>
                        <a:rPr lang="en-US" sz="1200" dirty="0">
                          <a:solidFill>
                            <a:schemeClr val="accent1"/>
                          </a:solidFill>
                        </a:rPr>
                        <a:t>Drawing, Making, Colour</a:t>
                      </a:r>
                    </a:p>
                  </a:txBody>
                  <a:tcPr/>
                </a:tc>
                <a:tc>
                  <a:txBody>
                    <a:bodyPr/>
                    <a:lstStyle/>
                    <a:p>
                      <a:pPr marL="0" indent="0">
                        <a:buFont typeface="Arial" panose="020B0604020202020204" pitchFamily="34" charset="0"/>
                        <a:buNone/>
                      </a:pPr>
                      <a:r>
                        <a:rPr lang="en-US" sz="1200" dirty="0">
                          <a:solidFill>
                            <a:schemeClr val="accent1"/>
                          </a:solidFill>
                        </a:rPr>
                        <a:t>Design &amp; Making</a:t>
                      </a:r>
                    </a:p>
                  </a:txBody>
                  <a:tcPr/>
                </a:tc>
                <a:tc rowSpan="2">
                  <a:txBody>
                    <a:bodyPr/>
                    <a:lstStyle/>
                    <a:p>
                      <a:r>
                        <a:rPr lang="en-US" sz="1600" b="1" dirty="0">
                          <a:solidFill>
                            <a:schemeClr val="bg1"/>
                          </a:solidFill>
                        </a:rPr>
                        <a:t>Confidently investigate and explore new materials, beginning to lead their own search for new experiences</a:t>
                      </a:r>
                    </a:p>
                    <a:p>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Use acquired technical expertise, combined with beginning to listen and trust “instinct” to help make choices, to make work which effectively reflects ideas and intentions</a:t>
                      </a:r>
                    </a:p>
                    <a:p>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Feel safe enough to take creative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solidFill>
                          <a:schemeClr val="bg1"/>
                        </a:solidFill>
                      </a:endParaRPr>
                    </a:p>
                    <a:p>
                      <a:endParaRPr lang="en-US" sz="1600" dirty="0"/>
                    </a:p>
                  </a:txBody>
                  <a:tcPr>
                    <a:solidFill>
                      <a:schemeClr val="accent4"/>
                    </a:solidFill>
                  </a:tcPr>
                </a:tc>
                <a:extLst>
                  <a:ext uri="{0D108BD9-81ED-4DB2-BD59-A6C34878D82A}">
                    <a16:rowId xmlns:a16="http://schemas.microsoft.com/office/drawing/2014/main" val="2673643418"/>
                  </a:ext>
                </a:extLst>
              </a:tr>
              <a:tr h="27127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Explore </a:t>
                      </a:r>
                      <a:r>
                        <a:rPr lang="en-US" sz="1200" dirty="0">
                          <a:solidFill>
                            <a:srgbClr val="ED2E67"/>
                          </a:solidFill>
                        </a:rPr>
                        <a:t>architecture</a:t>
                      </a:r>
                      <a:r>
                        <a:rPr lang="en-US" sz="1200" dirty="0"/>
                        <a:t> of another </a:t>
                      </a:r>
                      <a:r>
                        <a:rPr lang="en-US" sz="1200" dirty="0">
                          <a:solidFill>
                            <a:srgbClr val="ED2E67"/>
                          </a:solidFill>
                        </a:rPr>
                        <a:t>time</a:t>
                      </a:r>
                      <a:r>
                        <a:rPr lang="en-US" sz="1200" dirty="0"/>
                        <a:t> and / or </a:t>
                      </a:r>
                      <a:r>
                        <a:rPr lang="en-US" sz="1200" dirty="0">
                          <a:solidFill>
                            <a:srgbClr val="ED2E67"/>
                          </a:solidFill>
                        </a:rPr>
                        <a:t>culture</a:t>
                      </a:r>
                      <a:r>
                        <a:rPr lang="en-US" sz="1200" dirty="0"/>
                        <a:t>, and make individual work in response to what is seen. Enable </a:t>
                      </a:r>
                      <a:r>
                        <a:rPr lang="en-US" sz="1200" dirty="0">
                          <a:solidFill>
                            <a:srgbClr val="ED2E67"/>
                          </a:solidFill>
                        </a:rPr>
                        <a:t>evolution</a:t>
                      </a:r>
                      <a:r>
                        <a:rPr lang="en-US" sz="1200" dirty="0"/>
                        <a:t> of </a:t>
                      </a:r>
                      <a:r>
                        <a:rPr lang="en-US" sz="1200" dirty="0">
                          <a:solidFill>
                            <a:srgbClr val="ED2E67"/>
                          </a:solidFill>
                        </a:rPr>
                        <a:t>ideas</a:t>
                      </a:r>
                      <a:r>
                        <a:rPr lang="en-US" sz="1200" dirty="0"/>
                        <a:t> through a </a:t>
                      </a:r>
                      <a:r>
                        <a:rPr lang="en-US" sz="1200" dirty="0">
                          <a:solidFill>
                            <a:srgbClr val="ED2E67"/>
                          </a:solidFill>
                        </a:rPr>
                        <a:t>combination </a:t>
                      </a:r>
                      <a:r>
                        <a:rPr lang="en-US" sz="1200" dirty="0">
                          <a:solidFill>
                            <a:schemeClr val="tx1"/>
                          </a:solidFill>
                        </a:rPr>
                        <a:t>of </a:t>
                      </a:r>
                      <a:r>
                        <a:rPr lang="en-US" sz="1200" dirty="0">
                          <a:solidFill>
                            <a:srgbClr val="ED2E67"/>
                          </a:solidFill>
                        </a:rPr>
                        <a:t>design through making </a:t>
                      </a:r>
                      <a:r>
                        <a:rPr lang="en-US" sz="1200" dirty="0"/>
                        <a:t>and </a:t>
                      </a:r>
                      <a:r>
                        <a:rPr lang="en-US" sz="1200" dirty="0">
                          <a:solidFill>
                            <a:srgbClr val="ED2E67"/>
                          </a:solidFill>
                        </a:rPr>
                        <a:t>drawn inspiration</a:t>
                      </a:r>
                      <a:r>
                        <a:rPr lang="en-US" sz="1200" dirty="0"/>
                        <a:t>. E.g. </a:t>
                      </a:r>
                      <a:r>
                        <a:rPr lang="en-US" sz="1200" dirty="0">
                          <a:hlinkClick r:id="rId2"/>
                        </a:rPr>
                        <a:t>Architecture and mark making</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solidFill>
                            <a:srgbClr val="ED2E67"/>
                          </a:solidFill>
                        </a:rPr>
                        <a:t>Develop visual literacy skills</a:t>
                      </a:r>
                      <a:r>
                        <a:rPr lang="en-US" sz="1200" dirty="0"/>
                        <a:t>: explore how we </a:t>
                      </a:r>
                      <a:r>
                        <a:rPr lang="en-US" sz="1200" i="1" dirty="0">
                          <a:solidFill>
                            <a:srgbClr val="ED2E67"/>
                          </a:solidFill>
                        </a:rPr>
                        <a:t>look at </a:t>
                      </a:r>
                      <a:r>
                        <a:rPr lang="en-US" sz="1200" dirty="0"/>
                        <a:t>and </a:t>
                      </a:r>
                      <a:r>
                        <a:rPr lang="en-US" sz="1200" i="1" dirty="0">
                          <a:solidFill>
                            <a:srgbClr val="ED2E67"/>
                          </a:solidFill>
                        </a:rPr>
                        <a:t>respond to </a:t>
                      </a:r>
                      <a:r>
                        <a:rPr lang="en-US" sz="1200" dirty="0"/>
                        <a:t>things </a:t>
                      </a:r>
                      <a:r>
                        <a:rPr lang="en-US" sz="1200" dirty="0">
                          <a:solidFill>
                            <a:srgbClr val="ED2E67"/>
                          </a:solidFill>
                        </a:rPr>
                        <a:t>people have made</a:t>
                      </a:r>
                      <a:r>
                        <a:rPr lang="en-US" sz="1200" dirty="0"/>
                        <a:t>, and then include this awareness when making sculpture e.g. </a:t>
                      </a:r>
                      <a:r>
                        <a:rPr lang="en-GB" sz="1200" dirty="0">
                          <a:hlinkClick r:id="rId3"/>
                        </a:rPr>
                        <a:t>Inspired by anglo saxon houses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Continue with the </a:t>
                      </a:r>
                      <a:r>
                        <a:rPr lang="en-US" sz="1200" dirty="0">
                          <a:solidFill>
                            <a:srgbClr val="ED2E67"/>
                          </a:solidFill>
                        </a:rPr>
                        <a:t>key drawing exercises </a:t>
                      </a:r>
                      <a:r>
                        <a:rPr lang="en-US" sz="1200" dirty="0">
                          <a:hlinkClick r:id="rId4"/>
                        </a:rPr>
                        <a:t>Drawing exercises</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Explore the </a:t>
                      </a:r>
                      <a:r>
                        <a:rPr lang="en-US" sz="1200" dirty="0">
                          <a:solidFill>
                            <a:srgbClr val="ED2E67"/>
                          </a:solidFill>
                        </a:rPr>
                        <a:t>relationship</a:t>
                      </a:r>
                      <a:r>
                        <a:rPr lang="en-US" sz="1200" dirty="0"/>
                        <a:t> of </a:t>
                      </a:r>
                      <a:r>
                        <a:rPr lang="en-US" sz="1200" dirty="0">
                          <a:solidFill>
                            <a:srgbClr val="ED2E67"/>
                          </a:solidFill>
                        </a:rPr>
                        <a:t>line, form and colour.</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Follow a series of </a:t>
                      </a:r>
                      <a:r>
                        <a:rPr lang="en-US" sz="1200" dirty="0">
                          <a:solidFill>
                            <a:srgbClr val="ED2E67"/>
                          </a:solidFill>
                        </a:rPr>
                        <a:t>guided activities </a:t>
                      </a:r>
                      <a:r>
                        <a:rPr lang="en-US" sz="1200" dirty="0"/>
                        <a:t>which each offer pupils an opportunity to make their own </a:t>
                      </a:r>
                      <a:r>
                        <a:rPr lang="en-US" sz="1200" dirty="0">
                          <a:solidFill>
                            <a:srgbClr val="ED2E67"/>
                          </a:solidFill>
                        </a:rPr>
                        <a:t>individual creative response</a:t>
                      </a:r>
                      <a:r>
                        <a:rPr lang="en-US" sz="1200" dirty="0"/>
                        <a:t>. e.g. </a:t>
                      </a:r>
                      <a:r>
                        <a:rPr lang="en-GB" sz="1200" dirty="0">
                          <a:hlinkClick r:id="rId5"/>
                        </a:rPr>
                        <a:t>Inspired by Miro</a:t>
                      </a:r>
                      <a:r>
                        <a:rPr lang="en-GB" sz="1200" dirty="0"/>
                        <a:t> and </a:t>
                      </a:r>
                      <a:r>
                        <a:rPr lang="en-GB" sz="1200" b="0" i="0" kern="1200" dirty="0">
                          <a:solidFill>
                            <a:schemeClr val="dk1"/>
                          </a:solidFill>
                          <a:effectLst/>
                          <a:latin typeface="+mn-lt"/>
                          <a:ea typeface="+mn-ea"/>
                          <a:cs typeface="+mn-cs"/>
                          <a:hlinkClick r:id="rId6"/>
                        </a:rPr>
                        <a:t>Building a communal drawing</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t>
                      </a:r>
                      <a:r>
                        <a:rPr lang="en-US" sz="1200" dirty="0">
                          <a:solidFill>
                            <a:srgbClr val="ED2E67"/>
                          </a:solidFill>
                        </a:rPr>
                        <a:t>sculptural ideas </a:t>
                      </a:r>
                      <a:r>
                        <a:rPr lang="en-US" sz="1200" dirty="0"/>
                        <a:t>of </a:t>
                      </a:r>
                      <a:r>
                        <a:rPr lang="en-US" sz="1200" dirty="0">
                          <a:solidFill>
                            <a:srgbClr val="ED2E67"/>
                          </a:solidFill>
                        </a:rPr>
                        <a:t>balance</a:t>
                      </a:r>
                      <a:r>
                        <a:rPr lang="en-US" sz="1200" dirty="0"/>
                        <a:t> (</a:t>
                      </a:r>
                      <a:r>
                        <a:rPr lang="en-US" sz="1200" dirty="0">
                          <a:solidFill>
                            <a:srgbClr val="ED2E67"/>
                          </a:solidFill>
                        </a:rPr>
                        <a:t>physical and aesthetic</a:t>
                      </a:r>
                      <a:r>
                        <a:rPr lang="en-US" sz="1200" dirty="0"/>
                        <a:t>) and </a:t>
                      </a:r>
                      <a:r>
                        <a:rPr lang="en-US" sz="1200" dirty="0">
                          <a:solidFill>
                            <a:srgbClr val="ED2E67"/>
                          </a:solidFill>
                        </a:rPr>
                        <a:t>creative risk taking </a:t>
                      </a:r>
                      <a:r>
                        <a:rPr lang="en-US" sz="1200" dirty="0">
                          <a:solidFill>
                            <a:schemeClr val="tx1"/>
                          </a:solidFill>
                        </a:rPr>
                        <a:t>and</a:t>
                      </a:r>
                      <a:r>
                        <a:rPr lang="en-US" sz="1200" dirty="0">
                          <a:solidFill>
                            <a:srgbClr val="ED2E67"/>
                          </a:solidFill>
                        </a:rPr>
                        <a:t> play,</a:t>
                      </a:r>
                      <a:r>
                        <a:rPr lang="en-US" sz="1200" dirty="0"/>
                        <a:t> e.g. </a:t>
                      </a:r>
                      <a:r>
                        <a:rPr lang="en-GB" sz="1200" dirty="0">
                          <a:hlinkClick r:id="rId7"/>
                        </a:rPr>
                        <a:t>Making sculpture and drawing</a:t>
                      </a:r>
                      <a:endParaRPr lang="en-US" sz="1200" dirty="0"/>
                    </a:p>
                  </a:txBody>
                  <a:tcPr/>
                </a:tc>
                <a:tc>
                  <a:txBody>
                    <a:bodyPr/>
                    <a:lstStyle/>
                    <a:p>
                      <a:pPr marL="0" indent="0">
                        <a:buFont typeface="Arial" panose="020B0604020202020204" pitchFamily="34" charset="0"/>
                        <a:buNone/>
                      </a:pPr>
                      <a:r>
                        <a:rPr lang="en-US" sz="1200" dirty="0"/>
                        <a:t>Explore </a:t>
                      </a:r>
                      <a:r>
                        <a:rPr lang="en-US" sz="1200" dirty="0">
                          <a:solidFill>
                            <a:srgbClr val="FF0000"/>
                          </a:solidFill>
                        </a:rPr>
                        <a:t>relationship between sculpture and design </a:t>
                      </a:r>
                      <a:r>
                        <a:rPr lang="en-US" sz="1200" dirty="0"/>
                        <a:t>through a </a:t>
                      </a:r>
                      <a:r>
                        <a:rPr lang="en-US" sz="1200" dirty="0">
                          <a:solidFill>
                            <a:srgbClr val="FF0000"/>
                          </a:solidFill>
                        </a:rPr>
                        <a:t>sketchbook project </a:t>
                      </a:r>
                      <a:r>
                        <a:rPr lang="en-US" sz="1200" dirty="0"/>
                        <a:t>which takes </a:t>
                      </a:r>
                      <a:r>
                        <a:rPr lang="en-US" sz="1200" dirty="0">
                          <a:solidFill>
                            <a:srgbClr val="FF0000"/>
                          </a:solidFill>
                        </a:rPr>
                        <a:t>film/literature/drama as its starting point </a:t>
                      </a:r>
                      <a:r>
                        <a:rPr lang="en-US" sz="1200" dirty="0"/>
                        <a:t>and facilitates an </a:t>
                      </a:r>
                      <a:r>
                        <a:rPr lang="en-US" sz="1200" dirty="0">
                          <a:solidFill>
                            <a:srgbClr val="FF0000"/>
                          </a:solidFill>
                        </a:rPr>
                        <a:t>open-ended sculptural exploration</a:t>
                      </a:r>
                      <a:r>
                        <a:rPr lang="en-US" sz="1200" dirty="0"/>
                        <a:t>, with children working at their </a:t>
                      </a:r>
                      <a:r>
                        <a:rPr lang="en-US" sz="1200" dirty="0">
                          <a:solidFill>
                            <a:srgbClr val="FF0000"/>
                          </a:solidFill>
                        </a:rPr>
                        <a:t>own pace </a:t>
                      </a:r>
                      <a:r>
                        <a:rPr lang="en-US" sz="1200" dirty="0"/>
                        <a:t>and </a:t>
                      </a:r>
                      <a:r>
                        <a:rPr lang="en-US" sz="1200" dirty="0">
                          <a:solidFill>
                            <a:srgbClr val="FF0000"/>
                          </a:solidFill>
                        </a:rPr>
                        <a:t>following their own journey </a:t>
                      </a:r>
                      <a:r>
                        <a:rPr lang="en-US" sz="1200" dirty="0"/>
                        <a:t>e.g. </a:t>
                      </a:r>
                      <a:r>
                        <a:rPr lang="en-GB" sz="1200" dirty="0">
                          <a:hlinkClick r:id="rId8"/>
                        </a:rPr>
                        <a:t>Developing sketchbook work</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Enable sketchbook work above to</a:t>
                      </a:r>
                      <a:r>
                        <a:rPr lang="en-US" sz="1200" dirty="0">
                          <a:solidFill>
                            <a:srgbClr val="FF0000"/>
                          </a:solidFill>
                        </a:rPr>
                        <a:t> evolve and inform </a:t>
                      </a:r>
                      <a:r>
                        <a:rPr lang="en-US" sz="1200" dirty="0"/>
                        <a:t>into a </a:t>
                      </a:r>
                      <a:r>
                        <a:rPr lang="en-US" sz="1200" dirty="0">
                          <a:solidFill>
                            <a:srgbClr val="FF0000"/>
                          </a:solidFill>
                        </a:rPr>
                        <a:t>sculpture project</a:t>
                      </a:r>
                      <a:r>
                        <a:rPr lang="en-US" sz="1200" dirty="0"/>
                        <a:t>. </a:t>
                      </a:r>
                      <a:r>
                        <a:rPr lang="en-US" sz="1200" dirty="0">
                          <a:solidFill>
                            <a:srgbClr val="FF0000"/>
                          </a:solidFill>
                        </a:rPr>
                        <a:t>Combine and construct </a:t>
                      </a:r>
                      <a:r>
                        <a:rPr lang="en-US" sz="1200" dirty="0"/>
                        <a:t>with a </a:t>
                      </a:r>
                      <a:r>
                        <a:rPr lang="en-US" sz="1200" dirty="0">
                          <a:solidFill>
                            <a:srgbClr val="FF0000"/>
                          </a:solidFill>
                        </a:rPr>
                        <a:t>variety of materials, including modelling and paint,</a:t>
                      </a:r>
                      <a:r>
                        <a:rPr lang="en-US" sz="1200" dirty="0">
                          <a:solidFill>
                            <a:schemeClr val="tx1"/>
                          </a:solidFill>
                        </a:rPr>
                        <a:t> e.g. </a:t>
                      </a:r>
                      <a:r>
                        <a:rPr lang="en-GB" sz="1200" dirty="0">
                          <a:hlinkClick r:id="rId9"/>
                        </a:rPr>
                        <a:t>Supersized jewellery</a:t>
                      </a:r>
                      <a:r>
                        <a:rPr lang="en-GB" sz="1200" dirty="0"/>
                        <a:t> and </a:t>
                      </a:r>
                      <a:r>
                        <a:rPr lang="en-GB" sz="1200" dirty="0">
                          <a:hlinkClick r:id="rId10"/>
                        </a:rPr>
                        <a:t>Fabulous-fish</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t>
                      </a:r>
                      <a:r>
                        <a:rPr lang="en-US" sz="1200" b="0" dirty="0">
                          <a:solidFill>
                            <a:srgbClr val="ED2E67"/>
                          </a:solidFill>
                        </a:rPr>
                        <a:t>scaling up drawings</a:t>
                      </a:r>
                      <a:r>
                        <a:rPr lang="en-US" sz="1200" dirty="0"/>
                        <a:t>, bringing in all </a:t>
                      </a:r>
                      <a:r>
                        <a:rPr lang="en-US" sz="1200" dirty="0">
                          <a:solidFill>
                            <a:srgbClr val="ED2E67"/>
                          </a:solidFill>
                        </a:rPr>
                        <a:t>mark-making skills </a:t>
                      </a:r>
                      <a:r>
                        <a:rPr lang="en-US" sz="1200" dirty="0"/>
                        <a:t>previously learnt, and using </a:t>
                      </a:r>
                      <a:r>
                        <a:rPr lang="en-US" sz="1200" dirty="0">
                          <a:solidFill>
                            <a:srgbClr val="ED2E67"/>
                          </a:solidFill>
                        </a:rPr>
                        <a:t>technique</a:t>
                      </a:r>
                      <a:r>
                        <a:rPr lang="en-US" sz="1200" dirty="0"/>
                        <a:t> to provide </a:t>
                      </a:r>
                      <a:r>
                        <a:rPr lang="en-US" sz="1200" dirty="0">
                          <a:solidFill>
                            <a:srgbClr val="ED2E67"/>
                          </a:solidFill>
                        </a:rPr>
                        <a:t>opportunity</a:t>
                      </a:r>
                      <a:r>
                        <a:rPr lang="en-US" sz="1200" dirty="0"/>
                        <a:t> to </a:t>
                      </a:r>
                      <a:r>
                        <a:rPr lang="en-US" sz="1200" dirty="0">
                          <a:solidFill>
                            <a:srgbClr val="ED2E67"/>
                          </a:solidFill>
                        </a:rPr>
                        <a:t>transform original</a:t>
                      </a:r>
                      <a:r>
                        <a:rPr lang="en-US" sz="1200" dirty="0"/>
                        <a:t>, e.g. </a:t>
                      </a:r>
                      <a:r>
                        <a:rPr lang="en-GB" sz="1200" dirty="0">
                          <a:hlinkClick r:id="rId11"/>
                        </a:rPr>
                        <a:t>Flat yet sculptural drawing</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solidFill>
                            <a:srgbClr val="ED2E67"/>
                          </a:solidFill>
                        </a:rPr>
                        <a:t>Paint</a:t>
                      </a:r>
                      <a:r>
                        <a:rPr lang="en-US" sz="1200" dirty="0"/>
                        <a:t> on </a:t>
                      </a:r>
                      <a:r>
                        <a:rPr lang="en-US" sz="1200" dirty="0">
                          <a:solidFill>
                            <a:srgbClr val="ED2E67"/>
                          </a:solidFill>
                        </a:rPr>
                        <a:t>new surfaces </a:t>
                      </a:r>
                      <a:r>
                        <a:rPr lang="en-US" sz="1200" dirty="0"/>
                        <a:t>(e.g. </a:t>
                      </a:r>
                      <a:r>
                        <a:rPr lang="en-US" sz="1200" dirty="0">
                          <a:solidFill>
                            <a:srgbClr val="ED2E67"/>
                          </a:solidFill>
                        </a:rPr>
                        <a:t>stone, fabric, walls, floors </a:t>
                      </a:r>
                      <a:r>
                        <a:rPr lang="en-US" sz="1200" dirty="0"/>
                        <a:t>and work </a:t>
                      </a:r>
                      <a:r>
                        <a:rPr lang="en-US" sz="1200" dirty="0">
                          <a:solidFill>
                            <a:srgbClr val="ED2E67"/>
                          </a:solidFill>
                        </a:rPr>
                        <a:t>collaboratively</a:t>
                      </a:r>
                      <a:r>
                        <a:rPr lang="en-US" sz="1200" dirty="0"/>
                        <a:t> to produce images in </a:t>
                      </a:r>
                      <a:r>
                        <a:rPr lang="en-US" sz="1200" dirty="0">
                          <a:solidFill>
                            <a:srgbClr val="ED2E67"/>
                          </a:solidFill>
                        </a:rPr>
                        <a:t>new contexts</a:t>
                      </a:r>
                      <a:r>
                        <a:rPr lang="en-US" sz="1200" dirty="0"/>
                        <a:t>, </a:t>
                      </a:r>
                      <a:r>
                        <a:rPr lang="en-US" sz="1200" dirty="0" err="1"/>
                        <a:t>e.g</a:t>
                      </a:r>
                      <a:r>
                        <a:rPr lang="en-US" sz="1200" dirty="0"/>
                        <a:t> </a:t>
                      </a:r>
                      <a:r>
                        <a:rPr lang="en-GB" sz="1200" dirty="0">
                          <a:hlinkClick r:id="rId12"/>
                        </a:rPr>
                        <a:t>Communal summer picnic drawing</a:t>
                      </a:r>
                      <a:r>
                        <a:rPr lang="en-GB" sz="1200" dirty="0"/>
                        <a:t> </a:t>
                      </a:r>
                      <a:r>
                        <a:rPr lang="en-GB" sz="1200" dirty="0" err="1"/>
                        <a:t>or</a:t>
                      </a:r>
                      <a:r>
                        <a:rPr lang="en-GB" sz="1200" dirty="0" err="1">
                          <a:hlinkClick r:id="rId13"/>
                        </a:rPr>
                        <a:t>Treasured</a:t>
                      </a:r>
                      <a:r>
                        <a:rPr lang="en-GB" sz="1200" dirty="0">
                          <a:hlinkClick r:id="rId13"/>
                        </a:rPr>
                        <a:t> fossils</a:t>
                      </a:r>
                      <a:r>
                        <a:rPr lang="en-GB" sz="1200" dirty="0"/>
                        <a:t> </a:t>
                      </a:r>
                    </a:p>
                    <a:p>
                      <a:pPr marL="0" indent="0">
                        <a:buFont typeface="Arial" panose="020B0604020202020204" pitchFamily="34" charset="0"/>
                        <a:buNone/>
                      </a:pPr>
                      <a:endParaRPr lang="en-US" sz="1200" dirty="0"/>
                    </a:p>
                  </a:txBody>
                  <a:tcPr/>
                </a:tc>
                <a:tc vMerge="1">
                  <a:txBody>
                    <a:bodyPr/>
                    <a:lstStyle/>
                    <a:p>
                      <a:endParaRPr lang="en-US"/>
                    </a:p>
                  </a:txBody>
                  <a:tcPr/>
                </a:tc>
                <a:extLst>
                  <a:ext uri="{0D108BD9-81ED-4DB2-BD59-A6C34878D82A}">
                    <a16:rowId xmlns:a16="http://schemas.microsoft.com/office/drawing/2014/main" val="3411878879"/>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14"/>
          <a:stretch>
            <a:fillRect/>
          </a:stretch>
        </p:blipFill>
        <p:spPr>
          <a:xfrm>
            <a:off x="66096" y="-39756"/>
            <a:ext cx="1383030" cy="791093"/>
          </a:xfrm>
          <a:prstGeom prst="rect">
            <a:avLst/>
          </a:prstGeom>
        </p:spPr>
      </p:pic>
    </p:spTree>
    <p:extLst>
      <p:ext uri="{BB962C8B-B14F-4D97-AF65-F5344CB8AC3E}">
        <p14:creationId xmlns:p14="http://schemas.microsoft.com/office/powerpoint/2010/main" val="281861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4058524" y="5043410"/>
            <a:ext cx="2161848" cy="830997"/>
          </a:xfrm>
          <a:prstGeom prst="rect">
            <a:avLst/>
          </a:prstGeom>
          <a:noFill/>
        </p:spPr>
        <p:txBody>
          <a:bodyPr wrap="square" rtlCol="0">
            <a:spAutoFit/>
          </a:bodyPr>
          <a:lstStyle/>
          <a:p>
            <a:r>
              <a:rPr lang="en-US" sz="4800" b="1" dirty="0"/>
              <a:t>Year 1</a:t>
            </a:r>
          </a:p>
        </p:txBody>
      </p:sp>
      <p:pic>
        <p:nvPicPr>
          <p:cNvPr id="3" name="Picture 2">
            <a:extLst>
              <a:ext uri="{FF2B5EF4-FFF2-40B4-BE49-F238E27FC236}">
                <a16:creationId xmlns:a16="http://schemas.microsoft.com/office/drawing/2014/main" id="{7734CA84-DE09-0E41-A15E-823450FC7B32}"/>
              </a:ext>
            </a:extLst>
          </p:cNvPr>
          <p:cNvPicPr>
            <a:picLocks noChangeAspect="1"/>
          </p:cNvPicPr>
          <p:nvPr/>
        </p:nvPicPr>
        <p:blipFill>
          <a:blip r:embed="rId3"/>
          <a:stretch>
            <a:fillRect/>
          </a:stretch>
        </p:blipFill>
        <p:spPr>
          <a:xfrm>
            <a:off x="6220372" y="794407"/>
            <a:ext cx="5080000" cy="5080000"/>
          </a:xfrm>
          <a:prstGeom prst="rect">
            <a:avLst/>
          </a:prstGeom>
        </p:spPr>
      </p:pic>
      <p:sp>
        <p:nvSpPr>
          <p:cNvPr id="7" name="TextBox 6">
            <a:extLst>
              <a:ext uri="{FF2B5EF4-FFF2-40B4-BE49-F238E27FC236}">
                <a16:creationId xmlns:a16="http://schemas.microsoft.com/office/drawing/2014/main" id="{E3462BBB-4452-4C43-B5EB-0B1965F6010C}"/>
              </a:ext>
            </a:extLst>
          </p:cNvPr>
          <p:cNvSpPr txBox="1"/>
          <p:nvPr/>
        </p:nvSpPr>
        <p:spPr>
          <a:xfrm>
            <a:off x="7272327" y="6402885"/>
            <a:ext cx="4137660" cy="369332"/>
          </a:xfrm>
          <a:prstGeom prst="rect">
            <a:avLst/>
          </a:prstGeom>
          <a:noFill/>
        </p:spPr>
        <p:txBody>
          <a:bodyPr wrap="square" rtlCol="0">
            <a:spAutoFit/>
          </a:bodyPr>
          <a:lstStyle/>
          <a:p>
            <a:pPr algn="r"/>
            <a:r>
              <a:rPr lang="en-US" dirty="0" err="1"/>
              <a:t>www.accessart.org.uk</a:t>
            </a:r>
            <a:endParaRPr lang="en-US" dirty="0"/>
          </a:p>
        </p:txBody>
      </p:sp>
    </p:spTree>
    <p:extLst>
      <p:ext uri="{BB962C8B-B14F-4D97-AF65-F5344CB8AC3E}">
        <p14:creationId xmlns:p14="http://schemas.microsoft.com/office/powerpoint/2010/main" val="200114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783287066"/>
              </p:ext>
            </p:extLst>
          </p:nvPr>
        </p:nvGraphicFramePr>
        <p:xfrm>
          <a:off x="132356" y="119268"/>
          <a:ext cx="12166604" cy="652272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2865747">
                  <a:extLst>
                    <a:ext uri="{9D8B030D-6E8A-4147-A177-3AD203B41FA5}">
                      <a16:colId xmlns:a16="http://schemas.microsoft.com/office/drawing/2014/main" val="3207300427"/>
                    </a:ext>
                  </a:extLst>
                </a:gridCol>
                <a:gridCol w="2708476">
                  <a:extLst>
                    <a:ext uri="{9D8B030D-6E8A-4147-A177-3AD203B41FA5}">
                      <a16:colId xmlns:a16="http://schemas.microsoft.com/office/drawing/2014/main" val="1320841933"/>
                    </a:ext>
                  </a:extLst>
                </a:gridCol>
                <a:gridCol w="2274698">
                  <a:extLst>
                    <a:ext uri="{9D8B030D-6E8A-4147-A177-3AD203B41FA5}">
                      <a16:colId xmlns:a16="http://schemas.microsoft.com/office/drawing/2014/main" val="1431614643"/>
                    </a:ext>
                  </a:extLst>
                </a:gridCol>
                <a:gridCol w="2991803">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3">
                  <a:txBody>
                    <a:bodyPr/>
                    <a:lstStyle/>
                    <a:p>
                      <a:pPr algn="ctr"/>
                      <a:r>
                        <a:rPr lang="en-US" dirty="0">
                          <a:solidFill>
                            <a:schemeClr val="bg1"/>
                          </a:solidFill>
                        </a:rPr>
                        <a:t>Year 5 - Evaluating</a:t>
                      </a:r>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5 </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410592">
                <a:tc rowSpan="2">
                  <a:txBody>
                    <a:bodyPr/>
                    <a:lstStyle/>
                    <a:p>
                      <a:pPr algn="l"/>
                      <a:r>
                        <a:rPr lang="en-US" sz="1600" b="1" dirty="0">
                          <a:solidFill>
                            <a:schemeClr val="tx1"/>
                          </a:solidFill>
                        </a:rPr>
                        <a:t>Evaluating</a:t>
                      </a:r>
                    </a:p>
                    <a:p>
                      <a:pPr algn="l"/>
                      <a:endParaRPr lang="en-US" sz="1600" dirty="0">
                        <a:solidFill>
                          <a:schemeClr val="tx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Be aware of the importance of sensitively unearthing </a:t>
                      </a:r>
                      <a:r>
                        <a:rPr lang="en-US" sz="1400" i="1" dirty="0">
                          <a:solidFill>
                            <a:schemeClr val="bg1"/>
                          </a:solidFill>
                        </a:rPr>
                        <a:t>intention</a:t>
                      </a:r>
                      <a:r>
                        <a:rPr lang="en-US" sz="1400" dirty="0">
                          <a:solidFill>
                            <a:schemeClr val="bg1"/>
                          </a:solidFill>
                        </a:rPr>
                        <a:t>, which may not always be apparent in end result</a:t>
                      </a:r>
                    </a:p>
                    <a:p>
                      <a:pPr algn="l"/>
                      <a:endParaRPr lang="en-US" sz="1200" dirty="0">
                        <a:solidFill>
                          <a:schemeClr val="bg1"/>
                        </a:solidFill>
                      </a:endParaRPr>
                    </a:p>
                    <a:p>
                      <a:pPr algn="l"/>
                      <a:r>
                        <a:rPr lang="en-US" sz="1400" dirty="0">
                          <a:solidFill>
                            <a:schemeClr val="bg1"/>
                          </a:solidFill>
                        </a:rPr>
                        <a:t>Ensure evaluation activities take place throughout projects, rather than just at the end, so that they benefit and shape the creative process</a:t>
                      </a:r>
                    </a:p>
                  </a:txBody>
                  <a:tcPr>
                    <a:solidFill>
                      <a:schemeClr val="accent4"/>
                    </a:solidFill>
                  </a:tcPr>
                </a:tc>
                <a:tc>
                  <a:txBody>
                    <a:bodyPr/>
                    <a:lstStyle/>
                    <a:p>
                      <a:r>
                        <a:rPr lang="en-US" sz="1200" dirty="0"/>
                        <a:t>As a Class</a:t>
                      </a:r>
                    </a:p>
                  </a:txBody>
                  <a:tcPr/>
                </a:tc>
                <a:tc>
                  <a:txBody>
                    <a:bodyPr/>
                    <a:lstStyle/>
                    <a:p>
                      <a:r>
                        <a:rPr lang="en-US" sz="1200" dirty="0"/>
                        <a:t>In Small Groups</a:t>
                      </a:r>
                    </a:p>
                  </a:txBody>
                  <a:tcPr/>
                </a:tc>
                <a:tc>
                  <a:txBody>
                    <a:bodyPr/>
                    <a:lstStyle/>
                    <a:p>
                      <a:r>
                        <a:rPr lang="en-US" sz="1200" dirty="0"/>
                        <a:t>One to One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Regularly analyze and reflect upon progress taking into account of intention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Look to the work of others (pupils and artists) to identify how to feed their own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photographs and videos and use digital media as a way to re-see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indent="0">
                        <a:buFont typeface="Arial" panose="020B0604020202020204" pitchFamily="34" charset="0"/>
                        <a:buNone/>
                      </a:pPr>
                      <a:endParaRPr lang="en-US" sz="1600" dirty="0"/>
                    </a:p>
                  </a:txBody>
                  <a:tcPr>
                    <a:solidFill>
                      <a:schemeClr val="accent4"/>
                    </a:solidFill>
                  </a:tcPr>
                </a:tc>
                <a:extLst>
                  <a:ext uri="{0D108BD9-81ED-4DB2-BD59-A6C34878D82A}">
                    <a16:rowId xmlns:a16="http://schemas.microsoft.com/office/drawing/2014/main" val="3362717940"/>
                  </a:ext>
                </a:extLst>
              </a:tr>
              <a:tr h="410592">
                <a:tc vMerge="1">
                  <a:txBody>
                    <a:bodyPr/>
                    <a:lstStyle/>
                    <a:p>
                      <a:endParaRPr lang="en-US"/>
                    </a:p>
                  </a:txBody>
                  <a:tcPr/>
                </a:tc>
                <a:tc>
                  <a:txBody>
                    <a:bodyPr/>
                    <a:lstStyle/>
                    <a:p>
                      <a:r>
                        <a:rPr lang="en-US" sz="1200" dirty="0">
                          <a:solidFill>
                            <a:srgbClr val="ED2E67"/>
                          </a:solidFill>
                        </a:rPr>
                        <a:t>Feel able to express and share an opinion </a:t>
                      </a:r>
                      <a:r>
                        <a:rPr lang="en-US" sz="1200" dirty="0"/>
                        <a:t>about the artwork. </a:t>
                      </a:r>
                    </a:p>
                    <a:p>
                      <a:endParaRPr lang="en-US" sz="1200" dirty="0"/>
                    </a:p>
                    <a:p>
                      <a:r>
                        <a:rPr lang="en-US" sz="1200" dirty="0"/>
                        <a:t>Discuss </a:t>
                      </a:r>
                      <a:r>
                        <a:rPr lang="en-US" sz="1200" dirty="0">
                          <a:solidFill>
                            <a:srgbClr val="ED2E67"/>
                          </a:solidFill>
                        </a:rPr>
                        <a:t>why the work was made</a:t>
                      </a:r>
                      <a:r>
                        <a:rPr lang="en-US" sz="1200" dirty="0"/>
                        <a:t>, as well as </a:t>
                      </a:r>
                      <a:r>
                        <a:rPr lang="en-US" sz="1200" dirty="0">
                          <a:solidFill>
                            <a:srgbClr val="ED2E67"/>
                          </a:solidFill>
                        </a:rPr>
                        <a:t>how</a:t>
                      </a:r>
                      <a:r>
                        <a:rPr lang="en-US" sz="1200" dirty="0"/>
                        <a:t>. </a:t>
                      </a:r>
                    </a:p>
                    <a:p>
                      <a:endParaRPr lang="en-US" sz="1200" dirty="0"/>
                    </a:p>
                    <a:p>
                      <a:r>
                        <a:rPr lang="en-US" sz="1200" dirty="0">
                          <a:solidFill>
                            <a:srgbClr val="ED2E67"/>
                          </a:solidFill>
                        </a:rPr>
                        <a:t>Share your response </a:t>
                      </a:r>
                      <a:r>
                        <a:rPr lang="en-US" sz="1200" dirty="0"/>
                        <a:t>to the artwork.</a:t>
                      </a:r>
                    </a:p>
                    <a:p>
                      <a:endParaRPr lang="en-US" sz="1200" dirty="0"/>
                    </a:p>
                    <a:p>
                      <a:r>
                        <a:rPr lang="en-US" sz="1200" dirty="0"/>
                        <a:t>Ask </a:t>
                      </a:r>
                      <a:r>
                        <a:rPr lang="en-US" sz="1200" dirty="0">
                          <a:solidFill>
                            <a:srgbClr val="ED2E67"/>
                          </a:solidFill>
                        </a:rPr>
                        <a:t>questions</a:t>
                      </a:r>
                      <a:r>
                        <a:rPr lang="en-US" sz="1200" dirty="0"/>
                        <a:t> about </a:t>
                      </a:r>
                      <a:r>
                        <a:rPr lang="en-US" sz="1200" dirty="0">
                          <a:solidFill>
                            <a:srgbClr val="ED2E67"/>
                          </a:solidFill>
                        </a:rPr>
                        <a:t>process, technique, idea or outcome.</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Share work to others in small groups, </a:t>
                      </a:r>
                      <a:r>
                        <a:rPr lang="en-US" sz="1200" dirty="0">
                          <a:solidFill>
                            <a:schemeClr val="tx1"/>
                          </a:solidFill>
                        </a:rPr>
                        <a:t>and</a:t>
                      </a:r>
                      <a:r>
                        <a:rPr lang="en-US" sz="1200" dirty="0">
                          <a:solidFill>
                            <a:srgbClr val="ED2E67"/>
                          </a:solidFill>
                        </a:rPr>
                        <a:t> listen to what they think about what you have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Make</a:t>
                      </a:r>
                      <a:r>
                        <a:rPr lang="en-US" sz="1200" dirty="0">
                          <a:solidFill>
                            <a:srgbClr val="ED2E67"/>
                          </a:solidFill>
                        </a:rPr>
                        <a:t> suggestions </a:t>
                      </a:r>
                      <a:r>
                        <a:rPr lang="en-US" sz="1200" dirty="0">
                          <a:solidFill>
                            <a:schemeClr val="tx1"/>
                          </a:solidFill>
                        </a:rPr>
                        <a:t>about other people’s work, using things you have </a:t>
                      </a:r>
                      <a:r>
                        <a:rPr lang="en-US" sz="1200" dirty="0">
                          <a:solidFill>
                            <a:srgbClr val="ED2E67"/>
                          </a:solidFill>
                        </a:rPr>
                        <a:t>seen or experienced </a:t>
                      </a:r>
                      <a:r>
                        <a:rPr lang="en-US" sz="1200" dirty="0">
                          <a:solidFill>
                            <a:schemeClr val="tx1"/>
                          </a:solidFill>
                        </a:rPr>
                        <a:t>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Take</a:t>
                      </a:r>
                      <a:r>
                        <a:rPr lang="en-US" sz="1200" dirty="0">
                          <a:solidFill>
                            <a:srgbClr val="ED2E67"/>
                          </a:solidFill>
                        </a:rPr>
                        <a:t> photos </a:t>
                      </a:r>
                      <a:r>
                        <a:rPr lang="en-US" sz="1200" dirty="0"/>
                        <a:t>of work made so that a </a:t>
                      </a:r>
                      <a:r>
                        <a:rPr lang="en-US" sz="1200" dirty="0">
                          <a:solidFill>
                            <a:srgbClr val="ED2E67"/>
                          </a:solidFill>
                        </a:rPr>
                        <a:t>record</a:t>
                      </a:r>
                      <a:r>
                        <a:rPr lang="en-US" sz="1200" dirty="0"/>
                        <a:t> can be kept, to be added to a </a:t>
                      </a:r>
                      <a:r>
                        <a:rPr lang="en-US" sz="1200" dirty="0">
                          <a:solidFill>
                            <a:srgbClr val="ED2E67"/>
                          </a:solidFill>
                        </a:rPr>
                        <a:t>digital folder/presentation </a:t>
                      </a:r>
                      <a:r>
                        <a:rPr lang="en-US" sz="1200" dirty="0">
                          <a:solidFill>
                            <a:schemeClr val="tx1"/>
                          </a:solidFill>
                        </a:rPr>
                        <a:t>to capture progression. Use documenting the artwork as </a:t>
                      </a:r>
                      <a:r>
                        <a:rPr lang="en-US" sz="1200" dirty="0"/>
                        <a:t>an opportunity for </a:t>
                      </a:r>
                      <a:r>
                        <a:rPr lang="en-US" sz="1200" dirty="0">
                          <a:solidFill>
                            <a:srgbClr val="ED2E67"/>
                          </a:solidFill>
                        </a:rPr>
                        <a:t>discussion</a:t>
                      </a:r>
                      <a:r>
                        <a:rPr lang="en-US" sz="1200" dirty="0"/>
                        <a:t> about how to </a:t>
                      </a:r>
                      <a:r>
                        <a:rPr lang="en-US" sz="1200" dirty="0">
                          <a:solidFill>
                            <a:srgbClr val="ED2E67"/>
                          </a:solidFill>
                        </a:rPr>
                        <a:t>present work</a:t>
                      </a:r>
                      <a:r>
                        <a:rPr lang="en-US" sz="1200" dirty="0"/>
                        <a:t>, and a chance for pupils to use </a:t>
                      </a:r>
                      <a:r>
                        <a:rPr lang="en-US" sz="1200" dirty="0">
                          <a:solidFill>
                            <a:srgbClr val="ED2E67"/>
                          </a:solidFill>
                        </a:rPr>
                        <a:t>digital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Present work </a:t>
                      </a:r>
                      <a:r>
                        <a:rPr lang="en-US" sz="1200" dirty="0">
                          <a:solidFill>
                            <a:schemeClr val="tx1"/>
                          </a:solidFill>
                        </a:rPr>
                        <a:t>in retrospect, i.e. to class, assembly or parents.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Talk</a:t>
                      </a:r>
                      <a:r>
                        <a:rPr lang="en-US" sz="1200" dirty="0"/>
                        <a:t> to a peer or teacher about the artwork made and </a:t>
                      </a:r>
                      <a:r>
                        <a:rPr lang="en-US" sz="1200" dirty="0">
                          <a:solidFill>
                            <a:srgbClr val="ED2E67"/>
                          </a:solidFill>
                        </a:rPr>
                        <a:t>share</a:t>
                      </a:r>
                      <a:r>
                        <a:rPr lang="en-US" sz="1200" dirty="0"/>
                        <a:t> what you have </a:t>
                      </a:r>
                      <a:r>
                        <a:rPr lang="en-US" sz="1200" dirty="0">
                          <a:solidFill>
                            <a:srgbClr val="ED2E67"/>
                          </a:solidFill>
                        </a:rPr>
                        <a:t>enjoyed</a:t>
                      </a:r>
                      <a:r>
                        <a:rPr lang="en-US" sz="1200" dirty="0"/>
                        <a:t> during the </a:t>
                      </a:r>
                      <a:r>
                        <a:rPr lang="en-US" sz="1200" dirty="0">
                          <a:solidFill>
                            <a:srgbClr val="ED2E67"/>
                          </a:solidFill>
                        </a:rPr>
                        <a:t>process</a:t>
                      </a:r>
                      <a:r>
                        <a:rPr lang="en-US" sz="1200" dirty="0"/>
                        <a:t>, and what you like about the </a:t>
                      </a:r>
                      <a:r>
                        <a:rPr lang="en-US" sz="1200" dirty="0">
                          <a:solidFill>
                            <a:srgbClr val="ED2E67"/>
                          </a:solidFill>
                        </a:rPr>
                        <a:t>end result</a:t>
                      </a:r>
                      <a:r>
                        <a:rPr lang="en-US" sz="1200" dirty="0"/>
                        <a:t>. </a:t>
                      </a:r>
                      <a:r>
                        <a:rPr lang="en-US" sz="1200" dirty="0">
                          <a:solidFill>
                            <a:srgbClr val="ED2E67"/>
                          </a:solidFill>
                        </a:rPr>
                        <a:t>Discuss problems </a:t>
                      </a:r>
                      <a:r>
                        <a:rPr lang="en-US" sz="1200" dirty="0"/>
                        <a:t>which came up and how they were </a:t>
                      </a:r>
                      <a:r>
                        <a:rPr lang="en-US" sz="1200" dirty="0">
                          <a:solidFill>
                            <a:srgbClr val="ED2E67"/>
                          </a:solidFill>
                        </a:rPr>
                        <a:t>solved</a:t>
                      </a:r>
                      <a:r>
                        <a:rPr lang="en-US" sz="1200" dirty="0"/>
                        <a:t>. Think about what you might </a:t>
                      </a:r>
                      <a:r>
                        <a:rPr lang="en-US" sz="1200" dirty="0">
                          <a:solidFill>
                            <a:srgbClr val="ED2E67"/>
                          </a:solidFill>
                        </a:rPr>
                        <a:t>try</a:t>
                      </a:r>
                      <a:r>
                        <a:rPr lang="en-US" sz="1200" dirty="0"/>
                        <a:t>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Share how other artists/artwork </a:t>
                      </a:r>
                      <a:r>
                        <a:rPr lang="en-US" sz="1200" dirty="0">
                          <a:solidFill>
                            <a:srgbClr val="ED2E67"/>
                          </a:solidFill>
                        </a:rPr>
                        <a:t>inspired</a:t>
                      </a:r>
                      <a:r>
                        <a:rPr lang="en-US" sz="1200" dirty="0"/>
                        <a:t> you and how your work fits into larger </a:t>
                      </a:r>
                      <a:r>
                        <a:rPr lang="en-US" sz="1200" dirty="0">
                          <a:solidFill>
                            <a:srgbClr val="ED2E67"/>
                          </a:solidFill>
                        </a:rPr>
                        <a:t>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a:p>
                      <a:endParaRPr lang="en-US" sz="1200" dirty="0"/>
                    </a:p>
                  </a:txBody>
                  <a:tcPr/>
                </a:tc>
                <a:tc vMerge="1">
                  <a:txBody>
                    <a:bodyPr/>
                    <a:lstStyle/>
                    <a:p>
                      <a:endParaRPr lang="en-US"/>
                    </a:p>
                  </a:txBody>
                  <a:tcPr/>
                </a:tc>
                <a:extLst>
                  <a:ext uri="{0D108BD9-81ED-4DB2-BD59-A6C34878D82A}">
                    <a16:rowId xmlns:a16="http://schemas.microsoft.com/office/drawing/2014/main" val="332783451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66096" y="-39756"/>
            <a:ext cx="1383030" cy="791093"/>
          </a:xfrm>
          <a:prstGeom prst="rect">
            <a:avLst/>
          </a:prstGeom>
        </p:spPr>
      </p:pic>
    </p:spTree>
    <p:extLst>
      <p:ext uri="{BB962C8B-B14F-4D97-AF65-F5344CB8AC3E}">
        <p14:creationId xmlns:p14="http://schemas.microsoft.com/office/powerpoint/2010/main" val="26825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430965636"/>
              </p:ext>
            </p:extLst>
          </p:nvPr>
        </p:nvGraphicFramePr>
        <p:xfrm>
          <a:off x="132356" y="119268"/>
          <a:ext cx="12166604" cy="5669280"/>
        </p:xfrm>
        <a:graphic>
          <a:graphicData uri="http://schemas.openxmlformats.org/drawingml/2006/table">
            <a:tbl>
              <a:tblPr firstRow="1" bandRow="1">
                <a:tableStyleId>{00A15C55-8517-42AA-B614-E9B94910E393}</a:tableStyleId>
              </a:tblPr>
              <a:tblGrid>
                <a:gridCol w="1325880">
                  <a:extLst>
                    <a:ext uri="{9D8B030D-6E8A-4147-A177-3AD203B41FA5}">
                      <a16:colId xmlns:a16="http://schemas.microsoft.com/office/drawing/2014/main" val="2274116801"/>
                    </a:ext>
                  </a:extLst>
                </a:gridCol>
                <a:gridCol w="5134385">
                  <a:extLst>
                    <a:ext uri="{9D8B030D-6E8A-4147-A177-3AD203B41FA5}">
                      <a16:colId xmlns:a16="http://schemas.microsoft.com/office/drawing/2014/main" val="3207300427"/>
                    </a:ext>
                  </a:extLst>
                </a:gridCol>
                <a:gridCol w="2714536">
                  <a:extLst>
                    <a:ext uri="{9D8B030D-6E8A-4147-A177-3AD203B41FA5}">
                      <a16:colId xmlns:a16="http://schemas.microsoft.com/office/drawing/2014/main" val="1964368762"/>
                    </a:ext>
                  </a:extLst>
                </a:gridCol>
                <a:gridCol w="2991803">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2">
                  <a:txBody>
                    <a:bodyPr/>
                    <a:lstStyle/>
                    <a:p>
                      <a:pPr algn="ctr"/>
                      <a:r>
                        <a:rPr lang="en-US" dirty="0">
                          <a:solidFill>
                            <a:schemeClr val="bg1"/>
                          </a:solidFill>
                        </a:rPr>
                        <a:t>Year 5 – Knowledge &amp; Understanding</a:t>
                      </a:r>
                    </a:p>
                  </a:txBody>
                  <a:tcPr/>
                </a:tc>
                <a:tc hMerge="1">
                  <a:txBody>
                    <a:bodyPr/>
                    <a:lstStyle/>
                    <a:p>
                      <a:endParaRPr lang="en-US"/>
                    </a:p>
                  </a:txBody>
                  <a:tcPr/>
                </a:tc>
                <a:tc>
                  <a:txBody>
                    <a:bodyPr/>
                    <a:lstStyle/>
                    <a:p>
                      <a:pPr algn="ctr"/>
                      <a:r>
                        <a:rPr lang="en-US" dirty="0">
                          <a:solidFill>
                            <a:schemeClr val="bg1"/>
                          </a:solidFill>
                        </a:rPr>
                        <a:t>By the end of Year 5 </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394206">
                <a:tc rowSpan="2">
                  <a:txBody>
                    <a:bodyPr/>
                    <a:lstStyle/>
                    <a:p>
                      <a:pPr algn="l"/>
                      <a:r>
                        <a:rPr lang="en-US" sz="1400" b="1" dirty="0">
                          <a:solidFill>
                            <a:schemeClr val="tx1"/>
                          </a:solidFill>
                        </a:rPr>
                        <a:t>Knowledge &amp; Understanding</a:t>
                      </a:r>
                    </a:p>
                    <a:p>
                      <a:pPr algn="l"/>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Teachers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rPr>
                        <a:t>Recognise</a:t>
                      </a:r>
                      <a:r>
                        <a:rPr lang="en-US" sz="1400" dirty="0">
                          <a:solidFill>
                            <a:schemeClr val="bg1"/>
                          </a:solidFill>
                        </a:rPr>
                        <a:t> that in art, a more valuable and relevant learning experience comes from underpinning  technical and formal knowledge with an experiential  understanding about what it is to be a creative human.</a:t>
                      </a:r>
                      <a:endParaRPr lang="en-US" sz="1600" dirty="0">
                        <a:solidFill>
                          <a:schemeClr val="bg1"/>
                        </a:solidFill>
                      </a:endParaRPr>
                    </a:p>
                  </a:txBody>
                  <a:tcPr>
                    <a:solidFill>
                      <a:schemeClr val="accent4"/>
                    </a:solidFill>
                  </a:tcPr>
                </a:tc>
                <a:tc>
                  <a:txBody>
                    <a:bodyPr/>
                    <a:lstStyle/>
                    <a:p>
                      <a:r>
                        <a:rPr lang="en-US" sz="1200" dirty="0"/>
                        <a:t>Formal</a:t>
                      </a:r>
                    </a:p>
                  </a:txBody>
                  <a:tcPr/>
                </a:tc>
                <a:tc gridSpan="2">
                  <a:txBody>
                    <a:bodyPr/>
                    <a:lstStyle/>
                    <a:p>
                      <a:r>
                        <a:rPr lang="en-US" sz="1200" dirty="0"/>
                        <a:t>Experiential</a:t>
                      </a:r>
                    </a:p>
                  </a:txBody>
                  <a:tcPr/>
                </a:tc>
                <a:tc hMerge="1">
                  <a:txBody>
                    <a:bodyPr/>
                    <a:lstStyle/>
                    <a:p>
                      <a:endParaRPr lang="en-US" sz="1200" dirty="0"/>
                    </a:p>
                  </a:txBody>
                  <a:tcPr>
                    <a:solidFill>
                      <a:schemeClr val="accent4"/>
                    </a:solidFill>
                  </a:tcPr>
                </a:tc>
                <a:extLst>
                  <a:ext uri="{0D108BD9-81ED-4DB2-BD59-A6C34878D82A}">
                    <a16:rowId xmlns:a16="http://schemas.microsoft.com/office/drawing/2014/main" val="2802373152"/>
                  </a:ext>
                </a:extLst>
              </a:tr>
              <a:tr h="463499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Each child should: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Know the names of tools, techniques and formal elements (</a:t>
                      </a:r>
                      <a:r>
                        <a:rPr lang="en-US" sz="1200" dirty="0">
                          <a:solidFill>
                            <a:srgbClr val="ED2E67"/>
                          </a:solidFill>
                        </a:rPr>
                        <a:t>in pink above and below</a:t>
                      </a:r>
                      <a:r>
                        <a:rPr lang="en-US" sz="1200" dirty="0">
                          <a:solidFill>
                            <a:schemeClr val="tx1"/>
                          </a:solidFill>
                        </a:rPr>
                        <a:t>)</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Research and discuss ideas and approaches of range of artists, craftspeople, architects and designers from all cultures and times</a:t>
                      </a:r>
                      <a:r>
                        <a:rPr lang="en-US" sz="1200" dirty="0">
                          <a:solidFill>
                            <a:schemeClr val="tx1"/>
                          </a:solidFill>
                        </a:rPr>
                        <a:t>, for different purposes. Be able to know and describe the work </a:t>
                      </a:r>
                      <a:r>
                        <a:rPr lang="en-US" sz="1200" dirty="0"/>
                        <a:t>of some artists, craftspeople, architects and designers, including artists who are  contemporary, female, and from various ethnicities </a:t>
                      </a:r>
                    </a:p>
                    <a:p>
                      <a:endParaRPr lang="en-US" sz="1200" dirty="0">
                        <a:solidFill>
                          <a:schemeClr val="bg1"/>
                        </a:solidFill>
                      </a:endParaRPr>
                    </a:p>
                    <a:p>
                      <a:pPr marL="171450" indent="-171450">
                        <a:buFont typeface="Arial" panose="020B0604020202020204" pitchFamily="34" charset="0"/>
                        <a:buChar char="•"/>
                      </a:pPr>
                      <a:r>
                        <a:rPr lang="en-US" sz="1200" dirty="0">
                          <a:solidFill>
                            <a:schemeClr val="tx1"/>
                          </a:solidFill>
                        </a:rPr>
                        <a:t>Be able to talk about the materials, techniques and processes they have used, using an appropriate vocabulary. </a:t>
                      </a:r>
                      <a:r>
                        <a:rPr lang="en-US" sz="1200" dirty="0"/>
                        <a:t>Describe processes used and how they hope to achieve high quality outcomes</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 able to demonstrate how to safely use some of the tools and techniques they have chose to work with</a:t>
                      </a:r>
                    </a:p>
                    <a:p>
                      <a:endParaRPr lang="en-US" sz="1200" dirty="0"/>
                    </a:p>
                    <a:p>
                      <a:endParaRPr lang="en-US" sz="12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child should be given the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 that art is subjective (we all have our own legitimate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Experience the connection between brain, hand and eye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Understand ideas can come through hands-on exploration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 their knowledge of what different materials and techniques can offer the creative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Work at different scales, alone and in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Feel safe to take creative risks and follow their intuition (fed with skills knowledge) and define their own creative journey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Share their journey and outcomes with others. Feel celebrated and feel able to celebrate others</a:t>
                      </a:r>
                    </a:p>
                  </a:txBody>
                  <a:tcPr/>
                </a:tc>
                <a:tc hMerge="1">
                  <a:txBody>
                    <a:bodyPr/>
                    <a:lstStyle/>
                    <a:p>
                      <a:endParaRPr lang="en-US"/>
                    </a:p>
                  </a:txBody>
                  <a:tcPr/>
                </a:tc>
                <a:extLst>
                  <a:ext uri="{0D108BD9-81ED-4DB2-BD59-A6C34878D82A}">
                    <a16:rowId xmlns:a16="http://schemas.microsoft.com/office/drawing/2014/main" val="3210239041"/>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66096" y="-39756"/>
            <a:ext cx="1383030" cy="791093"/>
          </a:xfrm>
          <a:prstGeom prst="rect">
            <a:avLst/>
          </a:prstGeom>
        </p:spPr>
      </p:pic>
    </p:spTree>
    <p:extLst>
      <p:ext uri="{BB962C8B-B14F-4D97-AF65-F5344CB8AC3E}">
        <p14:creationId xmlns:p14="http://schemas.microsoft.com/office/powerpoint/2010/main" val="1749869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923572650"/>
              </p:ext>
            </p:extLst>
          </p:nvPr>
        </p:nvGraphicFramePr>
        <p:xfrm>
          <a:off x="132356" y="119268"/>
          <a:ext cx="12059644" cy="6126480"/>
        </p:xfrm>
        <a:graphic>
          <a:graphicData uri="http://schemas.openxmlformats.org/drawingml/2006/table">
            <a:tbl>
              <a:tblPr firstRow="1" bandRow="1">
                <a:tableStyleId>{00A15C55-8517-42AA-B614-E9B94910E393}</a:tableStyleId>
              </a:tblPr>
              <a:tblGrid>
                <a:gridCol w="1314224">
                  <a:extLst>
                    <a:ext uri="{9D8B030D-6E8A-4147-A177-3AD203B41FA5}">
                      <a16:colId xmlns:a16="http://schemas.microsoft.com/office/drawing/2014/main" val="2274116801"/>
                    </a:ext>
                  </a:extLst>
                </a:gridCol>
                <a:gridCol w="7779919">
                  <a:extLst>
                    <a:ext uri="{9D8B030D-6E8A-4147-A177-3AD203B41FA5}">
                      <a16:colId xmlns:a16="http://schemas.microsoft.com/office/drawing/2014/main" val="3207300427"/>
                    </a:ext>
                  </a:extLst>
                </a:gridCol>
                <a:gridCol w="2965501">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a:txBody>
                    <a:bodyPr/>
                    <a:lstStyle/>
                    <a:p>
                      <a:pPr algn="ctr"/>
                      <a:r>
                        <a:rPr lang="en-US" dirty="0">
                          <a:solidFill>
                            <a:schemeClr val="bg1"/>
                          </a:solidFill>
                        </a:rPr>
                        <a:t>Year 5 – Vocab &amp; Assessment Questions</a:t>
                      </a:r>
                    </a:p>
                  </a:txBody>
                  <a:tcPr/>
                </a:tc>
                <a:tc>
                  <a:txBody>
                    <a:bodyPr/>
                    <a:lstStyle/>
                    <a:p>
                      <a:pPr algn="ctr"/>
                      <a:r>
                        <a:rPr lang="en-US" dirty="0">
                          <a:solidFill>
                            <a:schemeClr val="bg1"/>
                          </a:solidFill>
                        </a:rPr>
                        <a:t>By the end of Year 5 </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2286000">
                <a:tc gridSpan="3">
                  <a:txBody>
                    <a:bodyPr/>
                    <a:lstStyle/>
                    <a:p>
                      <a:r>
                        <a:rPr lang="en-US" sz="2000" b="1" dirty="0">
                          <a:solidFill>
                            <a:schemeClr val="bg1"/>
                          </a:solidFill>
                        </a:rPr>
                        <a:t>Assessment Questions</a:t>
                      </a:r>
                    </a:p>
                    <a:p>
                      <a:endParaRPr lang="en-US" sz="2000" dirty="0">
                        <a:solidFill>
                          <a:schemeClr val="bg1"/>
                        </a:solidFill>
                      </a:endParaRPr>
                    </a:p>
                    <a:p>
                      <a:r>
                        <a:rPr lang="en-US" sz="2000" dirty="0">
                          <a:solidFill>
                            <a:schemeClr val="bg1"/>
                          </a:solidFill>
                        </a:rPr>
                        <a:t>Teachers should consider assessment as a holistic practice, which takes place during every art lesson through conversation with pupils:</a:t>
                      </a:r>
                    </a:p>
                    <a:p>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Tell me about that you are making and what inspired you</a:t>
                      </a:r>
                    </a:p>
                    <a:p>
                      <a:pPr marL="285750" indent="-285750">
                        <a:buFont typeface="Arial" panose="020B0604020202020204" pitchFamily="34" charset="0"/>
                        <a:buChar char="•"/>
                      </a:pPr>
                      <a:r>
                        <a:rPr lang="en-US" sz="2000" dirty="0">
                          <a:solidFill>
                            <a:schemeClr val="bg1"/>
                          </a:solidFill>
                        </a:rPr>
                        <a:t>What might you do next?</a:t>
                      </a:r>
                    </a:p>
                    <a:p>
                      <a:pPr marL="285750" indent="-285750">
                        <a:buFont typeface="Arial" panose="020B0604020202020204" pitchFamily="34" charset="0"/>
                        <a:buChar char="•"/>
                      </a:pPr>
                      <a:r>
                        <a:rPr lang="en-US" sz="2000" dirty="0">
                          <a:solidFill>
                            <a:schemeClr val="bg1"/>
                          </a:solidFill>
                        </a:rPr>
                        <a:t>Tell me about the materials and techniques you are using</a:t>
                      </a:r>
                    </a:p>
                    <a:p>
                      <a:pPr marL="285750" indent="-285750">
                        <a:buFont typeface="Arial" panose="020B0604020202020204" pitchFamily="34" charset="0"/>
                        <a:buChar char="•"/>
                      </a:pPr>
                      <a:r>
                        <a:rPr lang="en-US" sz="2000" dirty="0">
                          <a:solidFill>
                            <a:schemeClr val="bg1"/>
                          </a:solidFill>
                        </a:rPr>
                        <a:t>What have you discovered?</a:t>
                      </a:r>
                    </a:p>
                    <a:p>
                      <a:pPr marL="285750" indent="-285750">
                        <a:buFont typeface="Arial" panose="020B0604020202020204" pitchFamily="34" charset="0"/>
                        <a:buChar char="•"/>
                      </a:pPr>
                      <a:r>
                        <a:rPr lang="en-US" sz="2000" dirty="0">
                          <a:solidFill>
                            <a:schemeClr val="bg1"/>
                          </a:solidFill>
                        </a:rPr>
                        <a:t>How do you feel about the end result?</a:t>
                      </a:r>
                    </a:p>
                    <a:p>
                      <a:pPr marL="285750" indent="-285750">
                        <a:buFont typeface="Arial" panose="020B0604020202020204" pitchFamily="34" charset="0"/>
                        <a:buChar char="•"/>
                      </a:pPr>
                      <a:r>
                        <a:rPr lang="en-US" sz="2000" dirty="0">
                          <a:solidFill>
                            <a:schemeClr val="bg1"/>
                          </a:solidFill>
                        </a:rPr>
                        <a:t>What kinds of problems did you encounter and how did you get round them?</a:t>
                      </a:r>
                    </a:p>
                    <a:p>
                      <a:pPr marL="285750" indent="-285750">
                        <a:buFont typeface="Arial" panose="020B0604020202020204" pitchFamily="34" charset="0"/>
                        <a:buChar char="•"/>
                      </a:pPr>
                      <a:r>
                        <a:rPr lang="en-US" sz="2000" dirty="0">
                          <a:solidFill>
                            <a:schemeClr val="bg1"/>
                          </a:solidFill>
                        </a:rPr>
                        <a:t>Tell me about things you really liked or enjoyed</a:t>
                      </a:r>
                    </a:p>
                    <a:p>
                      <a:pPr marL="285750" indent="-285750">
                        <a:buFont typeface="Arial" panose="020B0604020202020204" pitchFamily="34" charset="0"/>
                        <a:buChar char="•"/>
                      </a:pPr>
                      <a:r>
                        <a:rPr lang="en-US" sz="2000" dirty="0">
                          <a:solidFill>
                            <a:schemeClr val="bg1"/>
                          </a:solidFill>
                        </a:rPr>
                        <a:t>What would you like to explore more of?</a:t>
                      </a:r>
                    </a:p>
                    <a:p>
                      <a:pPr marL="285750" indent="-285750">
                        <a:buFont typeface="Arial" panose="020B0604020202020204" pitchFamily="34" charset="0"/>
                        <a:buChar char="•"/>
                      </a:pPr>
                      <a:r>
                        <a:rPr lang="en-US" sz="2000" dirty="0">
                          <a:solidFill>
                            <a:schemeClr val="bg1"/>
                          </a:solidFill>
                        </a:rPr>
                        <a:t>What is the potential of what you have done? What could you do next? </a:t>
                      </a:r>
                    </a:p>
                    <a:p>
                      <a:pPr marL="285750" indent="-285750">
                        <a:buFont typeface="Arial" panose="020B0604020202020204" pitchFamily="34" charset="0"/>
                        <a:buChar char="•"/>
                      </a:pPr>
                      <a:endParaRPr lang="en-US" sz="20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0" i="0" kern="1200" dirty="0">
                          <a:solidFill>
                            <a:srgbClr val="ED2E67"/>
                          </a:solidFill>
                          <a:effectLst/>
                          <a:latin typeface="+mn-lt"/>
                          <a:ea typeface="+mn-ea"/>
                          <a:cs typeface="+mn-cs"/>
                        </a:rPr>
                        <a:t>Remember! “Creativity is a fragile process that is hard to measure and assess and should always be nurtured and supported”</a:t>
                      </a:r>
                      <a:endParaRPr lang="en-US" sz="2000" dirty="0">
                        <a:solidFill>
                          <a:srgbClr val="ED2E67"/>
                        </a:solidFill>
                      </a:endParaRPr>
                    </a:p>
                    <a:p>
                      <a:pPr marL="0" indent="0">
                        <a:buFont typeface="Arial" panose="020B0604020202020204" pitchFamily="34" charset="0"/>
                        <a:buNone/>
                      </a:pPr>
                      <a:endParaRPr lang="en-US" sz="1400" dirty="0"/>
                    </a:p>
                  </a:txBody>
                  <a:tcPr>
                    <a:solidFill>
                      <a:schemeClr val="accent4"/>
                    </a:solidFill>
                  </a:tcPr>
                </a:tc>
                <a:tc hMerge="1">
                  <a:txBody>
                    <a:bodyPr/>
                    <a:lstStyle/>
                    <a:p>
                      <a:endParaRPr lang="en-US" sz="1200" dirty="0">
                        <a:solidFill>
                          <a:srgbClr val="ED2E67"/>
                        </a:solidFill>
                      </a:endParaRPr>
                    </a:p>
                  </a:txBody>
                  <a:tcPr>
                    <a:solidFill>
                      <a:schemeClr val="accent4"/>
                    </a:solidFill>
                  </a:tcPr>
                </a:tc>
                <a:tc hMerge="1">
                  <a:txBody>
                    <a:bodyPr/>
                    <a:lstStyle/>
                    <a:p>
                      <a:endParaRPr lang="en-US" sz="1200" dirty="0"/>
                    </a:p>
                  </a:txBody>
                  <a:tcPr>
                    <a:solidFill>
                      <a:schemeClr val="accent4"/>
                    </a:solidFill>
                  </a:tcPr>
                </a:tc>
                <a:extLst>
                  <a:ext uri="{0D108BD9-81ED-4DB2-BD59-A6C34878D82A}">
                    <a16:rowId xmlns:a16="http://schemas.microsoft.com/office/drawing/2014/main" val="167544758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66096" y="-39756"/>
            <a:ext cx="1383030" cy="791093"/>
          </a:xfrm>
          <a:prstGeom prst="rect">
            <a:avLst/>
          </a:prstGeom>
        </p:spPr>
      </p:pic>
    </p:spTree>
    <p:extLst>
      <p:ext uri="{BB962C8B-B14F-4D97-AF65-F5344CB8AC3E}">
        <p14:creationId xmlns:p14="http://schemas.microsoft.com/office/powerpoint/2010/main" val="3407977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4058524" y="5043410"/>
            <a:ext cx="2161848" cy="830997"/>
          </a:xfrm>
          <a:prstGeom prst="rect">
            <a:avLst/>
          </a:prstGeom>
          <a:noFill/>
        </p:spPr>
        <p:txBody>
          <a:bodyPr wrap="square" rtlCol="0">
            <a:spAutoFit/>
          </a:bodyPr>
          <a:lstStyle/>
          <a:p>
            <a:r>
              <a:rPr lang="en-US" sz="4800" b="1" dirty="0"/>
              <a:t>Year 6</a:t>
            </a:r>
          </a:p>
        </p:txBody>
      </p:sp>
      <p:pic>
        <p:nvPicPr>
          <p:cNvPr id="3" name="Picture 2">
            <a:extLst>
              <a:ext uri="{FF2B5EF4-FFF2-40B4-BE49-F238E27FC236}">
                <a16:creationId xmlns:a16="http://schemas.microsoft.com/office/drawing/2014/main" id="{7734CA84-DE09-0E41-A15E-823450FC7B32}"/>
              </a:ext>
            </a:extLst>
          </p:cNvPr>
          <p:cNvPicPr>
            <a:picLocks noChangeAspect="1"/>
          </p:cNvPicPr>
          <p:nvPr/>
        </p:nvPicPr>
        <p:blipFill>
          <a:blip r:embed="rId3"/>
          <a:stretch>
            <a:fillRect/>
          </a:stretch>
        </p:blipFill>
        <p:spPr>
          <a:xfrm>
            <a:off x="6220372" y="794407"/>
            <a:ext cx="5080000" cy="5080000"/>
          </a:xfrm>
          <a:prstGeom prst="rect">
            <a:avLst/>
          </a:prstGeom>
        </p:spPr>
      </p:pic>
      <p:sp>
        <p:nvSpPr>
          <p:cNvPr id="7" name="TextBox 6">
            <a:extLst>
              <a:ext uri="{FF2B5EF4-FFF2-40B4-BE49-F238E27FC236}">
                <a16:creationId xmlns:a16="http://schemas.microsoft.com/office/drawing/2014/main" id="{E3462BBB-4452-4C43-B5EB-0B1965F6010C}"/>
              </a:ext>
            </a:extLst>
          </p:cNvPr>
          <p:cNvSpPr txBox="1"/>
          <p:nvPr/>
        </p:nvSpPr>
        <p:spPr>
          <a:xfrm>
            <a:off x="7272327" y="6402885"/>
            <a:ext cx="4137660" cy="369332"/>
          </a:xfrm>
          <a:prstGeom prst="rect">
            <a:avLst/>
          </a:prstGeom>
          <a:noFill/>
        </p:spPr>
        <p:txBody>
          <a:bodyPr wrap="square" rtlCol="0">
            <a:spAutoFit/>
          </a:bodyPr>
          <a:lstStyle/>
          <a:p>
            <a:pPr algn="r"/>
            <a:r>
              <a:rPr lang="en-US" dirty="0" err="1"/>
              <a:t>www.accessart.org.uk</a:t>
            </a:r>
            <a:endParaRPr lang="en-US" dirty="0"/>
          </a:p>
        </p:txBody>
      </p:sp>
      <p:pic>
        <p:nvPicPr>
          <p:cNvPr id="8" name="Picture 7">
            <a:extLst>
              <a:ext uri="{FF2B5EF4-FFF2-40B4-BE49-F238E27FC236}">
                <a16:creationId xmlns:a16="http://schemas.microsoft.com/office/drawing/2014/main" id="{35CD21F0-C3D3-A649-92BD-12EE3499ACB9}"/>
              </a:ext>
            </a:extLst>
          </p:cNvPr>
          <p:cNvPicPr>
            <a:picLocks noChangeAspect="1"/>
          </p:cNvPicPr>
          <p:nvPr/>
        </p:nvPicPr>
        <p:blipFill>
          <a:blip r:embed="rId4"/>
          <a:stretch>
            <a:fillRect/>
          </a:stretch>
        </p:blipFill>
        <p:spPr>
          <a:xfrm>
            <a:off x="6221029" y="794407"/>
            <a:ext cx="5080000" cy="5080000"/>
          </a:xfrm>
          <a:prstGeom prst="rect">
            <a:avLst/>
          </a:prstGeom>
        </p:spPr>
      </p:pic>
    </p:spTree>
    <p:extLst>
      <p:ext uri="{BB962C8B-B14F-4D97-AF65-F5344CB8AC3E}">
        <p14:creationId xmlns:p14="http://schemas.microsoft.com/office/powerpoint/2010/main" val="681107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3374072276"/>
              </p:ext>
            </p:extLst>
          </p:nvPr>
        </p:nvGraphicFramePr>
        <p:xfrm>
          <a:off x="106017" y="139146"/>
          <a:ext cx="11980131" cy="6741117"/>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2225703">
                  <a:extLst>
                    <a:ext uri="{9D8B030D-6E8A-4147-A177-3AD203B41FA5}">
                      <a16:colId xmlns:a16="http://schemas.microsoft.com/office/drawing/2014/main" val="3207300427"/>
                    </a:ext>
                  </a:extLst>
                </a:gridCol>
                <a:gridCol w="3339548">
                  <a:extLst>
                    <a:ext uri="{9D8B030D-6E8A-4147-A177-3AD203B41FA5}">
                      <a16:colId xmlns:a16="http://schemas.microsoft.com/office/drawing/2014/main" val="797531361"/>
                    </a:ext>
                  </a:extLst>
                </a:gridCol>
                <a:gridCol w="1053548">
                  <a:extLst>
                    <a:ext uri="{9D8B030D-6E8A-4147-A177-3AD203B41FA5}">
                      <a16:colId xmlns:a16="http://schemas.microsoft.com/office/drawing/2014/main" val="889744308"/>
                    </a:ext>
                  </a:extLst>
                </a:gridCol>
                <a:gridCol w="1053547">
                  <a:extLst>
                    <a:ext uri="{9D8B030D-6E8A-4147-A177-3AD203B41FA5}">
                      <a16:colId xmlns:a16="http://schemas.microsoft.com/office/drawing/2014/main" val="2365955055"/>
                    </a:ext>
                  </a:extLst>
                </a:gridCol>
                <a:gridCol w="2981905">
                  <a:extLst>
                    <a:ext uri="{9D8B030D-6E8A-4147-A177-3AD203B41FA5}">
                      <a16:colId xmlns:a16="http://schemas.microsoft.com/office/drawing/2014/main" val="4107863317"/>
                    </a:ext>
                  </a:extLst>
                </a:gridCol>
              </a:tblGrid>
              <a:tr h="627093">
                <a:tc>
                  <a:txBody>
                    <a:bodyPr/>
                    <a:lstStyle/>
                    <a:p>
                      <a:endParaRPr lang="en-US" dirty="0"/>
                    </a:p>
                  </a:txBody>
                  <a:tcPr/>
                </a:tc>
                <a:tc gridSpan="4">
                  <a:txBody>
                    <a:bodyPr/>
                    <a:lstStyle/>
                    <a:p>
                      <a:pPr algn="ctr"/>
                      <a:r>
                        <a:rPr lang="en-US" dirty="0"/>
                        <a:t>Year 6 – Generating Ideas</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t>By the end of Year 6 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447924">
                <a:tc rowSpan="2">
                  <a:txBody>
                    <a:bodyPr/>
                    <a:lstStyle/>
                    <a:p>
                      <a:pPr marL="0" indent="0" algn="l">
                        <a:buFont typeface="Arial" panose="020B0604020202020204" pitchFamily="34" charset="0"/>
                        <a:buNone/>
                      </a:pPr>
                      <a:r>
                        <a:rPr lang="en-US" sz="1200" b="1" dirty="0">
                          <a:solidFill>
                            <a:schemeClr val="tx1"/>
                          </a:solidFill>
                        </a:rPr>
                        <a:t>Generating Ideas</a:t>
                      </a:r>
                    </a:p>
                    <a:p>
                      <a:pPr marL="0" indent="0" algn="l">
                        <a:buFont typeface="Arial" panose="020B0604020202020204" pitchFamily="34" charset="0"/>
                        <a:buNone/>
                      </a:pPr>
                      <a:endParaRPr lang="en-US" sz="1200" b="1" dirty="0">
                        <a:solidFill>
                          <a:schemeClr val="tx1"/>
                        </a:solidFill>
                      </a:endParaRPr>
                    </a:p>
                    <a:p>
                      <a:pPr marL="0" indent="0" algn="l">
                        <a:buFont typeface="Arial" panose="020B0604020202020204" pitchFamily="34" charset="0"/>
                        <a:buNone/>
                      </a:pPr>
                      <a:r>
                        <a:rPr lang="en-US" sz="1400" b="1" dirty="0">
                          <a:solidFill>
                            <a:schemeClr val="bg1"/>
                          </a:solidFill>
                        </a:rPr>
                        <a:t>Teachers should:</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Feel able to model sketchbook use </a:t>
                      </a:r>
                      <a:r>
                        <a:rPr lang="en-US" sz="1400" i="1" dirty="0">
                          <a:solidFill>
                            <a:schemeClr val="bg1"/>
                          </a:solidFill>
                        </a:rPr>
                        <a:t>alongside </a:t>
                      </a:r>
                      <a:r>
                        <a:rPr lang="en-US" sz="1400" dirty="0">
                          <a:solidFill>
                            <a:schemeClr val="bg1"/>
                          </a:solidFill>
                        </a:rPr>
                        <a:t>pupils (i.e. keep their own sketchbook)</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Let pupils </a:t>
                      </a:r>
                      <a:r>
                        <a:rPr lang="en-US" sz="1400" i="1" dirty="0">
                          <a:solidFill>
                            <a:schemeClr val="bg1"/>
                          </a:solidFill>
                        </a:rPr>
                        <a:t>discover and share</a:t>
                      </a:r>
                      <a:r>
                        <a:rPr lang="en-US" sz="1400" dirty="0">
                          <a:solidFill>
                            <a:schemeClr val="bg1"/>
                          </a:solidFill>
                        </a:rPr>
                        <a:t> for themselves</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Enable pupils to build confidence in their own ideas</a:t>
                      </a:r>
                      <a:endParaRPr lang="en-US" sz="1400" dirty="0"/>
                    </a:p>
                    <a:p>
                      <a:pPr marL="285750" indent="-285750" algn="l">
                        <a:buFont typeface="Arial" panose="020B0604020202020204" pitchFamily="34" charset="0"/>
                        <a:buChar char="•"/>
                      </a:pPr>
                      <a:endParaRPr lang="en-US" sz="1200" dirty="0">
                        <a:solidFill>
                          <a:schemeClr val="bg1"/>
                        </a:solidFill>
                      </a:endParaRPr>
                    </a:p>
                  </a:txBody>
                  <a:tcPr>
                    <a:solidFill>
                      <a:schemeClr val="accent5"/>
                    </a:solidFill>
                  </a:tcPr>
                </a:tc>
                <a:tc>
                  <a:txBody>
                    <a:bodyPr/>
                    <a:lstStyle/>
                    <a:p>
                      <a:pPr marL="0" indent="0">
                        <a:buFont typeface="Arial" panose="020B0604020202020204" pitchFamily="34" charset="0"/>
                        <a:buNone/>
                      </a:pPr>
                      <a:r>
                        <a:rPr lang="en-US" sz="1200" b="1" dirty="0"/>
                        <a:t>Through Sketchbooks</a:t>
                      </a:r>
                    </a:p>
                  </a:txBody>
                  <a:tcPr/>
                </a:tc>
                <a:tc>
                  <a:txBody>
                    <a:bodyPr/>
                    <a:lstStyle/>
                    <a:p>
                      <a:r>
                        <a:rPr lang="en-US" sz="1200" b="1" dirty="0"/>
                        <a:t>By Looking &amp; Talking</a:t>
                      </a:r>
                    </a:p>
                  </a:txBody>
                  <a:tcPr/>
                </a:tc>
                <a:tc>
                  <a:txBody>
                    <a:bodyPr/>
                    <a:lstStyle/>
                    <a:p>
                      <a:r>
                        <a:rPr lang="en-US" sz="1200" b="1" dirty="0"/>
                        <a:t>Through Making</a:t>
                      </a:r>
                    </a:p>
                  </a:txBody>
                  <a:tcPr/>
                </a:tc>
                <a:tc>
                  <a:txBody>
                    <a:bodyPr/>
                    <a:lstStyle/>
                    <a:p>
                      <a:r>
                        <a:rPr lang="en-US" sz="1200" b="1" dirty="0"/>
                        <a:t>Digital Media</a:t>
                      </a:r>
                    </a:p>
                  </a:txBody>
                  <a:tcPr/>
                </a:tc>
                <a:tc rowSpan="2">
                  <a:txBody>
                    <a:bodyPr/>
                    <a:lstStyle/>
                    <a:p>
                      <a:pPr marL="0" indent="0">
                        <a:buFont typeface="Arial" panose="020B0604020202020204" pitchFamily="34" charset="0"/>
                        <a:buNone/>
                      </a:pPr>
                      <a:r>
                        <a:rPr lang="en-US" sz="1600" b="1" dirty="0">
                          <a:solidFill>
                            <a:schemeClr val="bg1"/>
                          </a:solidFill>
                        </a:rPr>
                        <a:t>Independently develop a range of ideas which show curiosity, imagination and originality</a:t>
                      </a:r>
                    </a:p>
                    <a:p>
                      <a:pPr marL="0" indent="0">
                        <a:buFont typeface="Arial" panose="020B0604020202020204" pitchFamily="34" charset="0"/>
                        <a:buNone/>
                      </a:pPr>
                      <a:endParaRPr lang="en-US" sz="1600" b="1" dirty="0">
                        <a:solidFill>
                          <a:schemeClr val="bg1"/>
                        </a:solidFill>
                      </a:endParaRPr>
                    </a:p>
                    <a:p>
                      <a:pPr marL="0" indent="0">
                        <a:buFont typeface="Arial" panose="020B0604020202020204" pitchFamily="34" charset="0"/>
                        <a:buNone/>
                      </a:pPr>
                      <a:r>
                        <a:rPr lang="en-US" sz="1600" b="1" dirty="0">
                          <a:solidFill>
                            <a:schemeClr val="bg1"/>
                          </a:solidFill>
                        </a:rPr>
                        <a:t>Investigate, research and test ideas and plans using sketchbooks and other approaches</a:t>
                      </a:r>
                    </a:p>
                    <a:p>
                      <a:pPr marL="0" indent="0">
                        <a:buFont typeface="Arial" panose="020B0604020202020204" pitchFamily="34" charset="0"/>
                        <a:buNone/>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Understand sketchbooks are places to explore personal creativity, and as such they should be experimental, imperfect, ask questions, demonstrate inquisitive exploration</a:t>
                      </a:r>
                    </a:p>
                    <a:p>
                      <a:pPr marL="0" indent="0">
                        <a:buFont typeface="Arial" panose="020B0604020202020204" pitchFamily="34" charset="0"/>
                        <a:buNone/>
                      </a:pPr>
                      <a:endParaRPr lang="en-US" sz="1200" b="1" dirty="0">
                        <a:solidFill>
                          <a:schemeClr val="bg1"/>
                        </a:solidFill>
                      </a:endParaRPr>
                    </a:p>
                  </a:txBody>
                  <a:tcPr>
                    <a:solidFill>
                      <a:schemeClr val="accent5"/>
                    </a:solidFill>
                  </a:tcPr>
                </a:tc>
                <a:extLst>
                  <a:ext uri="{0D108BD9-81ED-4DB2-BD59-A6C34878D82A}">
                    <a16:rowId xmlns:a16="http://schemas.microsoft.com/office/drawing/2014/main" val="1058075635"/>
                  </a:ext>
                </a:extLst>
              </a:tr>
              <a:tr h="5643837">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Continue to develop a “</a:t>
                      </a:r>
                      <a:r>
                        <a:rPr lang="en-US" sz="1200" i="0" dirty="0">
                          <a:solidFill>
                            <a:srgbClr val="ED2E67"/>
                          </a:solidFill>
                        </a:rPr>
                        <a:t>sketchbook habit</a:t>
                      </a:r>
                      <a:r>
                        <a:rPr lang="en-US" sz="1200" i="0" dirty="0"/>
                        <a:t>”, using a sketchbook as a place to record individual response to the world.</a:t>
                      </a:r>
                      <a:br>
                        <a:rPr lang="en-US" sz="1200" dirty="0"/>
                      </a:br>
                      <a:r>
                        <a:rPr lang="en-US" sz="1200" dirty="0"/>
                        <a:t>Begin to feel a </a:t>
                      </a:r>
                      <a:r>
                        <a:rPr lang="en-US" sz="1200" dirty="0">
                          <a:solidFill>
                            <a:srgbClr val="ED2E67"/>
                          </a:solidFill>
                        </a:rPr>
                        <a:t>sense of ownership </a:t>
                      </a:r>
                      <a:r>
                        <a:rPr lang="en-US" sz="1200" dirty="0"/>
                        <a:t>about the sketchbook, which means allowing every child to work at </a:t>
                      </a:r>
                      <a:r>
                        <a:rPr lang="en-US" sz="1200" dirty="0">
                          <a:solidFill>
                            <a:srgbClr val="ED2E67"/>
                          </a:solidFill>
                        </a:rPr>
                        <a:t>own pace</a:t>
                      </a:r>
                      <a:r>
                        <a:rPr lang="en-US" sz="1200" dirty="0"/>
                        <a:t>, </a:t>
                      </a:r>
                      <a:r>
                        <a:rPr lang="en-US" sz="1200" dirty="0">
                          <a:solidFill>
                            <a:srgbClr val="ED2E67"/>
                          </a:solidFill>
                        </a:rPr>
                        <a:t>following own exploration.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Increasingly see the sketchbook as a </a:t>
                      </a:r>
                      <a:r>
                        <a:rPr lang="en-US" sz="1200" dirty="0">
                          <a:solidFill>
                            <a:srgbClr val="ED2E67"/>
                          </a:solidFill>
                        </a:rPr>
                        <a:t>place which raises questions which can be explored/answered outside the sketchbook, </a:t>
                      </a:r>
                      <a:r>
                        <a:rPr lang="en-US" sz="1200" dirty="0">
                          <a:solidFill>
                            <a:schemeClr val="tx1"/>
                          </a:solidFill>
                        </a:rPr>
                        <a:t>so that the </a:t>
                      </a:r>
                      <a:r>
                        <a:rPr lang="en-US" sz="1200" dirty="0">
                          <a:solidFill>
                            <a:srgbClr val="ED2E67"/>
                          </a:solidFill>
                        </a:rPr>
                        <a:t>link between sketchbook and journey and outcome becomes understood.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ED2E67"/>
                          </a:solidFill>
                        </a:rPr>
                        <a:t>Practice and develop </a:t>
                      </a:r>
                      <a:r>
                        <a:rPr lang="en-US" sz="1200" dirty="0"/>
                        <a:t>sketchbook use, incorporating the following activities:  </a:t>
                      </a:r>
                      <a:r>
                        <a:rPr lang="en-US" sz="1200" dirty="0">
                          <a:solidFill>
                            <a:srgbClr val="ED2E67"/>
                          </a:solidFill>
                        </a:rPr>
                        <a:t>drawing to discover, drawing to show you have seen, drawing to experiment, exploring colour, exploring paint, testing ideas, collecting, sticking, writing notes, looking back, thinking forwards and around, reflecting, making links…</a:t>
                      </a:r>
                    </a:p>
                  </a:txBody>
                  <a:tcPr/>
                </a:tc>
                <a:tc>
                  <a:txBody>
                    <a:bodyPr/>
                    <a:lstStyle/>
                    <a:p>
                      <a:r>
                        <a:rPr lang="en-US" sz="1200" dirty="0">
                          <a:solidFill>
                            <a:srgbClr val="ED2E67"/>
                          </a:solidFill>
                        </a:rPr>
                        <a:t>Enjoy</a:t>
                      </a:r>
                      <a:r>
                        <a:rPr lang="en-US" sz="1200" dirty="0"/>
                        <a:t> looking at </a:t>
                      </a:r>
                      <a:r>
                        <a:rPr lang="en-US" sz="1200" dirty="0">
                          <a:solidFill>
                            <a:srgbClr val="ED2E67"/>
                          </a:solidFill>
                        </a:rPr>
                        <a:t>artwork</a:t>
                      </a:r>
                      <a:r>
                        <a:rPr lang="en-US" sz="1200" dirty="0"/>
                        <a:t> made </a:t>
                      </a:r>
                      <a:r>
                        <a:rPr lang="en-US" sz="1200" dirty="0">
                          <a:solidFill>
                            <a:srgbClr val="ED2E67"/>
                          </a:solidFill>
                        </a:rPr>
                        <a:t>by artists, craftspeople, architects </a:t>
                      </a:r>
                      <a:r>
                        <a:rPr lang="en-US" sz="1200" dirty="0"/>
                        <a:t>and </a:t>
                      </a:r>
                      <a:r>
                        <a:rPr lang="en-US" sz="1200" dirty="0">
                          <a:solidFill>
                            <a:srgbClr val="ED2E67"/>
                          </a:solidFill>
                        </a:rPr>
                        <a:t>designers.  Discuss artist’s intention </a:t>
                      </a:r>
                      <a:r>
                        <a:rPr lang="en-US" sz="1200" dirty="0">
                          <a:solidFill>
                            <a:schemeClr val="tx1"/>
                          </a:solidFill>
                        </a:rPr>
                        <a:t>and </a:t>
                      </a:r>
                      <a:r>
                        <a:rPr lang="en-US" sz="1200" dirty="0">
                          <a:solidFill>
                            <a:srgbClr val="ED2E67"/>
                          </a:solidFill>
                        </a:rPr>
                        <a:t>reflect upon your response.</a:t>
                      </a:r>
                      <a:r>
                        <a:rPr lang="en-US" sz="1200" dirty="0"/>
                        <a:t> </a:t>
                      </a:r>
                    </a:p>
                    <a:p>
                      <a:r>
                        <a:rPr lang="en-US" sz="1200" dirty="0"/>
                        <a:t>Look at </a:t>
                      </a:r>
                      <a:r>
                        <a:rPr lang="en-US" sz="1200" dirty="0">
                          <a:solidFill>
                            <a:srgbClr val="ED2E67"/>
                          </a:solidFill>
                        </a:rPr>
                        <a:t>artforms</a:t>
                      </a:r>
                      <a:r>
                        <a:rPr lang="en-US" sz="1200" dirty="0"/>
                        <a:t> beyond the visual arts: </a:t>
                      </a:r>
                      <a:r>
                        <a:rPr lang="en-US" sz="1200" dirty="0">
                          <a:solidFill>
                            <a:srgbClr val="ED2E67"/>
                          </a:solidFill>
                        </a:rPr>
                        <a:t>literature, drama, music, film </a:t>
                      </a:r>
                      <a:r>
                        <a:rPr lang="en-US" sz="1200" dirty="0" err="1">
                          <a:solidFill>
                            <a:schemeClr val="tx1"/>
                          </a:solidFill>
                        </a:rPr>
                        <a:t>etc</a:t>
                      </a:r>
                      <a:r>
                        <a:rPr lang="en-US" sz="1200" dirty="0">
                          <a:solidFill>
                            <a:schemeClr val="tx1"/>
                          </a:solidFill>
                        </a:rPr>
                        <a:t> and </a:t>
                      </a:r>
                      <a:r>
                        <a:rPr lang="en-US" sz="1200" dirty="0">
                          <a:solidFill>
                            <a:srgbClr val="ED2E67"/>
                          </a:solidFill>
                        </a:rPr>
                        <a:t>explore </a:t>
                      </a:r>
                      <a:r>
                        <a:rPr lang="en-US" sz="1200" dirty="0">
                          <a:solidFill>
                            <a:schemeClr val="tx1"/>
                          </a:solidFill>
                        </a:rPr>
                        <a:t>how they </a:t>
                      </a:r>
                      <a:r>
                        <a:rPr lang="en-US" sz="1200" dirty="0">
                          <a:solidFill>
                            <a:srgbClr val="ED2E67"/>
                          </a:solidFill>
                        </a:rPr>
                        <a:t>relate </a:t>
                      </a:r>
                      <a:r>
                        <a:rPr lang="en-US" sz="1200" dirty="0">
                          <a:solidFill>
                            <a:schemeClr val="tx1"/>
                          </a:solidFill>
                        </a:rPr>
                        <a:t>to your </a:t>
                      </a:r>
                      <a:r>
                        <a:rPr lang="en-US" sz="1200" dirty="0">
                          <a:solidFill>
                            <a:srgbClr val="ED2E67"/>
                          </a:solidFill>
                        </a:rPr>
                        <a:t>visual art form.</a:t>
                      </a:r>
                    </a:p>
                    <a:p>
                      <a:endParaRPr lang="en-US" sz="1200" dirty="0"/>
                    </a:p>
                    <a:p>
                      <a:r>
                        <a:rPr lang="en-US" sz="1200" dirty="0"/>
                        <a:t>Look at a variety of types of </a:t>
                      </a:r>
                      <a:r>
                        <a:rPr lang="en-US" sz="1200" dirty="0">
                          <a:solidFill>
                            <a:srgbClr val="ED2E67"/>
                          </a:solidFill>
                        </a:rPr>
                        <a:t>source materia</a:t>
                      </a:r>
                      <a:r>
                        <a:rPr lang="en-US" sz="1200" dirty="0"/>
                        <a:t>l and understand the differences.</a:t>
                      </a:r>
                      <a:endParaRPr lang="en-US" sz="1200" dirty="0">
                        <a:solidFill>
                          <a:srgbClr val="ED2E67"/>
                        </a:solidFill>
                      </a:endParaRPr>
                    </a:p>
                    <a:p>
                      <a:endParaRPr lang="en-US" sz="1200" dirty="0"/>
                    </a:p>
                    <a:p>
                      <a:r>
                        <a:rPr lang="en-US" sz="1200" dirty="0"/>
                        <a:t>Be given </a:t>
                      </a:r>
                      <a:r>
                        <a:rPr lang="en-US" sz="1200" dirty="0">
                          <a:solidFill>
                            <a:srgbClr val="ED2E67"/>
                          </a:solidFill>
                        </a:rPr>
                        <a:t>time and space </a:t>
                      </a:r>
                      <a:r>
                        <a:rPr lang="en-US" sz="1200" dirty="0"/>
                        <a:t>to engage with the </a:t>
                      </a:r>
                      <a:r>
                        <a:rPr lang="en-US" sz="1200" dirty="0">
                          <a:solidFill>
                            <a:srgbClr val="ED2E67"/>
                          </a:solidFill>
                        </a:rPr>
                        <a:t>physical world </a:t>
                      </a:r>
                      <a:r>
                        <a:rPr lang="en-US" sz="1200" dirty="0"/>
                        <a:t>to stimulate a </a:t>
                      </a:r>
                      <a:r>
                        <a:rPr lang="en-US" sz="1200" dirty="0">
                          <a:solidFill>
                            <a:srgbClr val="ED2E67"/>
                          </a:solidFill>
                        </a:rPr>
                        <a:t>creative response </a:t>
                      </a:r>
                      <a:r>
                        <a:rPr lang="en-US" sz="1200" dirty="0"/>
                        <a:t>(visiting, seeing, holding, hearing), </a:t>
                      </a:r>
                      <a:r>
                        <a:rPr lang="en-US" sz="1200" dirty="0">
                          <a:solidFill>
                            <a:srgbClr val="ED2E67"/>
                          </a:solidFill>
                        </a:rPr>
                        <a:t>including found</a:t>
                      </a:r>
                      <a:r>
                        <a:rPr lang="en-US" sz="1200" dirty="0"/>
                        <a:t> and </a:t>
                      </a:r>
                      <a:r>
                        <a:rPr lang="en-US" sz="1200" dirty="0">
                          <a:solidFill>
                            <a:srgbClr val="ED2E67"/>
                          </a:solidFill>
                        </a:rPr>
                        <a:t>manmade objects.</a:t>
                      </a:r>
                    </a:p>
                    <a:p>
                      <a:endParaRPr lang="en-US" sz="1200" dirty="0"/>
                    </a:p>
                    <a:p>
                      <a:r>
                        <a:rPr lang="en-US" sz="1200" dirty="0"/>
                        <a:t>Develop questions to ask when looking at artworks and /or stimulus:</a:t>
                      </a:r>
                    </a:p>
                    <a:p>
                      <a:pPr marL="171450" indent="-171450">
                        <a:buFont typeface="Arial" panose="020B0604020202020204" pitchFamily="34" charset="0"/>
                        <a:buChar char="•"/>
                      </a:pPr>
                      <a:r>
                        <a:rPr lang="en-US" sz="1200" dirty="0">
                          <a:solidFill>
                            <a:srgbClr val="ED2E67"/>
                          </a:solidFill>
                        </a:rPr>
                        <a:t>Describe the artwork.</a:t>
                      </a:r>
                    </a:p>
                    <a:p>
                      <a:pPr marL="171450" indent="-171450">
                        <a:buFont typeface="Arial" panose="020B0604020202020204" pitchFamily="34" charset="0"/>
                        <a:buChar char="•"/>
                      </a:pPr>
                      <a:r>
                        <a:rPr lang="en-US" sz="1200" dirty="0">
                          <a:solidFill>
                            <a:srgbClr val="ED2E67"/>
                          </a:solidFill>
                        </a:rPr>
                        <a:t>What do you like/dislike? Why?</a:t>
                      </a:r>
                    </a:p>
                    <a:p>
                      <a:pPr marL="171450" indent="-171450">
                        <a:buFont typeface="Arial" panose="020B0604020202020204" pitchFamily="34" charset="0"/>
                        <a:buChar char="•"/>
                      </a:pPr>
                      <a:r>
                        <a:rPr lang="en-US" sz="1200" dirty="0">
                          <a:solidFill>
                            <a:srgbClr val="ED2E67"/>
                          </a:solidFill>
                        </a:rPr>
                        <a:t>Which other senses might you bring to this artwork? How does it make you feel?</a:t>
                      </a:r>
                    </a:p>
                    <a:p>
                      <a:pPr marL="171450" indent="-171450">
                        <a:buFont typeface="Arial" panose="020B0604020202020204" pitchFamily="34" charset="0"/>
                        <a:buChar char="•"/>
                      </a:pPr>
                      <a:r>
                        <a:rPr lang="en-US" sz="1200" dirty="0">
                          <a:solidFill>
                            <a:srgbClr val="ED2E67"/>
                          </a:solidFill>
                        </a:rPr>
                        <a:t>What is the artist saying to us in this artwork?</a:t>
                      </a:r>
                    </a:p>
                    <a:p>
                      <a:pPr marL="171450" indent="-171450">
                        <a:buFont typeface="Arial" panose="020B0604020202020204" pitchFamily="34" charset="0"/>
                        <a:buChar char="•"/>
                      </a:pPr>
                      <a:r>
                        <a:rPr lang="en-US" sz="1200" dirty="0">
                          <a:solidFill>
                            <a:srgbClr val="ED2E67"/>
                          </a:solidFill>
                        </a:rPr>
                        <a:t>How might it inspire you to make your own artwork?</a:t>
                      </a:r>
                    </a:p>
                    <a:p>
                      <a:pPr marL="171450" indent="-171450">
                        <a:buFont typeface="Arial" panose="020B0604020202020204" pitchFamily="34" charset="0"/>
                        <a:buChar char="•"/>
                      </a:pPr>
                      <a:r>
                        <a:rPr lang="en-US" sz="1200" dirty="0">
                          <a:solidFill>
                            <a:srgbClr val="ED2E67"/>
                          </a:solidFill>
                        </a:rPr>
                        <a:t>Who or what else might you look at to help feed your creativity?</a:t>
                      </a:r>
                    </a:p>
                    <a:p>
                      <a:endParaRPr lang="en-US" sz="1200" dirty="0"/>
                    </a:p>
                    <a:p>
                      <a:r>
                        <a:rPr lang="en-US" sz="1200" dirty="0"/>
                        <a:t>Take part in small scale </a:t>
                      </a:r>
                      <a:r>
                        <a:rPr lang="en-US" sz="1200" dirty="0" err="1">
                          <a:solidFill>
                            <a:srgbClr val="ED2E67"/>
                          </a:solidFill>
                        </a:rPr>
                        <a:t>crits</a:t>
                      </a:r>
                      <a:r>
                        <a:rPr lang="en-US" sz="1200" dirty="0"/>
                        <a:t> throughout so that </a:t>
                      </a:r>
                      <a:r>
                        <a:rPr lang="en-US" sz="1200" dirty="0">
                          <a:solidFill>
                            <a:srgbClr val="ED2E67"/>
                          </a:solidFill>
                        </a:rPr>
                        <a:t>brainstorming</a:t>
                      </a:r>
                      <a:r>
                        <a:rPr lang="en-US" sz="1200" dirty="0"/>
                        <a:t> becomes part of the </a:t>
                      </a:r>
                      <a:r>
                        <a:rPr lang="en-US" sz="1200" dirty="0">
                          <a:solidFill>
                            <a:srgbClr val="ED2E67"/>
                          </a:solidFill>
                        </a:rPr>
                        <a:t>creative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 growing knowledge of how </a:t>
                      </a:r>
                      <a:r>
                        <a:rPr lang="en-US" sz="1200" dirty="0">
                          <a:solidFill>
                            <a:srgbClr val="ED2E67"/>
                          </a:solidFill>
                        </a:rPr>
                        <a:t>materials and medium act, </a:t>
                      </a:r>
                      <a:r>
                        <a:rPr lang="en-US" sz="1200" dirty="0">
                          <a:solidFill>
                            <a:schemeClr val="tx1"/>
                          </a:solidFill>
                        </a:rPr>
                        <a:t>to help </a:t>
                      </a:r>
                      <a:r>
                        <a:rPr lang="en-US" sz="1200" dirty="0">
                          <a:solidFill>
                            <a:srgbClr val="ED2E67"/>
                          </a:solidFill>
                        </a:rPr>
                        <a:t>develop ideas. </a:t>
                      </a:r>
                      <a:r>
                        <a:rPr lang="en-US" sz="1200" dirty="0">
                          <a:solidFill>
                            <a:schemeClr val="tx1"/>
                          </a:solidFill>
                        </a:rPr>
                        <a:t>Continue to</a:t>
                      </a:r>
                      <a:r>
                        <a:rPr lang="en-US" sz="1200" dirty="0">
                          <a:solidFill>
                            <a:srgbClr val="ED2E67"/>
                          </a:solidFill>
                        </a:rPr>
                        <a:t> generate ideas through space for playful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Explore how ideas translate and develop </a:t>
                      </a:r>
                      <a:r>
                        <a:rPr lang="en-US" sz="1200" dirty="0">
                          <a:solidFill>
                            <a:schemeClr val="tx1"/>
                          </a:solidFill>
                        </a:rPr>
                        <a:t>through</a:t>
                      </a:r>
                      <a:r>
                        <a:rPr lang="en-US" sz="1200" dirty="0">
                          <a:solidFill>
                            <a:srgbClr val="ED2E67"/>
                          </a:solidFill>
                        </a:rPr>
                        <a:t> different medium </a:t>
                      </a:r>
                      <a:r>
                        <a:rPr lang="en-US" sz="1200" dirty="0">
                          <a:solidFill>
                            <a:schemeClr val="tx1"/>
                          </a:solidFill>
                        </a:rPr>
                        <a:t>(i.e. a drawing in pencil or a drawing in charcoal).</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 </a:t>
                      </a:r>
                      <a:r>
                        <a:rPr lang="en-US" sz="1200" dirty="0">
                          <a:solidFill>
                            <a:srgbClr val="ED2E67"/>
                          </a:solidFill>
                        </a:rPr>
                        <a:t>digital media </a:t>
                      </a:r>
                      <a:r>
                        <a:rPr lang="en-US" sz="1200" dirty="0"/>
                        <a:t>to </a:t>
                      </a:r>
                      <a:r>
                        <a:rPr lang="en-US" sz="1200" dirty="0">
                          <a:solidFill>
                            <a:srgbClr val="ED2E67"/>
                          </a:solidFill>
                        </a:rPr>
                        <a:t>identify and research</a:t>
                      </a:r>
                      <a:r>
                        <a:rPr lang="en-US" sz="1200" dirty="0"/>
                        <a:t> </a:t>
                      </a:r>
                      <a:r>
                        <a:rPr lang="en-US" sz="1200" dirty="0">
                          <a:solidFill>
                            <a:srgbClr val="ED2E67"/>
                          </a:solidFill>
                        </a:rPr>
                        <a:t>artists, craftspeople, architects </a:t>
                      </a:r>
                      <a:r>
                        <a:rPr lang="en-US" sz="1200" dirty="0"/>
                        <a:t>and </a:t>
                      </a:r>
                      <a:r>
                        <a:rPr lang="en-US" sz="1200" dirty="0">
                          <a:solidFill>
                            <a:srgbClr val="ED2E67"/>
                          </a:solidFill>
                        </a:rPr>
                        <a:t>designers.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Use </a:t>
                      </a:r>
                      <a:r>
                        <a:rPr lang="en-US" sz="1200" dirty="0">
                          <a:solidFill>
                            <a:srgbClr val="ED2E67"/>
                          </a:solidFill>
                        </a:rPr>
                        <a:t>camera phones (still and video) </a:t>
                      </a:r>
                      <a:r>
                        <a:rPr lang="en-US" sz="1200" dirty="0">
                          <a:solidFill>
                            <a:schemeClr val="tx1"/>
                          </a:solidFill>
                        </a:rPr>
                        <a:t>to help </a:t>
                      </a:r>
                      <a:r>
                        <a:rPr lang="en-US" sz="1200" dirty="0">
                          <a:solidFill>
                            <a:srgbClr val="ED2E67"/>
                          </a:solidFill>
                        </a:rPr>
                        <a:t>”see” and “collect” (digital sketchbook). </a:t>
                      </a:r>
                    </a:p>
                    <a:p>
                      <a:endParaRPr lang="en-US" sz="1200" dirty="0"/>
                    </a:p>
                  </a:txBody>
                  <a:tcPr/>
                </a:tc>
                <a:tc vMerge="1">
                  <a:txBody>
                    <a:bodyPr/>
                    <a:lstStyle/>
                    <a:p>
                      <a:endParaRPr lang="en-US"/>
                    </a:p>
                  </a:txBody>
                  <a:tcPr/>
                </a:tc>
                <a:extLst>
                  <a:ext uri="{0D108BD9-81ED-4DB2-BD59-A6C34878D82A}">
                    <a16:rowId xmlns:a16="http://schemas.microsoft.com/office/drawing/2014/main" val="218710474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140825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2247637543"/>
              </p:ext>
            </p:extLst>
          </p:nvPr>
        </p:nvGraphicFramePr>
        <p:xfrm>
          <a:off x="106017" y="139146"/>
          <a:ext cx="11980131" cy="676656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3028950">
                  <a:extLst>
                    <a:ext uri="{9D8B030D-6E8A-4147-A177-3AD203B41FA5}">
                      <a16:colId xmlns:a16="http://schemas.microsoft.com/office/drawing/2014/main" val="3207300427"/>
                    </a:ext>
                  </a:extLst>
                </a:gridCol>
                <a:gridCol w="1531620">
                  <a:extLst>
                    <a:ext uri="{9D8B030D-6E8A-4147-A177-3AD203B41FA5}">
                      <a16:colId xmlns:a16="http://schemas.microsoft.com/office/drawing/2014/main" val="1672720252"/>
                    </a:ext>
                  </a:extLst>
                </a:gridCol>
                <a:gridCol w="1396607">
                  <a:extLst>
                    <a:ext uri="{9D8B030D-6E8A-4147-A177-3AD203B41FA5}">
                      <a16:colId xmlns:a16="http://schemas.microsoft.com/office/drawing/2014/main" val="4076922765"/>
                    </a:ext>
                  </a:extLst>
                </a:gridCol>
                <a:gridCol w="1715169">
                  <a:extLst>
                    <a:ext uri="{9D8B030D-6E8A-4147-A177-3AD203B41FA5}">
                      <a16:colId xmlns:a16="http://schemas.microsoft.com/office/drawing/2014/main" val="1131342401"/>
                    </a:ext>
                  </a:extLst>
                </a:gridCol>
                <a:gridCol w="2981905">
                  <a:extLst>
                    <a:ext uri="{9D8B030D-6E8A-4147-A177-3AD203B41FA5}">
                      <a16:colId xmlns:a16="http://schemas.microsoft.com/office/drawing/2014/main" val="4107863317"/>
                    </a:ext>
                  </a:extLst>
                </a:gridCol>
              </a:tblGrid>
              <a:tr h="638698">
                <a:tc>
                  <a:txBody>
                    <a:bodyPr/>
                    <a:lstStyle/>
                    <a:p>
                      <a:endParaRPr lang="en-US" dirty="0"/>
                    </a:p>
                  </a:txBody>
                  <a:tcPr/>
                </a:tc>
                <a:tc gridSpan="4">
                  <a:txBody>
                    <a:bodyPr/>
                    <a:lstStyle/>
                    <a:p>
                      <a:pPr algn="ctr"/>
                      <a:r>
                        <a:rPr lang="en-US" dirty="0"/>
                        <a:t>Year 6 - Making</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t>By the end of Year 6 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411902">
                <a:tc rowSpan="2">
                  <a:txBody>
                    <a:bodyPr/>
                    <a:lstStyle/>
                    <a:p>
                      <a:pPr algn="l"/>
                      <a:r>
                        <a:rPr lang="en-US" sz="1600" b="1" dirty="0">
                          <a:solidFill>
                            <a:schemeClr val="tx1"/>
                          </a:solidFill>
                        </a:rPr>
                        <a:t>Making</a:t>
                      </a:r>
                    </a:p>
                    <a:p>
                      <a:pPr algn="l"/>
                      <a:endParaRPr lang="en-US" sz="1600" dirty="0">
                        <a:solidFill>
                          <a:schemeClr val="bg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Balance time in which you sensitively model a technique, with plenty of time for pupils to enjoy open-ended exploration, and project-based learning</a:t>
                      </a:r>
                    </a:p>
                    <a:p>
                      <a:pPr algn="l"/>
                      <a:endParaRPr lang="en-US" sz="1400" dirty="0">
                        <a:solidFill>
                          <a:schemeClr val="bg1"/>
                        </a:solidFill>
                      </a:endParaRPr>
                    </a:p>
                    <a:p>
                      <a:pPr algn="l"/>
                      <a:r>
                        <a:rPr lang="en-US" sz="1400" dirty="0">
                          <a:solidFill>
                            <a:schemeClr val="bg1"/>
                          </a:solidFill>
                        </a:rPr>
                        <a:t>Have the confidence to  celebrate places where pupils diverge from the task (as being signs that they are owning their learning)</a:t>
                      </a:r>
                    </a:p>
                  </a:txBody>
                  <a:tcPr>
                    <a:solidFill>
                      <a:schemeClr val="accent5"/>
                    </a:solidFill>
                  </a:tcPr>
                </a:tc>
                <a:tc>
                  <a:txBody>
                    <a:bodyPr/>
                    <a:lstStyle/>
                    <a:p>
                      <a:pPr marL="0" indent="0">
                        <a:buFont typeface="Arial" panose="020B0604020202020204" pitchFamily="34" charset="0"/>
                        <a:buNone/>
                      </a:pPr>
                      <a:r>
                        <a:rPr lang="en-US" sz="1200" dirty="0"/>
                        <a:t>Drawing, Making</a:t>
                      </a:r>
                    </a:p>
                  </a:txBody>
                  <a:tcPr/>
                </a:tc>
                <a:tc>
                  <a:txBody>
                    <a:bodyPr/>
                    <a:lstStyle/>
                    <a:p>
                      <a:r>
                        <a:rPr lang="en-US" sz="1200"/>
                        <a:t>Drawing &amp; Narrative</a:t>
                      </a:r>
                      <a:endParaRPr lang="en-US"/>
                    </a:p>
                  </a:txBody>
                  <a:tcPr/>
                </a:tc>
                <a:tc>
                  <a:txBody>
                    <a:bodyPr/>
                    <a:lstStyle/>
                    <a:p>
                      <a:pPr marL="0" indent="0">
                        <a:buFont typeface="Arial" panose="020B0604020202020204" pitchFamily="34" charset="0"/>
                        <a:buNone/>
                      </a:pPr>
                      <a:r>
                        <a:rPr lang="en-US" sz="1200" dirty="0"/>
                        <a:t>Puppetry</a:t>
                      </a:r>
                    </a:p>
                  </a:txBody>
                  <a:tcPr/>
                </a:tc>
                <a:tc>
                  <a:txBody>
                    <a:bodyPr/>
                    <a:lstStyle/>
                    <a:p>
                      <a:pPr marL="0" indent="0">
                        <a:buFont typeface="Arial" panose="020B0604020202020204" pitchFamily="34" charset="0"/>
                        <a:buNone/>
                      </a:pPr>
                      <a:r>
                        <a:rPr lang="en-US" sz="1200" dirty="0"/>
                        <a:t>Design &amp; Making</a:t>
                      </a:r>
                    </a:p>
                  </a:txBody>
                  <a:tcPr/>
                </a:tc>
                <a:tc rowSpan="2">
                  <a:txBody>
                    <a:bodyPr/>
                    <a:lstStyle/>
                    <a:p>
                      <a:r>
                        <a:rPr lang="en-US" sz="1600" b="1" dirty="0">
                          <a:solidFill>
                            <a:schemeClr val="bg1"/>
                          </a:solidFill>
                        </a:rPr>
                        <a:t>Independently take action to refine technical and craft skills to improve mastery of materials and techniques</a:t>
                      </a:r>
                    </a:p>
                    <a:p>
                      <a:endParaRPr lang="en-US" sz="1600" b="1" dirty="0">
                        <a:solidFill>
                          <a:schemeClr val="bg1"/>
                        </a:solidFill>
                      </a:endParaRPr>
                    </a:p>
                    <a:p>
                      <a:r>
                        <a:rPr lang="en-US" sz="1600" b="1" dirty="0">
                          <a:solidFill>
                            <a:schemeClr val="bg1"/>
                          </a:solidFill>
                        </a:rPr>
                        <a:t>Confidently follow intuition and instinct during the making process, making intelligent and confident creative choices</a:t>
                      </a:r>
                    </a:p>
                    <a:p>
                      <a:endParaRPr lang="en-US" sz="1600" b="1" dirty="0">
                        <a:solidFill>
                          <a:schemeClr val="bg1"/>
                        </a:solidFill>
                      </a:endParaRPr>
                    </a:p>
                    <a:p>
                      <a:r>
                        <a:rPr lang="en-US" sz="1600" b="1" dirty="0">
                          <a:solidFill>
                            <a:schemeClr val="bg1"/>
                          </a:solidFill>
                        </a:rPr>
                        <a:t>Independently select and effectively use relevant processes in order to create successful and finished work</a:t>
                      </a:r>
                    </a:p>
                    <a:p>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Feel safe enough to take creative risks, enjoying the journey</a:t>
                      </a:r>
                    </a:p>
                    <a:p>
                      <a:endParaRPr lang="en-US" sz="1600" dirty="0"/>
                    </a:p>
                    <a:p>
                      <a:endParaRPr lang="en-US" sz="1600" dirty="0"/>
                    </a:p>
                  </a:txBody>
                  <a:tcPr>
                    <a:solidFill>
                      <a:schemeClr val="accent5"/>
                    </a:solidFill>
                  </a:tcPr>
                </a:tc>
                <a:extLst>
                  <a:ext uri="{0D108BD9-81ED-4DB2-BD59-A6C34878D82A}">
                    <a16:rowId xmlns:a16="http://schemas.microsoft.com/office/drawing/2014/main" val="2673643418"/>
                  </a:ext>
                </a:extLst>
              </a:tr>
              <a:tr h="27127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Continue with the </a:t>
                      </a:r>
                      <a:r>
                        <a:rPr lang="en-US" sz="1200" dirty="0">
                          <a:solidFill>
                            <a:srgbClr val="ED2E67"/>
                          </a:solidFill>
                        </a:rPr>
                        <a:t>key drawing exercises </a:t>
                      </a:r>
                      <a:r>
                        <a:rPr lang="en-US" sz="1200" dirty="0">
                          <a:hlinkClick r:id="rId2"/>
                        </a:rPr>
                        <a:t>Drawing exercises</a:t>
                      </a:r>
                      <a:endParaRPr lang="en-US" sz="1200" dirty="0"/>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Revisit </a:t>
                      </a:r>
                      <a:r>
                        <a:rPr lang="en-US" sz="1200" dirty="0">
                          <a:solidFill>
                            <a:srgbClr val="ED2E67"/>
                          </a:solidFill>
                        </a:rPr>
                        <a:t>still life</a:t>
                      </a:r>
                      <a:r>
                        <a:rPr lang="en-US" sz="1200" dirty="0"/>
                        <a:t>. Develop drawing skills using </a:t>
                      </a:r>
                      <a:r>
                        <a:rPr lang="en-US" sz="1200" dirty="0">
                          <a:solidFill>
                            <a:srgbClr val="ED2E67"/>
                          </a:solidFill>
                        </a:rPr>
                        <a:t>observational drawing </a:t>
                      </a:r>
                      <a:r>
                        <a:rPr lang="en-US" sz="1200" dirty="0"/>
                        <a:t>e.g. </a:t>
                      </a:r>
                      <a:r>
                        <a:rPr lang="en-GB" sz="1200" dirty="0">
                          <a:hlinkClick r:id="rId3"/>
                        </a:rPr>
                        <a:t>Graphic inky still life</a:t>
                      </a:r>
                      <a:r>
                        <a:rPr lang="en-GB" sz="1200" dirty="0"/>
                        <a:t> or </a:t>
                      </a:r>
                      <a:r>
                        <a:rPr lang="en-GB" sz="1200" dirty="0">
                          <a:hlinkClick r:id="rId4"/>
                        </a:rPr>
                        <a:t>Still life in cubist style</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t>
                      </a:r>
                      <a:r>
                        <a:rPr lang="en-US" sz="1200" dirty="0">
                          <a:solidFill>
                            <a:srgbClr val="ED2E67"/>
                          </a:solidFill>
                        </a:rPr>
                        <a:t>drawing and mark making </a:t>
                      </a:r>
                      <a:r>
                        <a:rPr lang="en-US" sz="1200" dirty="0"/>
                        <a:t>on </a:t>
                      </a:r>
                      <a:r>
                        <a:rPr lang="en-US" sz="1200" dirty="0">
                          <a:solidFill>
                            <a:srgbClr val="ED2E67"/>
                          </a:solidFill>
                        </a:rPr>
                        <a:t>new surfaces</a:t>
                      </a:r>
                      <a:r>
                        <a:rPr lang="en-US" sz="1200" dirty="0"/>
                        <a:t>, e.g. </a:t>
                      </a:r>
                      <a:r>
                        <a:rPr lang="en-US" sz="1200" dirty="0">
                          <a:solidFill>
                            <a:srgbClr val="ED2E67"/>
                          </a:solidFill>
                        </a:rPr>
                        <a:t>clay</a:t>
                      </a:r>
                      <a:r>
                        <a:rPr lang="en-US" sz="1200" dirty="0"/>
                        <a:t>, linking to </a:t>
                      </a:r>
                      <a:r>
                        <a:rPr lang="en-US" sz="1200" dirty="0">
                          <a:solidFill>
                            <a:srgbClr val="ED2E67"/>
                          </a:solidFill>
                        </a:rPr>
                        <a:t>genres</a:t>
                      </a:r>
                      <a:r>
                        <a:rPr lang="en-US" sz="1200" dirty="0"/>
                        <a:t> such as </a:t>
                      </a:r>
                      <a:r>
                        <a:rPr lang="en-US" sz="1200" dirty="0">
                          <a:solidFill>
                            <a:srgbClr val="ED2E67"/>
                          </a:solidFill>
                        </a:rPr>
                        <a:t>portraiture</a:t>
                      </a:r>
                      <a:r>
                        <a:rPr lang="en-US" sz="1200" dirty="0"/>
                        <a:t> or </a:t>
                      </a:r>
                      <a:r>
                        <a:rPr lang="en-US" sz="1200" dirty="0">
                          <a:solidFill>
                            <a:srgbClr val="ED2E67"/>
                          </a:solidFill>
                        </a:rPr>
                        <a:t>landscape, </a:t>
                      </a:r>
                      <a:r>
                        <a:rPr lang="en-US" sz="1200" dirty="0">
                          <a:solidFill>
                            <a:schemeClr val="tx1"/>
                          </a:solidFill>
                        </a:rPr>
                        <a:t>e.g. </a:t>
                      </a:r>
                      <a:r>
                        <a:rPr lang="en-GB" sz="1200" dirty="0">
                          <a:hlinkClick r:id="rId5"/>
                        </a:rPr>
                        <a:t>Exploring portraits</a:t>
                      </a:r>
                      <a:endParaRPr lang="en-US" sz="1200" dirty="0">
                        <a:solidFill>
                          <a:srgbClr val="ED2E67"/>
                        </a:solidFill>
                      </a:endParaRP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Develop </a:t>
                      </a:r>
                      <a:r>
                        <a:rPr lang="en-US" sz="1200" dirty="0">
                          <a:solidFill>
                            <a:srgbClr val="ED2E67"/>
                          </a:solidFill>
                        </a:rPr>
                        <a:t>clay</a:t>
                      </a:r>
                      <a:r>
                        <a:rPr lang="en-US" sz="1200" dirty="0"/>
                        <a:t> (and drawing) skills by creating </a:t>
                      </a:r>
                      <a:r>
                        <a:rPr lang="en-US" sz="1200" dirty="0">
                          <a:solidFill>
                            <a:srgbClr val="ED2E67"/>
                          </a:solidFill>
                        </a:rPr>
                        <a:t>pinch pots </a:t>
                      </a:r>
                      <a:r>
                        <a:rPr lang="en-US" sz="1200" dirty="0"/>
                        <a:t>based upon</a:t>
                      </a:r>
                      <a:r>
                        <a:rPr lang="en-US" sz="1200" dirty="0">
                          <a:solidFill>
                            <a:srgbClr val="ED2E67"/>
                          </a:solidFill>
                        </a:rPr>
                        <a:t> still life observation, </a:t>
                      </a:r>
                      <a:r>
                        <a:rPr lang="en-US" sz="1200" dirty="0">
                          <a:solidFill>
                            <a:schemeClr val="tx1"/>
                          </a:solidFill>
                        </a:rPr>
                        <a:t>e.g. </a:t>
                      </a:r>
                      <a:r>
                        <a:rPr lang="en-GB" sz="1200" dirty="0">
                          <a:hlinkClick r:id="rId6"/>
                        </a:rPr>
                        <a:t>Fruit pinch pots</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t>
                      </a:r>
                      <a:r>
                        <a:rPr lang="en-US" sz="1200" dirty="0">
                          <a:solidFill>
                            <a:srgbClr val="ED2E67"/>
                          </a:solidFill>
                        </a:rPr>
                        <a:t>geometric design/pattern / structur</a:t>
                      </a:r>
                      <a:r>
                        <a:rPr lang="en-US" sz="1200" dirty="0"/>
                        <a:t>e, e.g. </a:t>
                      </a:r>
                      <a:r>
                        <a:rPr lang="en-GB" sz="1200" dirty="0">
                          <a:hlinkClick r:id="rId7"/>
                        </a:rPr>
                        <a:t>Wave bowls</a:t>
                      </a:r>
                      <a:endParaRPr lang="en-US" sz="1200" dirty="0"/>
                    </a:p>
                  </a:txBody>
                  <a:tcPr/>
                </a:tc>
                <a:tc>
                  <a:txBody>
                    <a:bodyPr/>
                    <a:lstStyle/>
                    <a:p>
                      <a:pPr marL="0" indent="0">
                        <a:buFont typeface="Arial" panose="020B0604020202020204" pitchFamily="34" charset="0"/>
                        <a:buNone/>
                      </a:pPr>
                      <a:r>
                        <a:rPr lang="en-US" sz="1200" dirty="0"/>
                        <a:t>Explore </a:t>
                      </a:r>
                      <a:r>
                        <a:rPr lang="en-US" sz="1200" dirty="0">
                          <a:solidFill>
                            <a:srgbClr val="ED2E67"/>
                          </a:solidFill>
                        </a:rPr>
                        <a:t>sequential</a:t>
                      </a:r>
                      <a:r>
                        <a:rPr lang="en-US" sz="1200" dirty="0"/>
                        <a:t> drawing and </a:t>
                      </a:r>
                      <a:r>
                        <a:rPr lang="en-US" sz="1200" dirty="0">
                          <a:solidFill>
                            <a:srgbClr val="ED2E67"/>
                          </a:solidFill>
                        </a:rPr>
                        <a:t>narrative</a:t>
                      </a:r>
                      <a:r>
                        <a:rPr lang="en-US" sz="1200" dirty="0"/>
                        <a:t> e.g. </a:t>
                      </a:r>
                      <a:r>
                        <a:rPr lang="en-US" sz="1200" dirty="0">
                          <a:solidFill>
                            <a:srgbClr val="ED2E67"/>
                          </a:solidFill>
                        </a:rPr>
                        <a:t>manga and graphic novels</a:t>
                      </a:r>
                      <a:r>
                        <a:rPr lang="en-US" sz="1200" dirty="0"/>
                        <a:t>, possibly linking into develop into</a:t>
                      </a:r>
                      <a:r>
                        <a:rPr lang="en-US" sz="1200" dirty="0">
                          <a:solidFill>
                            <a:srgbClr val="ED2E67"/>
                          </a:solidFill>
                        </a:rPr>
                        <a:t> set design</a:t>
                      </a:r>
                      <a:r>
                        <a:rPr lang="en-US" sz="1200" dirty="0"/>
                        <a:t> (see Design &amp; Making), e.g. </a:t>
                      </a:r>
                      <a:r>
                        <a:rPr lang="en-GB" sz="1200" dirty="0">
                          <a:hlinkClick r:id="rId8"/>
                        </a:rPr>
                        <a:t>Manga</a:t>
                      </a:r>
                      <a:endParaRPr lang="en-US" sz="1200" dirty="0"/>
                    </a:p>
                    <a:p>
                      <a:pPr marL="0" indent="0">
                        <a:buFont typeface="Arial" panose="020B0604020202020204" pitchFamily="34" charset="0"/>
                        <a:buNone/>
                      </a:pPr>
                      <a:endParaRPr lang="en-US" sz="1200" dirty="0"/>
                    </a:p>
                  </a:txBody>
                  <a:tcPr/>
                </a:tc>
                <a:tc>
                  <a:txBody>
                    <a:bodyPr/>
                    <a:lstStyle/>
                    <a:p>
                      <a:pPr marL="0" indent="0">
                        <a:buFont typeface="Arial" panose="020B0604020202020204" pitchFamily="34" charset="0"/>
                        <a:buNone/>
                      </a:pPr>
                      <a:r>
                        <a:rPr lang="en-US" sz="1200" dirty="0"/>
                        <a:t>Develop </a:t>
                      </a:r>
                      <a:r>
                        <a:rPr lang="en-US" sz="1200" dirty="0">
                          <a:solidFill>
                            <a:srgbClr val="ED2E67"/>
                          </a:solidFill>
                        </a:rPr>
                        <a:t>drawing and making</a:t>
                      </a:r>
                      <a:r>
                        <a:rPr lang="en-US" sz="1200" dirty="0"/>
                        <a:t> skills and combine with </a:t>
                      </a:r>
                      <a:r>
                        <a:rPr lang="en-US" sz="1200" dirty="0">
                          <a:solidFill>
                            <a:srgbClr val="ED2E67"/>
                          </a:solidFill>
                        </a:rPr>
                        <a:t>narrative/character development </a:t>
                      </a:r>
                      <a:r>
                        <a:rPr lang="en-US" sz="1200" dirty="0"/>
                        <a:t>and make </a:t>
                      </a:r>
                      <a:r>
                        <a:rPr lang="en-US" sz="1200" dirty="0">
                          <a:solidFill>
                            <a:srgbClr val="ED2E67"/>
                          </a:solidFill>
                        </a:rPr>
                        <a:t>puppets.  </a:t>
                      </a:r>
                      <a:r>
                        <a:rPr lang="en-US" sz="1200" dirty="0"/>
                        <a:t>Using </a:t>
                      </a:r>
                      <a:r>
                        <a:rPr lang="en-US" sz="1200" dirty="0">
                          <a:solidFill>
                            <a:srgbClr val="ED2E67"/>
                          </a:solidFill>
                        </a:rPr>
                        <a:t>tools</a:t>
                      </a:r>
                      <a:r>
                        <a:rPr lang="en-US" sz="1200" dirty="0"/>
                        <a:t> to </a:t>
                      </a:r>
                      <a:r>
                        <a:rPr lang="en-US" sz="1200" dirty="0">
                          <a:solidFill>
                            <a:srgbClr val="ED2E67"/>
                          </a:solidFill>
                        </a:rPr>
                        <a:t>cut</a:t>
                      </a:r>
                      <a:r>
                        <a:rPr lang="en-US" sz="1200" dirty="0"/>
                        <a:t> </a:t>
                      </a:r>
                      <a:r>
                        <a:rPr lang="en-US" sz="1200" dirty="0">
                          <a:solidFill>
                            <a:srgbClr val="ED2E67"/>
                          </a:solidFill>
                        </a:rPr>
                        <a:t>intricate shapes </a:t>
                      </a:r>
                      <a:r>
                        <a:rPr lang="en-US" sz="1200" dirty="0"/>
                        <a:t>and use </a:t>
                      </a:r>
                      <a:r>
                        <a:rPr lang="en-US" sz="1200" dirty="0">
                          <a:solidFill>
                            <a:srgbClr val="ED2E67"/>
                          </a:solidFill>
                        </a:rPr>
                        <a:t>fastenings to create moving parts</a:t>
                      </a:r>
                      <a:r>
                        <a:rPr lang="en-US" sz="1200" dirty="0"/>
                        <a:t>. Work </a:t>
                      </a:r>
                      <a:r>
                        <a:rPr lang="en-US" sz="1200" dirty="0">
                          <a:solidFill>
                            <a:srgbClr val="ED2E67"/>
                          </a:solidFill>
                        </a:rPr>
                        <a:t>collaboratively</a:t>
                      </a:r>
                      <a:r>
                        <a:rPr lang="en-US" sz="1200" dirty="0"/>
                        <a:t> to </a:t>
                      </a:r>
                      <a:r>
                        <a:rPr lang="en-US" sz="1200" dirty="0">
                          <a:solidFill>
                            <a:srgbClr val="ED2E67"/>
                          </a:solidFill>
                        </a:rPr>
                        <a:t>perform</a:t>
                      </a:r>
                      <a:r>
                        <a:rPr lang="en-US" sz="1200" dirty="0"/>
                        <a:t>, and use </a:t>
                      </a:r>
                      <a:r>
                        <a:rPr lang="en-US" sz="1200" dirty="0">
                          <a:solidFill>
                            <a:srgbClr val="ED2E67"/>
                          </a:solidFill>
                        </a:rPr>
                        <a:t>digital media </a:t>
                      </a:r>
                      <a:r>
                        <a:rPr lang="en-US" sz="1200" dirty="0"/>
                        <a:t>to </a:t>
                      </a:r>
                      <a:r>
                        <a:rPr lang="en-US" sz="1200" dirty="0">
                          <a:solidFill>
                            <a:srgbClr val="ED2E67"/>
                          </a:solidFill>
                        </a:rPr>
                        <a:t>record</a:t>
                      </a:r>
                      <a:r>
                        <a:rPr lang="en-US" sz="1200" dirty="0"/>
                        <a:t> e.g. </a:t>
                      </a:r>
                      <a:r>
                        <a:rPr lang="en-GB" sz="1200" dirty="0">
                          <a:hlinkClick r:id="rId9"/>
                        </a:rPr>
                        <a:t>Shadow puppets and whiteboards</a:t>
                      </a:r>
                      <a:r>
                        <a:rPr lang="en-GB" sz="1200" dirty="0"/>
                        <a:t> and </a:t>
                      </a:r>
                      <a:r>
                        <a:rPr lang="en-GB" sz="1200" dirty="0">
                          <a:hlinkClick r:id="rId10"/>
                        </a:rPr>
                        <a:t>Shadow puppet play</a:t>
                      </a:r>
                      <a:endParaRPr lang="en-GB" sz="1200" dirty="0"/>
                    </a:p>
                  </a:txBody>
                  <a:tcPr/>
                </a:tc>
                <a:tc>
                  <a:txBody>
                    <a:bodyPr/>
                    <a:lstStyle/>
                    <a:p>
                      <a:pPr marL="0" indent="0">
                        <a:buFont typeface="Arial" panose="020B0604020202020204" pitchFamily="34" charset="0"/>
                        <a:buNone/>
                      </a:pPr>
                      <a:r>
                        <a:rPr lang="en-US" sz="1200" dirty="0"/>
                        <a:t>Explore </a:t>
                      </a:r>
                      <a:r>
                        <a:rPr lang="en-US" sz="1200" dirty="0">
                          <a:solidFill>
                            <a:srgbClr val="ED2E67"/>
                          </a:solidFill>
                        </a:rPr>
                        <a:t>set design </a:t>
                      </a:r>
                      <a:r>
                        <a:rPr lang="en-US" sz="1200" dirty="0"/>
                        <a:t>using </a:t>
                      </a:r>
                      <a:r>
                        <a:rPr lang="en-US" sz="1200" dirty="0">
                          <a:solidFill>
                            <a:srgbClr val="ED2E67"/>
                          </a:solidFill>
                        </a:rPr>
                        <a:t>mixed media </a:t>
                      </a:r>
                      <a:r>
                        <a:rPr lang="en-US" sz="1200" dirty="0"/>
                        <a:t>and linking </a:t>
                      </a:r>
                      <a:r>
                        <a:rPr lang="en-US" sz="1200" dirty="0">
                          <a:solidFill>
                            <a:srgbClr val="ED2E67"/>
                          </a:solidFill>
                        </a:rPr>
                        <a:t>literature, drama, music and design, </a:t>
                      </a:r>
                      <a:r>
                        <a:rPr lang="en-US" sz="1200" dirty="0">
                          <a:solidFill>
                            <a:schemeClr val="tx1"/>
                          </a:solidFill>
                        </a:rPr>
                        <a:t>e.g. </a:t>
                      </a:r>
                      <a:r>
                        <a:rPr lang="en-GB" sz="1200" dirty="0">
                          <a:hlinkClick r:id="rId11"/>
                        </a:rPr>
                        <a:t>Set design with primary children</a:t>
                      </a:r>
                      <a:endParaRPr lang="en-US" sz="1200" dirty="0">
                        <a:solidFill>
                          <a:srgbClr val="ED2E67"/>
                        </a:solidFill>
                      </a:endParaRP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t>
                      </a:r>
                      <a:r>
                        <a:rPr lang="en-US" sz="1200" dirty="0">
                          <a:solidFill>
                            <a:srgbClr val="ED2E67"/>
                          </a:solidFill>
                        </a:rPr>
                        <a:t>transformation of materials </a:t>
                      </a:r>
                      <a:r>
                        <a:rPr lang="en-US" sz="1200" dirty="0"/>
                        <a:t>following </a:t>
                      </a:r>
                      <a:r>
                        <a:rPr lang="en-US" sz="1200" dirty="0">
                          <a:solidFill>
                            <a:srgbClr val="ED2E67"/>
                          </a:solidFill>
                        </a:rPr>
                        <a:t>own journey </a:t>
                      </a:r>
                      <a:r>
                        <a:rPr lang="en-US" sz="1200" dirty="0"/>
                        <a:t>to </a:t>
                      </a:r>
                      <a:r>
                        <a:rPr lang="en-US" sz="1200" dirty="0">
                          <a:solidFill>
                            <a:srgbClr val="ED2E67"/>
                          </a:solidFill>
                        </a:rPr>
                        <a:t>produce</a:t>
                      </a:r>
                      <a:r>
                        <a:rPr lang="en-US" sz="1200" dirty="0"/>
                        <a:t> an </a:t>
                      </a:r>
                      <a:r>
                        <a:rPr lang="en-US" sz="1200" dirty="0">
                          <a:solidFill>
                            <a:srgbClr val="ED2E67"/>
                          </a:solidFill>
                        </a:rPr>
                        <a:t>object</a:t>
                      </a:r>
                      <a:r>
                        <a:rPr lang="en-US" sz="1200" dirty="0"/>
                        <a:t> which </a:t>
                      </a:r>
                      <a:r>
                        <a:rPr lang="en-US" sz="1200" dirty="0">
                          <a:solidFill>
                            <a:srgbClr val="ED2E67"/>
                          </a:solidFill>
                        </a:rPr>
                        <a:t>conveys personality</a:t>
                      </a:r>
                      <a:r>
                        <a:rPr lang="en-US" sz="1200" dirty="0"/>
                        <a:t> of </a:t>
                      </a:r>
                      <a:r>
                        <a:rPr lang="en-US" sz="1200" dirty="0">
                          <a:solidFill>
                            <a:srgbClr val="ED2E67"/>
                          </a:solidFill>
                        </a:rPr>
                        <a:t>maker/designer, </a:t>
                      </a:r>
                      <a:r>
                        <a:rPr lang="en-US" sz="1200" dirty="0">
                          <a:solidFill>
                            <a:schemeClr val="tx1"/>
                          </a:solidFill>
                        </a:rPr>
                        <a:t>e.g. </a:t>
                      </a:r>
                      <a:r>
                        <a:rPr lang="en-GB" sz="1200" dirty="0">
                          <a:hlinkClick r:id="rId12"/>
                        </a:rPr>
                        <a:t>Making Seats</a:t>
                      </a:r>
                      <a:endParaRPr lang="en-US" sz="1200" dirty="0">
                        <a:solidFill>
                          <a:srgbClr val="ED2E67"/>
                        </a:solidFill>
                      </a:endParaRPr>
                    </a:p>
                    <a:p>
                      <a:pPr marL="0" indent="0">
                        <a:buFont typeface="Arial" panose="020B0604020202020204" pitchFamily="34" charset="0"/>
                        <a:buNone/>
                      </a:pPr>
                      <a:endParaRPr lang="en-US" sz="1200" dirty="0"/>
                    </a:p>
                  </a:txBody>
                  <a:tcPr/>
                </a:tc>
                <a:tc vMerge="1">
                  <a:txBody>
                    <a:bodyPr/>
                    <a:lstStyle/>
                    <a:p>
                      <a:endParaRPr lang="en-US"/>
                    </a:p>
                  </a:txBody>
                  <a:tcPr/>
                </a:tc>
                <a:extLst>
                  <a:ext uri="{0D108BD9-81ED-4DB2-BD59-A6C34878D82A}">
                    <a16:rowId xmlns:a16="http://schemas.microsoft.com/office/drawing/2014/main" val="3411878879"/>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13"/>
          <a:stretch>
            <a:fillRect/>
          </a:stretch>
        </p:blipFill>
        <p:spPr>
          <a:xfrm>
            <a:off x="46218" y="-19878"/>
            <a:ext cx="1383030" cy="791093"/>
          </a:xfrm>
          <a:prstGeom prst="rect">
            <a:avLst/>
          </a:prstGeom>
        </p:spPr>
      </p:pic>
    </p:spTree>
    <p:extLst>
      <p:ext uri="{BB962C8B-B14F-4D97-AF65-F5344CB8AC3E}">
        <p14:creationId xmlns:p14="http://schemas.microsoft.com/office/powerpoint/2010/main" val="1161042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245528573"/>
              </p:ext>
            </p:extLst>
          </p:nvPr>
        </p:nvGraphicFramePr>
        <p:xfrm>
          <a:off x="106017" y="139146"/>
          <a:ext cx="11980131" cy="652272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2715276">
                  <a:extLst>
                    <a:ext uri="{9D8B030D-6E8A-4147-A177-3AD203B41FA5}">
                      <a16:colId xmlns:a16="http://schemas.microsoft.com/office/drawing/2014/main" val="3207300427"/>
                    </a:ext>
                  </a:extLst>
                </a:gridCol>
                <a:gridCol w="2587294">
                  <a:extLst>
                    <a:ext uri="{9D8B030D-6E8A-4147-A177-3AD203B41FA5}">
                      <a16:colId xmlns:a16="http://schemas.microsoft.com/office/drawing/2014/main" val="3835445155"/>
                    </a:ext>
                  </a:extLst>
                </a:gridCol>
                <a:gridCol w="2369776">
                  <a:extLst>
                    <a:ext uri="{9D8B030D-6E8A-4147-A177-3AD203B41FA5}">
                      <a16:colId xmlns:a16="http://schemas.microsoft.com/office/drawing/2014/main" val="889744308"/>
                    </a:ext>
                  </a:extLst>
                </a:gridCol>
                <a:gridCol w="2981905">
                  <a:extLst>
                    <a:ext uri="{9D8B030D-6E8A-4147-A177-3AD203B41FA5}">
                      <a16:colId xmlns:a16="http://schemas.microsoft.com/office/drawing/2014/main" val="4107863317"/>
                    </a:ext>
                  </a:extLst>
                </a:gridCol>
              </a:tblGrid>
              <a:tr h="638698">
                <a:tc>
                  <a:txBody>
                    <a:bodyPr/>
                    <a:lstStyle/>
                    <a:p>
                      <a:endParaRPr lang="en-US" dirty="0"/>
                    </a:p>
                  </a:txBody>
                  <a:tcPr/>
                </a:tc>
                <a:tc gridSpan="3">
                  <a:txBody>
                    <a:bodyPr/>
                    <a:lstStyle/>
                    <a:p>
                      <a:pPr algn="ctr"/>
                      <a:r>
                        <a:rPr lang="en-US" dirty="0"/>
                        <a:t>Year 6 - Evaluating</a:t>
                      </a:r>
                      <a:endParaRPr lang="en-US" dirty="0">
                        <a:solidFill>
                          <a:schemeClr val="bg1"/>
                        </a:solidFill>
                      </a:endParaRPr>
                    </a:p>
                  </a:txBody>
                  <a:tcPr/>
                </a:tc>
                <a:tc hMerge="1">
                  <a:txBody>
                    <a:bodyPr/>
                    <a:lstStyle/>
                    <a:p>
                      <a:endParaRPr lang="en-US"/>
                    </a:p>
                  </a:txBody>
                  <a:tcPr/>
                </a:tc>
                <a:tc hMerge="1">
                  <a:txBody>
                    <a:bodyPr/>
                    <a:lstStyle/>
                    <a:p>
                      <a:endParaRPr lang="en-US"/>
                    </a:p>
                  </a:txBody>
                  <a:tcPr/>
                </a:tc>
                <a:tc>
                  <a:txBody>
                    <a:bodyPr/>
                    <a:lstStyle/>
                    <a:p>
                      <a:pPr algn="ctr"/>
                      <a:r>
                        <a:rPr lang="en-US" dirty="0"/>
                        <a:t>By the end of Year 6 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410592">
                <a:tc rowSpan="2">
                  <a:txBody>
                    <a:bodyPr/>
                    <a:lstStyle/>
                    <a:p>
                      <a:pPr algn="l"/>
                      <a:r>
                        <a:rPr lang="en-US" sz="1600" b="1" dirty="0">
                          <a:solidFill>
                            <a:schemeClr val="tx1"/>
                          </a:solidFill>
                        </a:rPr>
                        <a:t>Evaluating</a:t>
                      </a:r>
                    </a:p>
                    <a:p>
                      <a:pPr algn="l"/>
                      <a:endParaRPr lang="en-US" sz="1600" dirty="0">
                        <a:solidFill>
                          <a:schemeClr val="tx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Be aware of the importance of sensitively unearthing </a:t>
                      </a:r>
                      <a:r>
                        <a:rPr lang="en-US" sz="1400" i="1" dirty="0">
                          <a:solidFill>
                            <a:schemeClr val="bg1"/>
                          </a:solidFill>
                        </a:rPr>
                        <a:t>intention</a:t>
                      </a:r>
                      <a:r>
                        <a:rPr lang="en-US" sz="1400" dirty="0">
                          <a:solidFill>
                            <a:schemeClr val="bg1"/>
                          </a:solidFill>
                        </a:rPr>
                        <a:t>, which may not always be apparent in end result</a:t>
                      </a:r>
                    </a:p>
                    <a:p>
                      <a:pPr algn="l"/>
                      <a:endParaRPr lang="en-US" sz="1200" dirty="0">
                        <a:solidFill>
                          <a:schemeClr val="bg1"/>
                        </a:solidFill>
                      </a:endParaRPr>
                    </a:p>
                    <a:p>
                      <a:pPr algn="l"/>
                      <a:r>
                        <a:rPr lang="en-US" sz="1400" dirty="0">
                          <a:solidFill>
                            <a:schemeClr val="bg1"/>
                          </a:solidFill>
                        </a:rPr>
                        <a:t>Ensure evaluation activities take place throughout projects, rather than just at the end, so that they benefit and shape the creative process</a:t>
                      </a:r>
                      <a:endParaRPr lang="en-US" sz="1200" dirty="0"/>
                    </a:p>
                  </a:txBody>
                  <a:tcPr>
                    <a:solidFill>
                      <a:schemeClr val="accent5"/>
                    </a:solidFill>
                  </a:tcPr>
                </a:tc>
                <a:tc>
                  <a:txBody>
                    <a:bodyPr/>
                    <a:lstStyle/>
                    <a:p>
                      <a:r>
                        <a:rPr lang="en-US" sz="1200" dirty="0"/>
                        <a:t>As a Class</a:t>
                      </a:r>
                    </a:p>
                  </a:txBody>
                  <a:tcPr/>
                </a:tc>
                <a:tc>
                  <a:txBody>
                    <a:bodyPr/>
                    <a:lstStyle/>
                    <a:p>
                      <a:r>
                        <a:rPr lang="en-US" sz="1200"/>
                        <a:t>In Small Groups</a:t>
                      </a:r>
                      <a:endParaRPr lang="en-US"/>
                    </a:p>
                  </a:txBody>
                  <a:tcPr/>
                </a:tc>
                <a:tc>
                  <a:txBody>
                    <a:bodyPr/>
                    <a:lstStyle/>
                    <a:p>
                      <a:r>
                        <a:rPr lang="en-US" sz="1200"/>
                        <a:t>One to One</a:t>
                      </a:r>
                      <a:endParaRPr lang="en-US"/>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Provide a reasoned evaluation of both their own work ad professionals work which take into account starting points, intentions and contexts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Regularly analyze and reflect upon progress taking into account of intention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photographs and videos and use digital media as a way to re-see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txBody>
                  <a:tcPr>
                    <a:solidFill>
                      <a:schemeClr val="accent5"/>
                    </a:solidFill>
                  </a:tcPr>
                </a:tc>
                <a:extLst>
                  <a:ext uri="{0D108BD9-81ED-4DB2-BD59-A6C34878D82A}">
                    <a16:rowId xmlns:a16="http://schemas.microsoft.com/office/drawing/2014/main" val="3362717940"/>
                  </a:ext>
                </a:extLst>
              </a:tr>
              <a:tr h="410592">
                <a:tc vMerge="1">
                  <a:txBody>
                    <a:bodyPr/>
                    <a:lstStyle/>
                    <a:p>
                      <a:endParaRPr lang="en-US"/>
                    </a:p>
                  </a:txBody>
                  <a:tcPr/>
                </a:tc>
                <a:tc>
                  <a:txBody>
                    <a:bodyPr/>
                    <a:lstStyle/>
                    <a:p>
                      <a:r>
                        <a:rPr lang="en-US" sz="1200" dirty="0">
                          <a:solidFill>
                            <a:srgbClr val="ED2E67"/>
                          </a:solidFill>
                        </a:rPr>
                        <a:t>Feel able to express and share an opinion </a:t>
                      </a:r>
                      <a:r>
                        <a:rPr lang="en-US" sz="1200" dirty="0"/>
                        <a:t>about the artwork. </a:t>
                      </a:r>
                    </a:p>
                    <a:p>
                      <a:endParaRPr lang="en-US" sz="1200" dirty="0"/>
                    </a:p>
                    <a:p>
                      <a:r>
                        <a:rPr lang="en-US" sz="1200" dirty="0"/>
                        <a:t>Discuss </a:t>
                      </a:r>
                      <a:r>
                        <a:rPr lang="en-US" sz="1200" dirty="0">
                          <a:solidFill>
                            <a:srgbClr val="ED2E67"/>
                          </a:solidFill>
                        </a:rPr>
                        <a:t>why the work was made</a:t>
                      </a:r>
                      <a:r>
                        <a:rPr lang="en-US" sz="1200" dirty="0"/>
                        <a:t>, as well as </a:t>
                      </a:r>
                      <a:r>
                        <a:rPr lang="en-US" sz="1200" dirty="0">
                          <a:solidFill>
                            <a:srgbClr val="ED2E67"/>
                          </a:solidFill>
                        </a:rPr>
                        <a:t>how</a:t>
                      </a:r>
                      <a:r>
                        <a:rPr lang="en-US" sz="1200" dirty="0"/>
                        <a:t>. </a:t>
                      </a:r>
                    </a:p>
                    <a:p>
                      <a:endParaRPr lang="en-US" sz="1200" dirty="0"/>
                    </a:p>
                    <a:p>
                      <a:r>
                        <a:rPr lang="en-US" sz="1200" dirty="0">
                          <a:solidFill>
                            <a:srgbClr val="ED2E67"/>
                          </a:solidFill>
                        </a:rPr>
                        <a:t>Share your response </a:t>
                      </a:r>
                      <a:r>
                        <a:rPr lang="en-US" sz="1200" dirty="0"/>
                        <a:t>to the artwork.</a:t>
                      </a:r>
                    </a:p>
                    <a:p>
                      <a:endParaRPr lang="en-US" sz="1200" dirty="0"/>
                    </a:p>
                    <a:p>
                      <a:r>
                        <a:rPr lang="en-US" sz="1200" dirty="0"/>
                        <a:t>Ask </a:t>
                      </a:r>
                      <a:r>
                        <a:rPr lang="en-US" sz="1200" dirty="0">
                          <a:solidFill>
                            <a:srgbClr val="ED2E67"/>
                          </a:solidFill>
                        </a:rPr>
                        <a:t>questions</a:t>
                      </a:r>
                      <a:r>
                        <a:rPr lang="en-US" sz="1200" dirty="0"/>
                        <a:t> about </a:t>
                      </a:r>
                      <a:r>
                        <a:rPr lang="en-US" sz="1200" dirty="0">
                          <a:solidFill>
                            <a:srgbClr val="ED2E67"/>
                          </a:solidFill>
                        </a:rPr>
                        <a:t>process, technique, idea or outcome.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Share work to others in small groups, </a:t>
                      </a:r>
                      <a:r>
                        <a:rPr lang="en-US" sz="1200" dirty="0">
                          <a:solidFill>
                            <a:schemeClr val="tx1"/>
                          </a:solidFill>
                        </a:rPr>
                        <a:t>and</a:t>
                      </a:r>
                      <a:r>
                        <a:rPr lang="en-US" sz="1200" dirty="0">
                          <a:solidFill>
                            <a:srgbClr val="ED2E67"/>
                          </a:solidFill>
                        </a:rPr>
                        <a:t> listen to what they think about what you have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Make</a:t>
                      </a:r>
                      <a:r>
                        <a:rPr lang="en-US" sz="1200" dirty="0">
                          <a:solidFill>
                            <a:srgbClr val="ED2E67"/>
                          </a:solidFill>
                        </a:rPr>
                        <a:t> suggestions </a:t>
                      </a:r>
                      <a:r>
                        <a:rPr lang="en-US" sz="1200" dirty="0">
                          <a:solidFill>
                            <a:schemeClr val="tx1"/>
                          </a:solidFill>
                        </a:rPr>
                        <a:t>about other people’s work, using things you have </a:t>
                      </a:r>
                      <a:r>
                        <a:rPr lang="en-US" sz="1200" dirty="0">
                          <a:solidFill>
                            <a:srgbClr val="ED2E67"/>
                          </a:solidFill>
                        </a:rPr>
                        <a:t>seen or experienced </a:t>
                      </a:r>
                      <a:r>
                        <a:rPr lang="en-US" sz="1200" dirty="0">
                          <a:solidFill>
                            <a:schemeClr val="tx1"/>
                          </a:solidFill>
                        </a:rPr>
                        <a:t>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Take</a:t>
                      </a:r>
                      <a:r>
                        <a:rPr lang="en-US" sz="1200" dirty="0">
                          <a:solidFill>
                            <a:srgbClr val="ED2E67"/>
                          </a:solidFill>
                        </a:rPr>
                        <a:t> photos </a:t>
                      </a:r>
                      <a:r>
                        <a:rPr lang="en-US" sz="1200" dirty="0"/>
                        <a:t>of work made so that a </a:t>
                      </a:r>
                      <a:r>
                        <a:rPr lang="en-US" sz="1200" dirty="0">
                          <a:solidFill>
                            <a:srgbClr val="ED2E67"/>
                          </a:solidFill>
                        </a:rPr>
                        <a:t>record</a:t>
                      </a:r>
                      <a:r>
                        <a:rPr lang="en-US" sz="1200" dirty="0"/>
                        <a:t> can be kept, to be added to a </a:t>
                      </a:r>
                      <a:r>
                        <a:rPr lang="en-US" sz="1200" dirty="0">
                          <a:solidFill>
                            <a:srgbClr val="ED2E67"/>
                          </a:solidFill>
                        </a:rPr>
                        <a:t>digital folder/presentation </a:t>
                      </a:r>
                      <a:r>
                        <a:rPr lang="en-US" sz="1200" dirty="0">
                          <a:solidFill>
                            <a:schemeClr val="tx1"/>
                          </a:solidFill>
                        </a:rPr>
                        <a:t>to capture progression. Use documenting the artwork as </a:t>
                      </a:r>
                      <a:r>
                        <a:rPr lang="en-US" sz="1200" dirty="0"/>
                        <a:t>an opportunity for </a:t>
                      </a:r>
                      <a:r>
                        <a:rPr lang="en-US" sz="1200" dirty="0">
                          <a:solidFill>
                            <a:srgbClr val="ED2E67"/>
                          </a:solidFill>
                        </a:rPr>
                        <a:t>discussion</a:t>
                      </a:r>
                      <a:r>
                        <a:rPr lang="en-US" sz="1200" dirty="0"/>
                        <a:t> about how to </a:t>
                      </a:r>
                      <a:r>
                        <a:rPr lang="en-US" sz="1200" dirty="0">
                          <a:solidFill>
                            <a:srgbClr val="ED2E67"/>
                          </a:solidFill>
                        </a:rPr>
                        <a:t>present work </a:t>
                      </a:r>
                      <a:r>
                        <a:rPr lang="en-GB" sz="1200" b="0" dirty="0">
                          <a:sym typeface="Wingdings" panose="05000000000000000000" pitchFamily="2" charset="2"/>
                        </a:rPr>
                        <a:t>as an artist/maker/designer would to a client</a:t>
                      </a:r>
                      <a:r>
                        <a:rPr lang="en-US" sz="1200" dirty="0"/>
                        <a:t>, and a chance for pupils to use </a:t>
                      </a:r>
                      <a:r>
                        <a:rPr lang="en-US" sz="1200" dirty="0">
                          <a:solidFill>
                            <a:srgbClr val="ED2E67"/>
                          </a:solidFill>
                        </a:rPr>
                        <a:t>digital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ED2E6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Present work </a:t>
                      </a:r>
                      <a:r>
                        <a:rPr lang="en-US" sz="1200" dirty="0">
                          <a:solidFill>
                            <a:schemeClr val="tx1"/>
                          </a:solidFill>
                        </a:rPr>
                        <a:t>in retrospect, i.e. to class, assembly or parents.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Talk</a:t>
                      </a:r>
                      <a:r>
                        <a:rPr lang="en-US" sz="1200" dirty="0"/>
                        <a:t> to a peer or teacher about the artwork made and </a:t>
                      </a:r>
                      <a:r>
                        <a:rPr lang="en-US" sz="1200" dirty="0">
                          <a:solidFill>
                            <a:srgbClr val="ED2E67"/>
                          </a:solidFill>
                        </a:rPr>
                        <a:t>share</a:t>
                      </a:r>
                      <a:r>
                        <a:rPr lang="en-US" sz="1200" dirty="0"/>
                        <a:t> what you have </a:t>
                      </a:r>
                      <a:r>
                        <a:rPr lang="en-US" sz="1200" dirty="0">
                          <a:solidFill>
                            <a:srgbClr val="ED2E67"/>
                          </a:solidFill>
                        </a:rPr>
                        <a:t>enjoyed</a:t>
                      </a:r>
                      <a:r>
                        <a:rPr lang="en-US" sz="1200" dirty="0"/>
                        <a:t> during the </a:t>
                      </a:r>
                      <a:r>
                        <a:rPr lang="en-US" sz="1200" dirty="0">
                          <a:solidFill>
                            <a:srgbClr val="ED2E67"/>
                          </a:solidFill>
                        </a:rPr>
                        <a:t>process</a:t>
                      </a:r>
                      <a:r>
                        <a:rPr lang="en-US" sz="1200" dirty="0"/>
                        <a:t>, and what you like about the </a:t>
                      </a:r>
                      <a:r>
                        <a:rPr lang="en-US" sz="1200" dirty="0">
                          <a:solidFill>
                            <a:srgbClr val="ED2E67"/>
                          </a:solidFill>
                        </a:rPr>
                        <a:t>end result</a:t>
                      </a:r>
                      <a:r>
                        <a:rPr lang="en-US" sz="1200" dirty="0"/>
                        <a:t>. </a:t>
                      </a:r>
                      <a:r>
                        <a:rPr lang="en-US" sz="1200" dirty="0">
                          <a:solidFill>
                            <a:srgbClr val="ED2E67"/>
                          </a:solidFill>
                        </a:rPr>
                        <a:t>Discuss problems </a:t>
                      </a:r>
                      <a:r>
                        <a:rPr lang="en-US" sz="1200" dirty="0"/>
                        <a:t>which came up and how they were </a:t>
                      </a:r>
                      <a:r>
                        <a:rPr lang="en-US" sz="1200" dirty="0">
                          <a:solidFill>
                            <a:srgbClr val="ED2E67"/>
                          </a:solidFill>
                        </a:rPr>
                        <a:t>solved</a:t>
                      </a:r>
                      <a:r>
                        <a:rPr lang="en-US" sz="1200" dirty="0"/>
                        <a:t>. Think about what you might </a:t>
                      </a:r>
                      <a:r>
                        <a:rPr lang="en-US" sz="1200" dirty="0">
                          <a:solidFill>
                            <a:srgbClr val="ED2E67"/>
                          </a:solidFill>
                        </a:rPr>
                        <a:t>try</a:t>
                      </a:r>
                      <a:r>
                        <a:rPr lang="en-US" sz="1200" dirty="0"/>
                        <a:t>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Share how other artists/artwork </a:t>
                      </a:r>
                      <a:r>
                        <a:rPr lang="en-US" sz="1200" dirty="0">
                          <a:solidFill>
                            <a:srgbClr val="ED2E67"/>
                          </a:solidFill>
                        </a:rPr>
                        <a:t>inspired</a:t>
                      </a:r>
                      <a:r>
                        <a:rPr lang="en-US" sz="1200" dirty="0"/>
                        <a:t> you and how your work fits into larger </a:t>
                      </a:r>
                      <a:r>
                        <a:rPr lang="en-US" sz="1200" dirty="0">
                          <a:solidFill>
                            <a:srgbClr val="ED2E67"/>
                          </a:solidFill>
                        </a:rPr>
                        <a:t>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vMerge="1">
                  <a:txBody>
                    <a:bodyPr/>
                    <a:lstStyle/>
                    <a:p>
                      <a:endParaRPr lang="en-US"/>
                    </a:p>
                  </a:txBody>
                  <a:tcPr/>
                </a:tc>
                <a:extLst>
                  <a:ext uri="{0D108BD9-81ED-4DB2-BD59-A6C34878D82A}">
                    <a16:rowId xmlns:a16="http://schemas.microsoft.com/office/drawing/2014/main" val="332783451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3131987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702605180"/>
              </p:ext>
            </p:extLst>
          </p:nvPr>
        </p:nvGraphicFramePr>
        <p:xfrm>
          <a:off x="106017" y="139146"/>
          <a:ext cx="11980131" cy="566928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4833443">
                  <a:extLst>
                    <a:ext uri="{9D8B030D-6E8A-4147-A177-3AD203B41FA5}">
                      <a16:colId xmlns:a16="http://schemas.microsoft.com/office/drawing/2014/main" val="3207300427"/>
                    </a:ext>
                  </a:extLst>
                </a:gridCol>
                <a:gridCol w="2838903">
                  <a:extLst>
                    <a:ext uri="{9D8B030D-6E8A-4147-A177-3AD203B41FA5}">
                      <a16:colId xmlns:a16="http://schemas.microsoft.com/office/drawing/2014/main" val="888389465"/>
                    </a:ext>
                  </a:extLst>
                </a:gridCol>
                <a:gridCol w="2981905">
                  <a:extLst>
                    <a:ext uri="{9D8B030D-6E8A-4147-A177-3AD203B41FA5}">
                      <a16:colId xmlns:a16="http://schemas.microsoft.com/office/drawing/2014/main" val="4107863317"/>
                    </a:ext>
                  </a:extLst>
                </a:gridCol>
              </a:tblGrid>
              <a:tr h="638698">
                <a:tc>
                  <a:txBody>
                    <a:bodyPr/>
                    <a:lstStyle/>
                    <a:p>
                      <a:endParaRPr lang="en-US" dirty="0"/>
                    </a:p>
                  </a:txBody>
                  <a:tcPr/>
                </a:tc>
                <a:tc gridSpan="2">
                  <a:txBody>
                    <a:bodyPr/>
                    <a:lstStyle/>
                    <a:p>
                      <a:pPr algn="ctr"/>
                      <a:r>
                        <a:rPr lang="en-US" dirty="0"/>
                        <a:t>Year 6 – Knowledge &amp; Understanding</a:t>
                      </a:r>
                      <a:endParaRPr lang="en-US" dirty="0">
                        <a:solidFill>
                          <a:schemeClr val="bg1"/>
                        </a:solidFill>
                      </a:endParaRPr>
                    </a:p>
                  </a:txBody>
                  <a:tcPr/>
                </a:tc>
                <a:tc hMerge="1">
                  <a:txBody>
                    <a:bodyPr/>
                    <a:lstStyle/>
                    <a:p>
                      <a:endParaRPr lang="en-US"/>
                    </a:p>
                  </a:txBody>
                  <a:tcPr/>
                </a:tc>
                <a:tc>
                  <a:txBody>
                    <a:bodyPr/>
                    <a:lstStyle/>
                    <a:p>
                      <a:pPr algn="ctr"/>
                      <a:r>
                        <a:rPr lang="en-US" dirty="0"/>
                        <a:t>By the end of Year 6 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394206">
                <a:tc rowSpan="2">
                  <a:txBody>
                    <a:bodyPr/>
                    <a:lstStyle/>
                    <a:p>
                      <a:pPr algn="l"/>
                      <a:r>
                        <a:rPr lang="en-US" sz="1400" b="1" dirty="0">
                          <a:solidFill>
                            <a:schemeClr val="tx1"/>
                          </a:solidFill>
                        </a:rPr>
                        <a:t>Knowledge &amp; Understanding</a:t>
                      </a:r>
                    </a:p>
                    <a:p>
                      <a:pPr algn="l"/>
                      <a:endParaRPr lang="en-US" sz="16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Teachers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rPr>
                        <a:t>Recognise</a:t>
                      </a:r>
                      <a:r>
                        <a:rPr lang="en-US" sz="1400" dirty="0">
                          <a:solidFill>
                            <a:schemeClr val="bg1"/>
                          </a:solidFill>
                        </a:rPr>
                        <a:t> that in art, a more valuable and relevant learning experience comes from underpinning  technical and formal knowledge with an experiential  understanding about what it is to be a creative human.</a:t>
                      </a:r>
                      <a:endParaRPr lang="en-US" sz="1600" dirty="0">
                        <a:solidFill>
                          <a:schemeClr val="bg1"/>
                        </a:solidFill>
                      </a:endParaRPr>
                    </a:p>
                  </a:txBody>
                  <a:tcPr>
                    <a:solidFill>
                      <a:schemeClr val="accent5"/>
                    </a:solidFill>
                  </a:tcPr>
                </a:tc>
                <a:tc>
                  <a:txBody>
                    <a:bodyPr/>
                    <a:lstStyle/>
                    <a:p>
                      <a:r>
                        <a:rPr lang="en-US" sz="1200" dirty="0"/>
                        <a:t>Formal</a:t>
                      </a:r>
                    </a:p>
                  </a:txBody>
                  <a:tcPr/>
                </a:tc>
                <a:tc gridSpan="2">
                  <a:txBody>
                    <a:bodyPr/>
                    <a:lstStyle/>
                    <a:p>
                      <a:r>
                        <a:rPr lang="en-US" sz="1200" dirty="0"/>
                        <a:t>Experiential</a:t>
                      </a:r>
                    </a:p>
                  </a:txBody>
                  <a:tcPr/>
                </a:tc>
                <a:tc hMerge="1">
                  <a:txBody>
                    <a:bodyPr/>
                    <a:lstStyle/>
                    <a:p>
                      <a:endParaRPr lang="en-US" sz="1200" dirty="0"/>
                    </a:p>
                  </a:txBody>
                  <a:tcPr>
                    <a:solidFill>
                      <a:schemeClr val="accent5"/>
                    </a:solidFill>
                  </a:tcPr>
                </a:tc>
                <a:extLst>
                  <a:ext uri="{0D108BD9-81ED-4DB2-BD59-A6C34878D82A}">
                    <a16:rowId xmlns:a16="http://schemas.microsoft.com/office/drawing/2014/main" val="2802373152"/>
                  </a:ext>
                </a:extLst>
              </a:tr>
              <a:tr h="463499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Each child should: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Know the names of tools, techniques and formal elements (</a:t>
                      </a:r>
                      <a:r>
                        <a:rPr lang="en-US" sz="1200" dirty="0">
                          <a:solidFill>
                            <a:srgbClr val="ED2E67"/>
                          </a:solidFill>
                        </a:rPr>
                        <a:t>in pink above and below</a:t>
                      </a:r>
                      <a:r>
                        <a:rPr lang="en-US" sz="1200" dirty="0">
                          <a:solidFill>
                            <a:schemeClr val="tx1"/>
                          </a:solidFill>
                        </a:rPr>
                        <a:t>)</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 happy to describe, interpret and explain the work, ideas and working practices of artists, craftspeople, architects and designers from all cultures and times</a:t>
                      </a:r>
                      <a:r>
                        <a:rPr lang="en-US" sz="1200" dirty="0">
                          <a:solidFill>
                            <a:schemeClr val="tx1"/>
                          </a:solidFill>
                        </a:rPr>
                        <a:t>, for different purposes. Be able to know and describe the work </a:t>
                      </a:r>
                      <a:r>
                        <a:rPr lang="en-US" sz="1200" dirty="0"/>
                        <a:t>of some artists, craftspeople, architects and designers, including artists who are  contemporary, female, and from various ethnicities </a:t>
                      </a:r>
                    </a:p>
                    <a:p>
                      <a:endParaRPr lang="en-US" sz="1200" dirty="0">
                        <a:solidFill>
                          <a:schemeClr val="bg1"/>
                        </a:solidFill>
                      </a:endParaRPr>
                    </a:p>
                    <a:p>
                      <a:pPr marL="171450" indent="-171450">
                        <a:buFont typeface="Arial" panose="020B0604020202020204" pitchFamily="34" charset="0"/>
                        <a:buChar char="•"/>
                      </a:pPr>
                      <a:r>
                        <a:rPr lang="en-US" sz="1200" dirty="0">
                          <a:solidFill>
                            <a:schemeClr val="tx1"/>
                          </a:solidFill>
                        </a:rPr>
                        <a:t>Be able to talk about the materials, techniques and processes they have used, using an appropriate vocabulary. </a:t>
                      </a:r>
                      <a:r>
                        <a:rPr lang="en-US" sz="1200" dirty="0"/>
                        <a:t>Describe processes used and how they hope to achieve high quality outcomes</a:t>
                      </a:r>
                    </a:p>
                    <a:p>
                      <a:pPr marL="171450" indent="-171450">
                        <a:buFont typeface="Arial" panose="020B0604020202020204" pitchFamily="34" charset="0"/>
                        <a:buChar cha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 able to demonstrate how to safely use some of the tools and techniques they have chose to work with</a:t>
                      </a:r>
                    </a:p>
                    <a:p>
                      <a:endParaRPr lang="en-US" sz="1200" dirty="0"/>
                    </a:p>
                    <a:p>
                      <a:endParaRPr lang="en-US" sz="12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child should be given the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 that art is subjective (we all have our own legitimate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Experience the connection between brain, hand and eye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Understand ideas can come through hands-on exploration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 their knowledge of what different materials and techniques can offer the creative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Work at different scales, alone and in groups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Feel safe to take creative risks and follow their intuition (fed with skills knowledge) and define their own creative journey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Share their journey and outcomes with others. Feel celebrated and feel able to celebrate others</a:t>
                      </a:r>
                    </a:p>
                  </a:txBody>
                  <a:tcPr/>
                </a:tc>
                <a:tc hMerge="1">
                  <a:txBody>
                    <a:bodyPr/>
                    <a:lstStyle/>
                    <a:p>
                      <a:endParaRPr lang="en-US"/>
                    </a:p>
                  </a:txBody>
                  <a:tcPr/>
                </a:tc>
                <a:extLst>
                  <a:ext uri="{0D108BD9-81ED-4DB2-BD59-A6C34878D82A}">
                    <a16:rowId xmlns:a16="http://schemas.microsoft.com/office/drawing/2014/main" val="3210239041"/>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551576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298511301"/>
              </p:ext>
            </p:extLst>
          </p:nvPr>
        </p:nvGraphicFramePr>
        <p:xfrm>
          <a:off x="106017" y="139146"/>
          <a:ext cx="11980131" cy="6187440"/>
        </p:xfrm>
        <a:graphic>
          <a:graphicData uri="http://schemas.openxmlformats.org/drawingml/2006/table">
            <a:tbl>
              <a:tblPr firstRow="1" bandRow="1">
                <a:tableStyleId>{7DF18680-E054-41AD-8BC1-D1AEF772440D}</a:tableStyleId>
              </a:tblPr>
              <a:tblGrid>
                <a:gridCol w="1325880">
                  <a:extLst>
                    <a:ext uri="{9D8B030D-6E8A-4147-A177-3AD203B41FA5}">
                      <a16:colId xmlns:a16="http://schemas.microsoft.com/office/drawing/2014/main" val="2274116801"/>
                    </a:ext>
                  </a:extLst>
                </a:gridCol>
                <a:gridCol w="7672346">
                  <a:extLst>
                    <a:ext uri="{9D8B030D-6E8A-4147-A177-3AD203B41FA5}">
                      <a16:colId xmlns:a16="http://schemas.microsoft.com/office/drawing/2014/main" val="3207300427"/>
                    </a:ext>
                  </a:extLst>
                </a:gridCol>
                <a:gridCol w="2981905">
                  <a:extLst>
                    <a:ext uri="{9D8B030D-6E8A-4147-A177-3AD203B41FA5}">
                      <a16:colId xmlns:a16="http://schemas.microsoft.com/office/drawing/2014/main" val="4107863317"/>
                    </a:ext>
                  </a:extLst>
                </a:gridCol>
              </a:tblGrid>
              <a:tr h="638698">
                <a:tc>
                  <a:txBody>
                    <a:bodyPr/>
                    <a:lstStyle/>
                    <a:p>
                      <a:endParaRPr lang="en-US" dirty="0"/>
                    </a:p>
                  </a:txBody>
                  <a:tcPr/>
                </a:tc>
                <a:tc>
                  <a:txBody>
                    <a:bodyPr/>
                    <a:lstStyle/>
                    <a:p>
                      <a:pPr algn="ctr"/>
                      <a:r>
                        <a:rPr lang="en-US" dirty="0"/>
                        <a:t>Year 6 – Vocab &amp; Assessment Questions</a:t>
                      </a:r>
                      <a:endParaRPr lang="en-US" dirty="0">
                        <a:solidFill>
                          <a:schemeClr val="bg1"/>
                        </a:solidFill>
                      </a:endParaRPr>
                    </a:p>
                  </a:txBody>
                  <a:tcPr/>
                </a:tc>
                <a:tc>
                  <a:txBody>
                    <a:bodyPr/>
                    <a:lstStyle/>
                    <a:p>
                      <a:pPr algn="ctr"/>
                      <a:r>
                        <a:rPr lang="en-US" dirty="0"/>
                        <a:t>By the end of Year 6 Children should be able to…</a:t>
                      </a:r>
                      <a:endParaRPr lang="en-US" dirty="0">
                        <a:solidFill>
                          <a:schemeClr val="bg1"/>
                        </a:solidFill>
                      </a:endParaRPr>
                    </a:p>
                  </a:txBody>
                  <a:tcPr/>
                </a:tc>
                <a:extLst>
                  <a:ext uri="{0D108BD9-81ED-4DB2-BD59-A6C34878D82A}">
                    <a16:rowId xmlns:a16="http://schemas.microsoft.com/office/drawing/2014/main" val="1377902554"/>
                  </a:ext>
                </a:extLst>
              </a:tr>
              <a:tr h="2286000">
                <a:tc gridSpan="3">
                  <a:txBody>
                    <a:bodyPr/>
                    <a:lstStyle/>
                    <a:p>
                      <a:r>
                        <a:rPr lang="en-US" sz="2000" b="1" dirty="0">
                          <a:solidFill>
                            <a:schemeClr val="tx1"/>
                          </a:solidFill>
                        </a:rPr>
                        <a:t>Assessment Questions</a:t>
                      </a:r>
                    </a:p>
                    <a:p>
                      <a:endParaRPr lang="en-US" sz="2000" b="1" dirty="0">
                        <a:solidFill>
                          <a:schemeClr val="tx1"/>
                        </a:solidFill>
                      </a:endParaRPr>
                    </a:p>
                    <a:p>
                      <a:r>
                        <a:rPr lang="en-US" sz="2000" b="0" dirty="0">
                          <a:solidFill>
                            <a:schemeClr val="tx1"/>
                          </a:solidFill>
                        </a:rPr>
                        <a:t>Teachers should consider assessment as a holistic practice, which takes place during every art lesson through conversation with pupils:</a:t>
                      </a:r>
                    </a:p>
                    <a:p>
                      <a:endParaRPr lang="en-US" sz="2000" b="0" dirty="0">
                        <a:solidFill>
                          <a:schemeClr val="tx1"/>
                        </a:solidFill>
                      </a:endParaRPr>
                    </a:p>
                    <a:p>
                      <a:pPr marL="285750" indent="-285750">
                        <a:buFont typeface="Arial" panose="020B0604020202020204" pitchFamily="34" charset="0"/>
                        <a:buChar char="•"/>
                      </a:pPr>
                      <a:r>
                        <a:rPr lang="en-US" sz="2000" b="0" dirty="0">
                          <a:solidFill>
                            <a:schemeClr val="tx1"/>
                          </a:solidFill>
                        </a:rPr>
                        <a:t>Tell me about that you are making and what inspired you</a:t>
                      </a:r>
                    </a:p>
                    <a:p>
                      <a:pPr marL="285750" indent="-285750">
                        <a:buFont typeface="Arial" panose="020B0604020202020204" pitchFamily="34" charset="0"/>
                        <a:buChar char="•"/>
                      </a:pPr>
                      <a:r>
                        <a:rPr lang="en-US" sz="2000" b="0" dirty="0">
                          <a:solidFill>
                            <a:schemeClr val="tx1"/>
                          </a:solidFill>
                        </a:rPr>
                        <a:t>What might you do next?</a:t>
                      </a:r>
                    </a:p>
                    <a:p>
                      <a:pPr marL="285750" indent="-285750">
                        <a:buFont typeface="Arial" panose="020B0604020202020204" pitchFamily="34" charset="0"/>
                        <a:buChar char="•"/>
                      </a:pPr>
                      <a:r>
                        <a:rPr lang="en-US" sz="2000" b="0" dirty="0">
                          <a:solidFill>
                            <a:schemeClr val="tx1"/>
                          </a:solidFill>
                        </a:rPr>
                        <a:t>Tell me about the materials and techniques you are using</a:t>
                      </a:r>
                    </a:p>
                    <a:p>
                      <a:pPr marL="285750" indent="-285750">
                        <a:buFont typeface="Arial" panose="020B0604020202020204" pitchFamily="34" charset="0"/>
                        <a:buChar char="•"/>
                      </a:pPr>
                      <a:r>
                        <a:rPr lang="en-US" sz="2000" b="0" dirty="0">
                          <a:solidFill>
                            <a:schemeClr val="tx1"/>
                          </a:solidFill>
                        </a:rPr>
                        <a:t>What have you discovered?</a:t>
                      </a:r>
                    </a:p>
                    <a:p>
                      <a:pPr marL="285750" indent="-285750">
                        <a:buFont typeface="Arial" panose="020B0604020202020204" pitchFamily="34" charset="0"/>
                        <a:buChar char="•"/>
                      </a:pPr>
                      <a:r>
                        <a:rPr lang="en-US" sz="2000" b="0" dirty="0">
                          <a:solidFill>
                            <a:schemeClr val="tx1"/>
                          </a:solidFill>
                        </a:rPr>
                        <a:t>How do you feel about the end result?</a:t>
                      </a:r>
                    </a:p>
                    <a:p>
                      <a:pPr marL="285750" indent="-285750">
                        <a:buFont typeface="Arial" panose="020B0604020202020204" pitchFamily="34" charset="0"/>
                        <a:buChar char="•"/>
                      </a:pPr>
                      <a:r>
                        <a:rPr lang="en-US" sz="2000" b="0" dirty="0">
                          <a:solidFill>
                            <a:schemeClr val="tx1"/>
                          </a:solidFill>
                        </a:rPr>
                        <a:t>What kinds of problems did you encounter and how did you get round them?</a:t>
                      </a:r>
                    </a:p>
                    <a:p>
                      <a:pPr marL="285750" indent="-285750">
                        <a:buFont typeface="Arial" panose="020B0604020202020204" pitchFamily="34" charset="0"/>
                        <a:buChar char="•"/>
                      </a:pPr>
                      <a:r>
                        <a:rPr lang="en-US" sz="2000" b="0" dirty="0">
                          <a:solidFill>
                            <a:schemeClr val="tx1"/>
                          </a:solidFill>
                        </a:rPr>
                        <a:t>Tell me about things you really liked or enjoyed</a:t>
                      </a:r>
                    </a:p>
                    <a:p>
                      <a:pPr marL="285750" indent="-285750">
                        <a:buFont typeface="Arial" panose="020B0604020202020204" pitchFamily="34" charset="0"/>
                        <a:buChar char="•"/>
                      </a:pPr>
                      <a:r>
                        <a:rPr lang="en-US" sz="2000" b="0" dirty="0">
                          <a:solidFill>
                            <a:schemeClr val="tx1"/>
                          </a:solidFill>
                        </a:rPr>
                        <a:t>What would you like to explore more of?</a:t>
                      </a:r>
                    </a:p>
                    <a:p>
                      <a:pPr marL="285750" indent="-285750">
                        <a:buFont typeface="Arial" panose="020B0604020202020204" pitchFamily="34" charset="0"/>
                        <a:buChar char="•"/>
                      </a:pPr>
                      <a:r>
                        <a:rPr lang="en-US" sz="2000" b="0" dirty="0">
                          <a:solidFill>
                            <a:schemeClr val="tx1"/>
                          </a:solidFill>
                        </a:rPr>
                        <a:t>What is the potential of what you have done? What could you do next? </a:t>
                      </a:r>
                    </a:p>
                    <a:p>
                      <a:pPr marL="285750" indent="-285750">
                        <a:buFont typeface="Arial" panose="020B0604020202020204" pitchFamily="34" charset="0"/>
                        <a:buChar char="•"/>
                      </a:pPr>
                      <a:endParaRPr lang="en-US" sz="20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b="0" i="0" kern="1200" dirty="0">
                          <a:solidFill>
                            <a:srgbClr val="ED2E67"/>
                          </a:solidFill>
                          <a:effectLst/>
                          <a:latin typeface="+mn-lt"/>
                          <a:ea typeface="+mn-ea"/>
                          <a:cs typeface="+mn-cs"/>
                        </a:rPr>
                        <a:t>Remember! “Creativity is a fragile process that is hard to measure and assess and should always be nurtured and supported”</a:t>
                      </a:r>
                      <a:endParaRPr lang="en-US" sz="2000" dirty="0">
                        <a:solidFill>
                          <a:srgbClr val="ED2E67"/>
                        </a:solidFill>
                      </a:endParaRPr>
                    </a:p>
                    <a:p>
                      <a:pPr marL="0" indent="0">
                        <a:buFont typeface="Arial" panose="020B0604020202020204" pitchFamily="34" charset="0"/>
                        <a:buNone/>
                      </a:pPr>
                      <a:endParaRPr lang="en-US" b="0" dirty="0">
                        <a:solidFill>
                          <a:schemeClr val="tx1"/>
                        </a:solidFill>
                      </a:endParaRPr>
                    </a:p>
                  </a:txBody>
                  <a:tcPr>
                    <a:solidFill>
                      <a:schemeClr val="accent1">
                        <a:lumMod val="20000"/>
                        <a:lumOff val="80000"/>
                      </a:schemeClr>
                    </a:solidFill>
                  </a:tcPr>
                </a:tc>
                <a:tc hMerge="1">
                  <a:txBody>
                    <a:bodyPr/>
                    <a:lstStyle/>
                    <a:p>
                      <a:endParaRPr lang="en-US" sz="1200" dirty="0">
                        <a:solidFill>
                          <a:srgbClr val="ED2E67"/>
                        </a:solidFill>
                      </a:endParaRPr>
                    </a:p>
                  </a:txBody>
                  <a:tcPr/>
                </a:tc>
                <a:tc hMerge="1">
                  <a:txBody>
                    <a:bodyPr/>
                    <a:lstStyle/>
                    <a:p>
                      <a:pPr algn="l"/>
                      <a:endParaRPr lang="en-US" sz="1600" dirty="0">
                        <a:solidFill>
                          <a:srgbClr val="ED2E67"/>
                        </a:solidFill>
                      </a:endParaRPr>
                    </a:p>
                  </a:txBody>
                  <a:tcPr>
                    <a:solidFill>
                      <a:schemeClr val="accent5"/>
                    </a:solidFill>
                  </a:tcPr>
                </a:tc>
                <a:extLst>
                  <a:ext uri="{0D108BD9-81ED-4DB2-BD59-A6C34878D82A}">
                    <a16:rowId xmlns:a16="http://schemas.microsoft.com/office/drawing/2014/main" val="1367711007"/>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46218" y="-19878"/>
            <a:ext cx="1383030" cy="791093"/>
          </a:xfrm>
          <a:prstGeom prst="rect">
            <a:avLst/>
          </a:prstGeom>
        </p:spPr>
      </p:pic>
    </p:spTree>
    <p:extLst>
      <p:ext uri="{BB962C8B-B14F-4D97-AF65-F5344CB8AC3E}">
        <p14:creationId xmlns:p14="http://schemas.microsoft.com/office/powerpoint/2010/main" val="427439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240031907"/>
              </p:ext>
            </p:extLst>
          </p:nvPr>
        </p:nvGraphicFramePr>
        <p:xfrm>
          <a:off x="125731" y="159598"/>
          <a:ext cx="11935091" cy="4618142"/>
        </p:xfrm>
        <a:graphic>
          <a:graphicData uri="http://schemas.openxmlformats.org/drawingml/2006/table">
            <a:tbl>
              <a:tblPr firstRow="1" bandRow="1">
                <a:tableStyleId>{00A15C55-8517-42AA-B614-E9B94910E393}</a:tableStyleId>
              </a:tblPr>
              <a:tblGrid>
                <a:gridCol w="1286254">
                  <a:extLst>
                    <a:ext uri="{9D8B030D-6E8A-4147-A177-3AD203B41FA5}">
                      <a16:colId xmlns:a16="http://schemas.microsoft.com/office/drawing/2014/main" val="2274116801"/>
                    </a:ext>
                  </a:extLst>
                </a:gridCol>
                <a:gridCol w="1905127">
                  <a:extLst>
                    <a:ext uri="{9D8B030D-6E8A-4147-A177-3AD203B41FA5}">
                      <a16:colId xmlns:a16="http://schemas.microsoft.com/office/drawing/2014/main" val="3207300427"/>
                    </a:ext>
                  </a:extLst>
                </a:gridCol>
                <a:gridCol w="568512">
                  <a:extLst>
                    <a:ext uri="{9D8B030D-6E8A-4147-A177-3AD203B41FA5}">
                      <a16:colId xmlns:a16="http://schemas.microsoft.com/office/drawing/2014/main" val="3273127877"/>
                    </a:ext>
                  </a:extLst>
                </a:gridCol>
                <a:gridCol w="1584145">
                  <a:extLst>
                    <a:ext uri="{9D8B030D-6E8A-4147-A177-3AD203B41FA5}">
                      <a16:colId xmlns:a16="http://schemas.microsoft.com/office/drawing/2014/main" val="797531361"/>
                    </a:ext>
                  </a:extLst>
                </a:gridCol>
                <a:gridCol w="1203554">
                  <a:extLst>
                    <a:ext uri="{9D8B030D-6E8A-4147-A177-3AD203B41FA5}">
                      <a16:colId xmlns:a16="http://schemas.microsoft.com/office/drawing/2014/main" val="4076922765"/>
                    </a:ext>
                  </a:extLst>
                </a:gridCol>
                <a:gridCol w="646514">
                  <a:extLst>
                    <a:ext uri="{9D8B030D-6E8A-4147-A177-3AD203B41FA5}">
                      <a16:colId xmlns:a16="http://schemas.microsoft.com/office/drawing/2014/main" val="889744308"/>
                    </a:ext>
                  </a:extLst>
                </a:gridCol>
                <a:gridCol w="1838595">
                  <a:extLst>
                    <a:ext uri="{9D8B030D-6E8A-4147-A177-3AD203B41FA5}">
                      <a16:colId xmlns:a16="http://schemas.microsoft.com/office/drawing/2014/main" val="1131342401"/>
                    </a:ext>
                  </a:extLst>
                </a:gridCol>
                <a:gridCol w="2902390">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6">
                  <a:txBody>
                    <a:bodyPr/>
                    <a:lstStyle/>
                    <a:p>
                      <a:pPr algn="ctr"/>
                      <a:r>
                        <a:rPr lang="en-US" dirty="0">
                          <a:solidFill>
                            <a:schemeClr val="bg1"/>
                          </a:solidFill>
                        </a:rPr>
                        <a:t>Year 1 – Generating Ideas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1</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377612">
                <a:tc rowSpan="2">
                  <a:txBody>
                    <a:bodyPr/>
                    <a:lstStyle/>
                    <a:p>
                      <a:pPr marL="0" indent="0" algn="l">
                        <a:buFont typeface="Arial" panose="020B0604020202020204" pitchFamily="34" charset="0"/>
                        <a:buNone/>
                      </a:pPr>
                      <a:r>
                        <a:rPr lang="en-US" sz="1200" b="1" dirty="0">
                          <a:solidFill>
                            <a:schemeClr val="tx1"/>
                          </a:solidFill>
                        </a:rPr>
                        <a:t>Generating Ideas</a:t>
                      </a:r>
                    </a:p>
                    <a:p>
                      <a:pPr marL="0" indent="0" algn="l">
                        <a:buFont typeface="Arial" panose="020B0604020202020204" pitchFamily="34" charset="0"/>
                        <a:buNone/>
                      </a:pPr>
                      <a:endParaRPr lang="en-US" sz="1200" b="1" dirty="0">
                        <a:solidFill>
                          <a:schemeClr val="tx1"/>
                        </a:solidFill>
                      </a:endParaRPr>
                    </a:p>
                    <a:p>
                      <a:pPr marL="0" indent="0" algn="l">
                        <a:buFont typeface="Arial" panose="020B0604020202020204" pitchFamily="34" charset="0"/>
                        <a:buNone/>
                      </a:pPr>
                      <a:r>
                        <a:rPr lang="en-US" sz="1200" b="1" dirty="0">
                          <a:solidFill>
                            <a:schemeClr val="bg1"/>
                          </a:solidFill>
                        </a:rPr>
                        <a:t>Teachers should:</a:t>
                      </a:r>
                    </a:p>
                    <a:p>
                      <a:pPr marL="0" indent="0" algn="l">
                        <a:buFont typeface="Arial" panose="020B0604020202020204" pitchFamily="34" charset="0"/>
                        <a:buNone/>
                      </a:pPr>
                      <a:endParaRPr lang="en-US" sz="1200" dirty="0">
                        <a:solidFill>
                          <a:schemeClr val="bg1"/>
                        </a:solidFill>
                      </a:endParaRPr>
                    </a:p>
                    <a:p>
                      <a:pPr marL="0" indent="0" algn="l">
                        <a:buFont typeface="Arial" panose="020B0604020202020204" pitchFamily="34" charset="0"/>
                        <a:buNone/>
                      </a:pPr>
                      <a:r>
                        <a:rPr lang="en-US" sz="1400" dirty="0">
                          <a:solidFill>
                            <a:schemeClr val="bg1"/>
                          </a:solidFill>
                        </a:rPr>
                        <a:t>Feel able to model sketchbook use </a:t>
                      </a:r>
                      <a:r>
                        <a:rPr lang="en-US" sz="1400" i="1" dirty="0">
                          <a:solidFill>
                            <a:schemeClr val="bg1"/>
                          </a:solidFill>
                        </a:rPr>
                        <a:t>alongside </a:t>
                      </a:r>
                      <a:r>
                        <a:rPr lang="en-US" sz="1400" dirty="0">
                          <a:solidFill>
                            <a:schemeClr val="bg1"/>
                          </a:solidFill>
                        </a:rPr>
                        <a:t>pupils (i.e. keep their own sketchbook)</a:t>
                      </a:r>
                    </a:p>
                    <a:p>
                      <a:pPr marL="0" indent="0" algn="l">
                        <a:buFont typeface="Arial" panose="020B0604020202020204" pitchFamily="34" charset="0"/>
                        <a:buNone/>
                      </a:pPr>
                      <a:endParaRPr lang="en-US" sz="1400" dirty="0">
                        <a:solidFill>
                          <a:schemeClr val="bg1"/>
                        </a:solidFill>
                      </a:endParaRPr>
                    </a:p>
                    <a:p>
                      <a:pPr marL="0" indent="0" algn="l">
                        <a:buFont typeface="Arial" panose="020B0604020202020204" pitchFamily="34" charset="0"/>
                        <a:buNone/>
                      </a:pPr>
                      <a:r>
                        <a:rPr lang="en-US" sz="1400" dirty="0">
                          <a:solidFill>
                            <a:schemeClr val="bg1"/>
                          </a:solidFill>
                        </a:rPr>
                        <a:t>Let pupils </a:t>
                      </a:r>
                      <a:r>
                        <a:rPr lang="en-US" sz="1400" i="1" dirty="0">
                          <a:solidFill>
                            <a:schemeClr val="bg1"/>
                          </a:solidFill>
                        </a:rPr>
                        <a:t>discover and share</a:t>
                      </a:r>
                      <a:r>
                        <a:rPr lang="en-US" sz="1400" dirty="0">
                          <a:solidFill>
                            <a:schemeClr val="bg1"/>
                          </a:solidFill>
                        </a:rPr>
                        <a:t> for themselves</a:t>
                      </a:r>
                    </a:p>
                    <a:p>
                      <a:pPr marL="285750" indent="-285750" algn="l">
                        <a:buFont typeface="Arial" panose="020B0604020202020204" pitchFamily="34" charset="0"/>
                        <a:buChar char="•"/>
                      </a:pPr>
                      <a:endParaRPr lang="en-US" sz="1200" dirty="0">
                        <a:solidFill>
                          <a:schemeClr val="bg1"/>
                        </a:solidFill>
                      </a:endParaRPr>
                    </a:p>
                  </a:txBody>
                  <a:tcPr>
                    <a:solidFill>
                      <a:schemeClr val="accent4"/>
                    </a:solidFill>
                  </a:tcPr>
                </a:tc>
                <a:tc gridSpan="2">
                  <a:txBody>
                    <a:bodyPr/>
                    <a:lstStyle/>
                    <a:p>
                      <a:pPr marL="0" indent="0">
                        <a:buFont typeface="Arial" panose="020B0604020202020204" pitchFamily="34" charset="0"/>
                        <a:buNone/>
                      </a:pPr>
                      <a:r>
                        <a:rPr lang="en-US" sz="1200" b="1" dirty="0"/>
                        <a:t>Through Sketchbooks</a:t>
                      </a:r>
                    </a:p>
                  </a:txBody>
                  <a:tcPr/>
                </a:tc>
                <a:tc hMerge="1">
                  <a:txBody>
                    <a:bodyPr/>
                    <a:lstStyle/>
                    <a:p>
                      <a:endParaRPr lang="en-US"/>
                    </a:p>
                  </a:txBody>
                  <a:tcPr/>
                </a:tc>
                <a:tc gridSpan="2">
                  <a:txBody>
                    <a:bodyPr/>
                    <a:lstStyle/>
                    <a:p>
                      <a:r>
                        <a:rPr lang="en-US" sz="1200" b="1" dirty="0"/>
                        <a:t>By Looking &amp; Talking</a:t>
                      </a:r>
                    </a:p>
                  </a:txBody>
                  <a:tcPr/>
                </a:tc>
                <a:tc hMerge="1">
                  <a:txBody>
                    <a:bodyPr/>
                    <a:lstStyle/>
                    <a:p>
                      <a:endParaRPr lang="en-US"/>
                    </a:p>
                  </a:txBody>
                  <a:tcPr/>
                </a:tc>
                <a:tc gridSpan="2">
                  <a:txBody>
                    <a:bodyPr/>
                    <a:lstStyle/>
                    <a:p>
                      <a:r>
                        <a:rPr lang="en-US" sz="1200" b="1" dirty="0"/>
                        <a:t>By Playing</a:t>
                      </a:r>
                    </a:p>
                  </a:txBody>
                  <a:tcPr/>
                </a:tc>
                <a:tc hMerge="1">
                  <a:txBody>
                    <a:bodyPr/>
                    <a:lstStyle/>
                    <a:p>
                      <a:endParaRPr lang="en-US"/>
                    </a:p>
                  </a:txBody>
                  <a:tcPr/>
                </a:tc>
                <a:tc rowSpan="2">
                  <a:txBody>
                    <a:bodyPr/>
                    <a:lstStyle/>
                    <a:p>
                      <a:pPr marL="0" indent="0" algn="l">
                        <a:buFont typeface="Arial" panose="020B0604020202020204" pitchFamily="34" charset="0"/>
                        <a:buNone/>
                      </a:pPr>
                      <a:r>
                        <a:rPr lang="en-US" sz="1600" b="1" dirty="0" err="1">
                          <a:solidFill>
                            <a:schemeClr val="bg1"/>
                          </a:solidFill>
                        </a:rPr>
                        <a:t>Recognise</a:t>
                      </a:r>
                      <a:r>
                        <a:rPr lang="en-US" sz="1600" b="1" dirty="0">
                          <a:solidFill>
                            <a:schemeClr val="bg1"/>
                          </a:solidFill>
                        </a:rPr>
                        <a:t> that ideas can be generated through doing as well as thinking</a:t>
                      </a:r>
                    </a:p>
                    <a:p>
                      <a:pPr marL="0" indent="0" algn="l">
                        <a:buFont typeface="Arial" panose="020B0604020202020204" pitchFamily="34" charset="0"/>
                        <a:buNone/>
                      </a:pPr>
                      <a:endParaRPr lang="en-US" sz="1600" b="1" dirty="0">
                        <a:solidFill>
                          <a:schemeClr val="bg1"/>
                        </a:solidFill>
                      </a:endParaRPr>
                    </a:p>
                    <a:p>
                      <a:pPr marL="0" indent="0" algn="l">
                        <a:buFont typeface="Arial" panose="020B0604020202020204" pitchFamily="34" charset="0"/>
                        <a:buNone/>
                      </a:pPr>
                      <a:r>
                        <a:rPr lang="en-US" sz="1600" b="1" dirty="0" err="1">
                          <a:solidFill>
                            <a:schemeClr val="bg1"/>
                          </a:solidFill>
                        </a:rPr>
                        <a:t>Recognise</a:t>
                      </a:r>
                      <a:r>
                        <a:rPr lang="en-US" sz="1600" b="1" dirty="0">
                          <a:solidFill>
                            <a:schemeClr val="bg1"/>
                          </a:solidFill>
                        </a:rPr>
                        <a:t> that ideas can be expressed through art</a:t>
                      </a:r>
                    </a:p>
                    <a:p>
                      <a:pPr marL="0" indent="0" algn="l">
                        <a:buFont typeface="Arial" panose="020B0604020202020204" pitchFamily="34" charset="0"/>
                        <a:buNone/>
                      </a:pPr>
                      <a:endParaRPr lang="en-US" sz="1600" b="1" dirty="0">
                        <a:solidFill>
                          <a:schemeClr val="bg1"/>
                        </a:solidFill>
                      </a:endParaRPr>
                    </a:p>
                    <a:p>
                      <a:pPr marL="0" indent="0" algn="l">
                        <a:buFont typeface="Arial" panose="020B0604020202020204" pitchFamily="34" charset="0"/>
                        <a:buNone/>
                      </a:pPr>
                      <a:r>
                        <a:rPr lang="en-US" sz="1600" b="1" dirty="0">
                          <a:solidFill>
                            <a:schemeClr val="bg1"/>
                          </a:solidFill>
                        </a:rPr>
                        <a:t>Experiment with an open mind</a:t>
                      </a:r>
                    </a:p>
                    <a:p>
                      <a:pPr marL="0" indent="0" algn="l">
                        <a:buFont typeface="Arial" panose="020B0604020202020204" pitchFamily="34" charset="0"/>
                        <a:buNone/>
                      </a:pPr>
                      <a:endParaRPr lang="en-US" sz="1200" b="1" dirty="0">
                        <a:solidFill>
                          <a:schemeClr val="bg1"/>
                        </a:solidFill>
                      </a:endParaRPr>
                    </a:p>
                    <a:p>
                      <a:pPr marL="0" indent="0" algn="l">
                        <a:buFont typeface="Arial" panose="020B0604020202020204" pitchFamily="34" charset="0"/>
                        <a:buNone/>
                      </a:pPr>
                      <a:endParaRPr lang="en-US" sz="1200" b="1" dirty="0">
                        <a:solidFill>
                          <a:schemeClr val="bg1"/>
                        </a:solidFill>
                      </a:endParaRPr>
                    </a:p>
                  </a:txBody>
                  <a:tcPr>
                    <a:solidFill>
                      <a:schemeClr val="accent4"/>
                    </a:solidFill>
                  </a:tcPr>
                </a:tc>
                <a:extLst>
                  <a:ext uri="{0D108BD9-81ED-4DB2-BD59-A6C34878D82A}">
                    <a16:rowId xmlns:a16="http://schemas.microsoft.com/office/drawing/2014/main" val="1058075635"/>
                  </a:ext>
                </a:extLst>
              </a:tr>
              <a:tr h="2080260">
                <a:tc v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t>Introduce “</a:t>
                      </a:r>
                      <a:r>
                        <a:rPr lang="en-US" sz="1200" i="0" dirty="0">
                          <a:solidFill>
                            <a:srgbClr val="ED2E67"/>
                          </a:solidFill>
                        </a:rPr>
                        <a:t>sketchbook</a:t>
                      </a:r>
                      <a:r>
                        <a:rPr lang="en-US" sz="1200" i="0" dirty="0"/>
                        <a:t>” as being a place to record individual response to the world.</a:t>
                      </a:r>
                      <a:br>
                        <a:rPr lang="en-US" sz="1200" dirty="0"/>
                      </a:b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Understand some of the activities which might take place in a sketchbook (e.g. </a:t>
                      </a:r>
                      <a:r>
                        <a:rPr lang="en-US" sz="1200" dirty="0">
                          <a:solidFill>
                            <a:srgbClr val="ED2E67"/>
                          </a:solidFill>
                        </a:rPr>
                        <a:t>drawing, cutting/sticking, collecting</a:t>
                      </a:r>
                      <a:r>
                        <a:rPr lang="en-US" sz="120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sz="1200" i="0" dirty="0"/>
                      </a:br>
                      <a:r>
                        <a:rPr lang="en-US" sz="1200" i="0" dirty="0"/>
                        <a:t>Develop a “</a:t>
                      </a:r>
                      <a:r>
                        <a:rPr lang="en-US" sz="1200" i="0" dirty="0">
                          <a:solidFill>
                            <a:srgbClr val="ED2E67"/>
                          </a:solidFill>
                        </a:rPr>
                        <a:t>sketchbook habit</a:t>
                      </a:r>
                      <a:r>
                        <a:rPr lang="en-US" sz="1200" i="0" dirty="0"/>
                        <a:t>”.</a:t>
                      </a:r>
                      <a:br>
                        <a:rPr lang="en-US" sz="1200" dirty="0"/>
                      </a:br>
                      <a:br>
                        <a:rPr lang="en-US" sz="1200" dirty="0"/>
                      </a:br>
                      <a:r>
                        <a:rPr lang="en-US" sz="1200" dirty="0"/>
                        <a:t>Begin to feel a </a:t>
                      </a:r>
                      <a:r>
                        <a:rPr lang="en-US" sz="1200" dirty="0">
                          <a:solidFill>
                            <a:srgbClr val="ED2E67"/>
                          </a:solidFill>
                        </a:rPr>
                        <a:t>sense of ownership </a:t>
                      </a:r>
                      <a:r>
                        <a:rPr lang="en-US" sz="1200" dirty="0"/>
                        <a:t>about the sketchbook.</a:t>
                      </a:r>
                    </a:p>
                  </a:txBody>
                  <a:tcPr/>
                </a:tc>
                <a:tc hMerge="1">
                  <a:txBody>
                    <a:bodyPr/>
                    <a:lstStyle/>
                    <a:p>
                      <a:endParaRPr lang="en-US"/>
                    </a:p>
                  </a:txBody>
                  <a:tcPr/>
                </a:tc>
                <a:tc gridSpan="2">
                  <a:txBody>
                    <a:bodyPr/>
                    <a:lstStyle/>
                    <a:p>
                      <a:r>
                        <a:rPr lang="en-US" sz="1200" dirty="0">
                          <a:solidFill>
                            <a:srgbClr val="ED2E67"/>
                          </a:solidFill>
                        </a:rPr>
                        <a:t>Enjoy</a:t>
                      </a:r>
                      <a:r>
                        <a:rPr lang="en-US" sz="1200" dirty="0"/>
                        <a:t> looking at </a:t>
                      </a:r>
                      <a:r>
                        <a:rPr lang="en-US" sz="1200" dirty="0">
                          <a:solidFill>
                            <a:srgbClr val="ED2E67"/>
                          </a:solidFill>
                        </a:rPr>
                        <a:t>artwork</a:t>
                      </a:r>
                      <a:r>
                        <a:rPr lang="en-US" sz="1200" dirty="0"/>
                        <a:t> made </a:t>
                      </a:r>
                      <a:r>
                        <a:rPr lang="en-US" sz="1200" dirty="0">
                          <a:solidFill>
                            <a:srgbClr val="ED2E67"/>
                          </a:solidFill>
                        </a:rPr>
                        <a:t>by artists, craftspeople, architects </a:t>
                      </a:r>
                      <a:r>
                        <a:rPr lang="en-US" sz="1200" dirty="0"/>
                        <a:t>and </a:t>
                      </a:r>
                      <a:r>
                        <a:rPr lang="en-US" sz="1200" dirty="0">
                          <a:solidFill>
                            <a:srgbClr val="ED2E67"/>
                          </a:solidFill>
                        </a:rPr>
                        <a:t>designers</a:t>
                      </a:r>
                      <a:r>
                        <a:rPr lang="en-US" sz="1200" dirty="0"/>
                        <a:t>, and finding </a:t>
                      </a:r>
                      <a:r>
                        <a:rPr lang="en-US" sz="1200" dirty="0">
                          <a:solidFill>
                            <a:srgbClr val="ED2E67"/>
                          </a:solidFill>
                        </a:rPr>
                        <a:t>elements</a:t>
                      </a:r>
                      <a:r>
                        <a:rPr lang="en-US" sz="1200" dirty="0"/>
                        <a:t> which </a:t>
                      </a:r>
                      <a:r>
                        <a:rPr lang="en-US" sz="1200" dirty="0">
                          <a:solidFill>
                            <a:srgbClr val="ED2E67"/>
                          </a:solidFill>
                        </a:rPr>
                        <a:t>inspire</a:t>
                      </a:r>
                      <a:r>
                        <a:rPr lang="en-US" sz="1200" dirty="0"/>
                        <a:t>.</a:t>
                      </a:r>
                    </a:p>
                    <a:p>
                      <a:endParaRPr lang="en-US" sz="1200" dirty="0"/>
                    </a:p>
                    <a:p>
                      <a:r>
                        <a:rPr lang="en-US" sz="1200" dirty="0"/>
                        <a:t>Be given </a:t>
                      </a:r>
                      <a:r>
                        <a:rPr lang="en-US" sz="1200" dirty="0">
                          <a:solidFill>
                            <a:srgbClr val="ED2E67"/>
                          </a:solidFill>
                        </a:rPr>
                        <a:t>time and space </a:t>
                      </a:r>
                      <a:r>
                        <a:rPr lang="en-US" sz="1200" dirty="0"/>
                        <a:t>to engage with the </a:t>
                      </a:r>
                      <a:r>
                        <a:rPr lang="en-US" sz="1200" dirty="0">
                          <a:solidFill>
                            <a:srgbClr val="ED2E67"/>
                          </a:solidFill>
                        </a:rPr>
                        <a:t>physical world </a:t>
                      </a:r>
                      <a:r>
                        <a:rPr lang="en-US" sz="1200" dirty="0"/>
                        <a:t>to stimulate a </a:t>
                      </a:r>
                      <a:r>
                        <a:rPr lang="en-US" sz="1200" dirty="0">
                          <a:solidFill>
                            <a:srgbClr val="ED2E67"/>
                          </a:solidFill>
                        </a:rPr>
                        <a:t>creative response </a:t>
                      </a:r>
                      <a:r>
                        <a:rPr lang="en-US" sz="1200" dirty="0"/>
                        <a:t>(visiting, seeing, holding, hearing).</a:t>
                      </a:r>
                    </a:p>
                    <a:p>
                      <a:endParaRPr lang="en-US" sz="1200" dirty="0"/>
                    </a:p>
                    <a:p>
                      <a:r>
                        <a:rPr lang="en-US" sz="1200" dirty="0"/>
                        <a:t>Develop questions to ask when looking at artworks and /or stimulus:</a:t>
                      </a:r>
                    </a:p>
                    <a:p>
                      <a:pPr marL="171450" indent="-171450">
                        <a:buFont typeface="Arial" panose="020B0604020202020204" pitchFamily="34" charset="0"/>
                        <a:buChar char="•"/>
                      </a:pPr>
                      <a:r>
                        <a:rPr lang="en-US" sz="1200" dirty="0">
                          <a:solidFill>
                            <a:srgbClr val="ED2E67"/>
                          </a:solidFill>
                        </a:rPr>
                        <a:t>Describe what you can see.</a:t>
                      </a:r>
                    </a:p>
                    <a:p>
                      <a:pPr marL="171450" indent="-171450">
                        <a:buFont typeface="Arial" panose="020B0604020202020204" pitchFamily="34" charset="0"/>
                        <a:buChar char="•"/>
                      </a:pPr>
                      <a:r>
                        <a:rPr lang="en-US" sz="1200" dirty="0">
                          <a:solidFill>
                            <a:srgbClr val="ED2E67"/>
                          </a:solidFill>
                        </a:rPr>
                        <a:t>Describe what you like? Why?</a:t>
                      </a:r>
                    </a:p>
                    <a:p>
                      <a:pPr marL="171450" indent="-171450">
                        <a:buFont typeface="Arial" panose="020B0604020202020204" pitchFamily="34" charset="0"/>
                        <a:buChar char="•"/>
                      </a:pPr>
                      <a:r>
                        <a:rPr lang="en-US" sz="1200" dirty="0">
                          <a:solidFill>
                            <a:srgbClr val="ED2E67"/>
                          </a:solidFill>
                        </a:rPr>
                        <a:t>How does it make you feel?</a:t>
                      </a:r>
                    </a:p>
                    <a:p>
                      <a:pPr marL="171450" indent="-171450">
                        <a:buFont typeface="Arial" panose="020B0604020202020204" pitchFamily="34" charset="0"/>
                        <a:buChar char="•"/>
                      </a:pPr>
                      <a:r>
                        <a:rPr lang="en-US" sz="1200" dirty="0">
                          <a:solidFill>
                            <a:srgbClr val="ED2E67"/>
                          </a:solidFill>
                        </a:rPr>
                        <a:t>What would you like to ask the artist?</a:t>
                      </a:r>
                    </a:p>
                  </a:txBody>
                  <a:tcPr/>
                </a:tc>
                <a:tc hMerge="1">
                  <a:txBody>
                    <a:bodyPr/>
                    <a:lstStyle/>
                    <a:p>
                      <a:endParaRPr lang="en-US"/>
                    </a:p>
                  </a:txBody>
                  <a:tcPr/>
                </a:tc>
                <a:tc gridSpan="2">
                  <a:txBody>
                    <a:bodyPr/>
                    <a:lstStyle/>
                    <a:p>
                      <a:r>
                        <a:rPr lang="en-US" sz="1200" dirty="0"/>
                        <a:t>Generate</a:t>
                      </a:r>
                      <a:r>
                        <a:rPr lang="en-US" sz="1200" dirty="0">
                          <a:solidFill>
                            <a:srgbClr val="ED2E67"/>
                          </a:solidFill>
                        </a:rPr>
                        <a:t> ideas </a:t>
                      </a:r>
                      <a:r>
                        <a:rPr lang="en-US" sz="1200" dirty="0"/>
                        <a:t>through </a:t>
                      </a:r>
                      <a:r>
                        <a:rPr lang="en-US" sz="1200" dirty="0">
                          <a:solidFill>
                            <a:srgbClr val="ED2E67"/>
                          </a:solidFill>
                        </a:rPr>
                        <a:t>playful, hands-on, exploration</a:t>
                      </a:r>
                      <a:r>
                        <a:rPr lang="en-US" sz="1200" dirty="0"/>
                        <a:t> of materials without being constricted towards a pre-defined outcome. </a:t>
                      </a:r>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2187104744"/>
                  </a:ext>
                </a:extLst>
              </a:tr>
              <a:tr h="411902">
                <a:tc>
                  <a:txBody>
                    <a:bodyPr/>
                    <a:lstStyle/>
                    <a:p>
                      <a:pPr algn="l"/>
                      <a:endParaRPr lang="en-US" sz="1400" dirty="0">
                        <a:solidFill>
                          <a:schemeClr val="bg1"/>
                        </a:solidFill>
                      </a:endParaRPr>
                    </a:p>
                  </a:txBody>
                  <a:tcPr>
                    <a:solidFill>
                      <a:schemeClr val="accent4"/>
                    </a:solidFill>
                  </a:tcPr>
                </a:tc>
                <a:tc>
                  <a:txBody>
                    <a:bodyPr/>
                    <a:lstStyle/>
                    <a:p>
                      <a:pPr marL="0" indent="0">
                        <a:buFont typeface="Arial" panose="020B0604020202020204" pitchFamily="34" charset="0"/>
                        <a:buNone/>
                      </a:pPr>
                      <a:endParaRPr lang="en-US" sz="1200" b="1" dirty="0"/>
                    </a:p>
                  </a:txBody>
                  <a:tcPr/>
                </a:tc>
                <a:tc gridSpan="2">
                  <a:txBody>
                    <a:bodyPr/>
                    <a:lstStyle/>
                    <a:p>
                      <a:pPr marL="0" indent="0">
                        <a:buFont typeface="Arial" panose="020B0604020202020204" pitchFamily="34" charset="0"/>
                        <a:buNone/>
                      </a:pPr>
                      <a:endParaRPr lang="en-US" sz="1200" b="1" dirty="0"/>
                    </a:p>
                  </a:txBody>
                  <a:tcPr/>
                </a:tc>
                <a:tc hMerge="1">
                  <a:txBody>
                    <a:bodyPr/>
                    <a:lstStyle/>
                    <a:p>
                      <a:endParaRPr lang="en-US"/>
                    </a:p>
                  </a:txBody>
                  <a:tcPr/>
                </a:tc>
                <a:tc gridSpan="2">
                  <a:txBody>
                    <a:bodyPr/>
                    <a:lstStyle/>
                    <a:p>
                      <a:pPr marL="0" indent="0">
                        <a:buFont typeface="Arial" panose="020B0604020202020204" pitchFamily="34" charset="0"/>
                        <a:buNone/>
                      </a:pPr>
                      <a:endParaRPr lang="en-US" sz="1200" b="1" dirty="0"/>
                    </a:p>
                  </a:txBody>
                  <a:tcPr/>
                </a:tc>
                <a:tc hMerge="1">
                  <a:txBody>
                    <a:bodyPr/>
                    <a:lstStyle/>
                    <a:p>
                      <a:endParaRPr lang="en-US"/>
                    </a:p>
                  </a:txBody>
                  <a:tcPr/>
                </a:tc>
                <a:tc>
                  <a:txBody>
                    <a:bodyPr/>
                    <a:lstStyle/>
                    <a:p>
                      <a:pPr marL="0" indent="0">
                        <a:buFont typeface="Arial" panose="020B0604020202020204" pitchFamily="34" charset="0"/>
                        <a:buNone/>
                      </a:pPr>
                      <a:endParaRPr lang="en-US" sz="1200" b="1" dirty="0"/>
                    </a:p>
                  </a:txBody>
                  <a:tcPr/>
                </a:tc>
                <a:tc>
                  <a:txBody>
                    <a:bodyPr/>
                    <a:lstStyle/>
                    <a:p>
                      <a:endParaRPr lang="en-US" sz="1200" dirty="0"/>
                    </a:p>
                  </a:txBody>
                  <a:tcPr>
                    <a:solidFill>
                      <a:schemeClr val="accent4"/>
                    </a:solidFill>
                  </a:tcPr>
                </a:tc>
                <a:extLst>
                  <a:ext uri="{0D108BD9-81ED-4DB2-BD59-A6C34878D82A}">
                    <a16:rowId xmlns:a16="http://schemas.microsoft.com/office/drawing/2014/main" val="2673643418"/>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33130" y="0"/>
            <a:ext cx="1383030" cy="791093"/>
          </a:xfrm>
          <a:prstGeom prst="rect">
            <a:avLst/>
          </a:prstGeom>
        </p:spPr>
      </p:pic>
    </p:spTree>
    <p:extLst>
      <p:ext uri="{BB962C8B-B14F-4D97-AF65-F5344CB8AC3E}">
        <p14:creationId xmlns:p14="http://schemas.microsoft.com/office/powerpoint/2010/main" val="336334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1057598043"/>
              </p:ext>
            </p:extLst>
          </p:nvPr>
        </p:nvGraphicFramePr>
        <p:xfrm>
          <a:off x="125731" y="159598"/>
          <a:ext cx="11935091" cy="6705600"/>
        </p:xfrm>
        <a:graphic>
          <a:graphicData uri="http://schemas.openxmlformats.org/drawingml/2006/table">
            <a:tbl>
              <a:tblPr firstRow="1" bandRow="1">
                <a:tableStyleId>{00A15C55-8517-42AA-B614-E9B94910E393}</a:tableStyleId>
              </a:tblPr>
              <a:tblGrid>
                <a:gridCol w="1286254">
                  <a:extLst>
                    <a:ext uri="{9D8B030D-6E8A-4147-A177-3AD203B41FA5}">
                      <a16:colId xmlns:a16="http://schemas.microsoft.com/office/drawing/2014/main" val="2274116801"/>
                    </a:ext>
                  </a:extLst>
                </a:gridCol>
                <a:gridCol w="2108455">
                  <a:extLst>
                    <a:ext uri="{9D8B030D-6E8A-4147-A177-3AD203B41FA5}">
                      <a16:colId xmlns:a16="http://schemas.microsoft.com/office/drawing/2014/main" val="3207300427"/>
                    </a:ext>
                  </a:extLst>
                </a:gridCol>
                <a:gridCol w="1949329">
                  <a:extLst>
                    <a:ext uri="{9D8B030D-6E8A-4147-A177-3AD203B41FA5}">
                      <a16:colId xmlns:a16="http://schemas.microsoft.com/office/drawing/2014/main" val="3273127877"/>
                    </a:ext>
                  </a:extLst>
                </a:gridCol>
                <a:gridCol w="1850068">
                  <a:extLst>
                    <a:ext uri="{9D8B030D-6E8A-4147-A177-3AD203B41FA5}">
                      <a16:colId xmlns:a16="http://schemas.microsoft.com/office/drawing/2014/main" val="4076922765"/>
                    </a:ext>
                  </a:extLst>
                </a:gridCol>
                <a:gridCol w="1838595">
                  <a:extLst>
                    <a:ext uri="{9D8B030D-6E8A-4147-A177-3AD203B41FA5}">
                      <a16:colId xmlns:a16="http://schemas.microsoft.com/office/drawing/2014/main" val="1131342401"/>
                    </a:ext>
                  </a:extLst>
                </a:gridCol>
                <a:gridCol w="2902390">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4">
                  <a:txBody>
                    <a:bodyPr/>
                    <a:lstStyle/>
                    <a:p>
                      <a:pPr algn="ctr"/>
                      <a:r>
                        <a:rPr lang="en-US" dirty="0">
                          <a:solidFill>
                            <a:schemeClr val="bg1"/>
                          </a:solidFill>
                        </a:rPr>
                        <a:t>Year 1 - Making</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1</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411902">
                <a:tc rowSpan="2">
                  <a:txBody>
                    <a:bodyPr/>
                    <a:lstStyle/>
                    <a:p>
                      <a:pPr algn="l"/>
                      <a:r>
                        <a:rPr lang="en-US" sz="1400" b="1" dirty="0">
                          <a:solidFill>
                            <a:schemeClr val="tx1"/>
                          </a:solidFill>
                        </a:rPr>
                        <a:t>Making</a:t>
                      </a:r>
                    </a:p>
                    <a:p>
                      <a:pPr algn="l"/>
                      <a:endParaRPr lang="en-US" sz="1400" dirty="0">
                        <a:solidFill>
                          <a:schemeClr val="bg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Balance time in which you sensitively model a technique, with plenty of time for pupils to enjoy open-ended exploration, and project-based learning</a:t>
                      </a:r>
                    </a:p>
                    <a:p>
                      <a:pPr algn="l"/>
                      <a:endParaRPr lang="en-US" sz="1400" dirty="0">
                        <a:solidFill>
                          <a:schemeClr val="bg1"/>
                        </a:solidFill>
                      </a:endParaRPr>
                    </a:p>
                    <a:p>
                      <a:pPr algn="l"/>
                      <a:r>
                        <a:rPr lang="en-US" sz="1400" dirty="0">
                          <a:solidFill>
                            <a:schemeClr val="bg1"/>
                          </a:solidFill>
                        </a:rPr>
                        <a:t>Have the confidence to  celebrate places where pupils diverge from the task (as being signs that they are owning their learning)</a:t>
                      </a:r>
                    </a:p>
                  </a:txBody>
                  <a:tcPr>
                    <a:solidFill>
                      <a:schemeClr val="accent4"/>
                    </a:solidFill>
                  </a:tcPr>
                </a:tc>
                <a:tc>
                  <a:txBody>
                    <a:bodyPr/>
                    <a:lstStyle/>
                    <a:p>
                      <a:pPr marL="0" indent="0">
                        <a:buFont typeface="Arial" panose="020B0604020202020204" pitchFamily="34" charset="0"/>
                        <a:buNone/>
                      </a:pPr>
                      <a:r>
                        <a:rPr lang="en-US" sz="1200" b="1" dirty="0"/>
                        <a:t>Drawing</a:t>
                      </a:r>
                    </a:p>
                  </a:txBody>
                  <a:tcPr/>
                </a:tc>
                <a:tc>
                  <a:txBody>
                    <a:bodyPr/>
                    <a:lstStyle/>
                    <a:p>
                      <a:pPr marL="0" indent="0">
                        <a:buFont typeface="Arial" panose="020B0604020202020204" pitchFamily="34" charset="0"/>
                        <a:buNone/>
                      </a:pPr>
                      <a:r>
                        <a:rPr lang="en-US" sz="1200" b="1" dirty="0"/>
                        <a:t>Painting &amp; Collage</a:t>
                      </a:r>
                    </a:p>
                  </a:txBody>
                  <a:tcPr/>
                </a:tc>
                <a:tc>
                  <a:txBody>
                    <a:bodyPr/>
                    <a:lstStyle/>
                    <a:p>
                      <a:pPr marL="0" indent="0">
                        <a:buFont typeface="Arial" panose="020B0604020202020204" pitchFamily="34" charset="0"/>
                        <a:buNone/>
                      </a:pPr>
                      <a:r>
                        <a:rPr lang="en-US" sz="1200" b="1" dirty="0"/>
                        <a:t>Printmaking</a:t>
                      </a:r>
                    </a:p>
                  </a:txBody>
                  <a:tcPr/>
                </a:tc>
                <a:tc>
                  <a:txBody>
                    <a:bodyPr/>
                    <a:lstStyle/>
                    <a:p>
                      <a:pPr marL="0" indent="0">
                        <a:buFont typeface="Arial" panose="020B0604020202020204" pitchFamily="34" charset="0"/>
                        <a:buNone/>
                      </a:pPr>
                      <a:r>
                        <a:rPr lang="en-US" sz="1200" b="1" dirty="0"/>
                        <a:t>3D</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Try out a range of materials &amp; processes and </a:t>
                      </a:r>
                      <a:r>
                        <a:rPr lang="en-US" sz="1600" b="1" dirty="0" err="1">
                          <a:solidFill>
                            <a:schemeClr val="bg1"/>
                          </a:solidFill>
                        </a:rPr>
                        <a:t>Recognise</a:t>
                      </a:r>
                      <a:r>
                        <a:rPr lang="en-US" sz="1600" b="1" dirty="0">
                          <a:solidFill>
                            <a:schemeClr val="bg1"/>
                          </a:solidFill>
                        </a:rPr>
                        <a:t> they have different qualities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i="0" kern="1200" dirty="0">
                          <a:solidFill>
                            <a:schemeClr val="bg1"/>
                          </a:solidFill>
                          <a:effectLst/>
                          <a:latin typeface="+mn-lt"/>
                          <a:ea typeface="+mn-ea"/>
                          <a:cs typeface="+mn-cs"/>
                        </a:rPr>
                        <a:t>Explore materials in a playful and open-ended manner</a:t>
                      </a: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Use materials purposefully to achieve particular characteristics or qualities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Be excited by the potential to create.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Understand that art is different to many subjects at school: through art, they can invent and discover</a:t>
                      </a:r>
                    </a:p>
                    <a:p>
                      <a:endParaRPr lang="en-US" sz="1600" dirty="0"/>
                    </a:p>
                  </a:txBody>
                  <a:tcPr>
                    <a:solidFill>
                      <a:schemeClr val="accent4"/>
                    </a:solidFill>
                  </a:tcPr>
                </a:tc>
                <a:extLst>
                  <a:ext uri="{0D108BD9-81ED-4DB2-BD59-A6C34878D82A}">
                    <a16:rowId xmlns:a16="http://schemas.microsoft.com/office/drawing/2014/main" val="2673643418"/>
                  </a:ext>
                </a:extLst>
              </a:tr>
              <a:tr h="2712720">
                <a:tc vMerge="1">
                  <a:txBody>
                    <a:bodyPr/>
                    <a:lstStyle/>
                    <a:p>
                      <a:endParaRPr lang="en-US"/>
                    </a:p>
                  </a:txBody>
                  <a:tcPr/>
                </a:tc>
                <a:tc>
                  <a:txBody>
                    <a:bodyPr/>
                    <a:lstStyle/>
                    <a:p>
                      <a:pPr marL="0" indent="0">
                        <a:buFont typeface="Arial" panose="020B0604020202020204" pitchFamily="34" charset="0"/>
                        <a:buNone/>
                      </a:pPr>
                      <a:r>
                        <a:rPr lang="en-US" sz="1200" dirty="0"/>
                        <a:t>Begin to explore a variety of drawing materials including </a:t>
                      </a:r>
                      <a:r>
                        <a:rPr lang="en-US" sz="1200" dirty="0">
                          <a:solidFill>
                            <a:srgbClr val="ED2E67"/>
                          </a:solidFill>
                        </a:rPr>
                        <a:t>pencil, graphite, pen, chalk, soft pastel, wax </a:t>
                      </a:r>
                      <a:r>
                        <a:rPr lang="en-US" sz="1200" dirty="0"/>
                        <a:t>and </a:t>
                      </a:r>
                      <a:r>
                        <a:rPr lang="en-US" sz="1200" dirty="0">
                          <a:solidFill>
                            <a:srgbClr val="ED2E67"/>
                          </a:solidFill>
                        </a:rPr>
                        <a:t>charcoal.</a:t>
                      </a:r>
                    </a:p>
                    <a:p>
                      <a:pPr marL="0" indent="0">
                        <a:buFont typeface="Arial" panose="020B0604020202020204" pitchFamily="34" charset="0"/>
                        <a:buNone/>
                      </a:pPr>
                      <a:r>
                        <a:rPr lang="en-US" sz="1200" dirty="0"/>
                        <a:t>Please see </a:t>
                      </a:r>
                      <a:r>
                        <a:rPr lang="en-US" sz="1200" dirty="0">
                          <a:hlinkClick r:id="rId2"/>
                        </a:rPr>
                        <a:t> curriculum planning art</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t>
                      </a:r>
                      <a:r>
                        <a:rPr lang="en-US" sz="1200" dirty="0">
                          <a:solidFill>
                            <a:srgbClr val="ED2E67"/>
                          </a:solidFill>
                        </a:rPr>
                        <a:t>mark making </a:t>
                      </a:r>
                      <a:r>
                        <a:rPr lang="en-US" sz="1200" dirty="0"/>
                        <a:t>to start to build mark-making vocabulary e.g. </a:t>
                      </a:r>
                      <a:r>
                        <a:rPr lang="en-US" sz="1200" dirty="0">
                          <a:hlinkClick r:id="rId3"/>
                        </a:rPr>
                        <a:t>drawing soft toys</a:t>
                      </a:r>
                      <a:r>
                        <a:rPr lang="en-US" sz="1200" dirty="0"/>
                        <a:t> and </a:t>
                      </a:r>
                      <a:r>
                        <a:rPr lang="en-US" sz="1200" dirty="0">
                          <a:hlinkClick r:id="rId4"/>
                        </a:rPr>
                        <a:t>drawing feathers</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Undertake projects which explore </a:t>
                      </a:r>
                      <a:r>
                        <a:rPr lang="en-US" sz="1200" dirty="0">
                          <a:solidFill>
                            <a:srgbClr val="ED2E67"/>
                          </a:solidFill>
                        </a:rPr>
                        <a:t>observational drawing (drawing what you see)</a:t>
                      </a:r>
                      <a:r>
                        <a:rPr lang="en-US" sz="1200" dirty="0"/>
                        <a:t>, to record what is seen, and also </a:t>
                      </a:r>
                      <a:r>
                        <a:rPr lang="en-US" sz="1200" dirty="0">
                          <a:solidFill>
                            <a:srgbClr val="ED2E67"/>
                          </a:solidFill>
                        </a:rPr>
                        <a:t>experimental drawing</a:t>
                      </a:r>
                      <a:r>
                        <a:rPr lang="en-US" sz="1200" dirty="0"/>
                        <a:t>, to share what is felt. Please see </a:t>
                      </a:r>
                      <a:r>
                        <a:rPr lang="en-US" sz="1200" dirty="0">
                          <a:hlinkClick r:id="rId5"/>
                        </a:rPr>
                        <a:t>observational and experimental drawing</a:t>
                      </a:r>
                      <a:r>
                        <a:rPr lang="en-US" sz="1200" dirty="0"/>
                        <a:t> and </a:t>
                      </a:r>
                      <a:r>
                        <a:rPr lang="en-GB" sz="1200" dirty="0">
                          <a:hlinkClick r:id="rId6"/>
                        </a:rPr>
                        <a:t>making magic spells</a:t>
                      </a:r>
                      <a:r>
                        <a:rPr lang="en-GB" sz="1200" dirty="0"/>
                        <a:t> and </a:t>
                      </a:r>
                      <a:r>
                        <a:rPr lang="en-GB" sz="1200" dirty="0">
                          <a:hlinkClick r:id="rId7"/>
                        </a:rPr>
                        <a:t>Woodland Exploration</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Become familiar with 2 </a:t>
                      </a:r>
                      <a:r>
                        <a:rPr lang="en-US" sz="1200" dirty="0">
                          <a:solidFill>
                            <a:srgbClr val="ED2E67"/>
                          </a:solidFill>
                        </a:rPr>
                        <a:t>or more </a:t>
                      </a:r>
                      <a:r>
                        <a:rPr lang="en-US" sz="1200" dirty="0"/>
                        <a:t>drawing exercises repeated over time to build skill. See</a:t>
                      </a:r>
                      <a:r>
                        <a:rPr lang="en-US" sz="1200" dirty="0">
                          <a:solidFill>
                            <a:srgbClr val="ED2E67"/>
                          </a:solidFill>
                        </a:rPr>
                        <a:t> Drawing Exercises </a:t>
                      </a:r>
                      <a:r>
                        <a:rPr lang="en-US" sz="1200" dirty="0"/>
                        <a:t>at </a:t>
                      </a:r>
                      <a:r>
                        <a:rPr lang="en-US" sz="1200" dirty="0">
                          <a:hlinkClick r:id="rId8"/>
                        </a:rPr>
                        <a:t>start here drawing</a:t>
                      </a:r>
                      <a:endParaRPr lang="en-US" sz="1200" dirty="0"/>
                    </a:p>
                  </a:txBody>
                  <a:tcPr/>
                </a:tc>
                <a:tc>
                  <a:txBody>
                    <a:bodyPr/>
                    <a:lstStyle/>
                    <a:p>
                      <a:pPr marL="0" indent="0">
                        <a:buFont typeface="Arial" panose="020B0604020202020204" pitchFamily="34" charset="0"/>
                        <a:buNone/>
                      </a:pPr>
                      <a:r>
                        <a:rPr lang="en-US" sz="1200" dirty="0" err="1"/>
                        <a:t>Recognise</a:t>
                      </a:r>
                      <a:r>
                        <a:rPr lang="en-US" sz="1200" dirty="0"/>
                        <a:t> </a:t>
                      </a:r>
                      <a:r>
                        <a:rPr lang="en-US" sz="1200" dirty="0">
                          <a:solidFill>
                            <a:srgbClr val="ED2E67"/>
                          </a:solidFill>
                        </a:rPr>
                        <a:t>primary colours </a:t>
                      </a:r>
                      <a:r>
                        <a:rPr lang="en-US" sz="1200" dirty="0"/>
                        <a:t>and use an experiential approach to simple </a:t>
                      </a:r>
                      <a:r>
                        <a:rPr lang="en-US" sz="1200" dirty="0">
                          <a:solidFill>
                            <a:srgbClr val="ED2E67"/>
                          </a:solidFill>
                        </a:rPr>
                        <a:t>colour mixing</a:t>
                      </a:r>
                      <a:r>
                        <a:rPr lang="en-US" sz="1200" dirty="0"/>
                        <a:t> to discover </a:t>
                      </a:r>
                      <a:r>
                        <a:rPr lang="en-US" sz="1200" dirty="0">
                          <a:solidFill>
                            <a:srgbClr val="ED2E67"/>
                          </a:solidFill>
                        </a:rPr>
                        <a:t>secondary colours</a:t>
                      </a:r>
                      <a:r>
                        <a:rPr lang="en-US" sz="1200" dirty="0"/>
                        <a:t>. e.g. </a:t>
                      </a:r>
                      <a:r>
                        <a:rPr lang="en-US" sz="1200" dirty="0">
                          <a:hlinkClick r:id="rId9"/>
                        </a:rPr>
                        <a:t>exploring colour</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Benefit from experiences learnt through drawing (in column 1) (mark-making, observational drawing, experimental drawing) and apply these skills to painting and collage:</a:t>
                      </a:r>
                    </a:p>
                    <a:p>
                      <a:pPr marL="0" indent="0">
                        <a:buFont typeface="Arial" panose="020B0604020202020204" pitchFamily="34" charset="0"/>
                        <a:buNone/>
                      </a:pPr>
                      <a:r>
                        <a:rPr lang="en-US" sz="1200" dirty="0"/>
                        <a:t>e.g. </a:t>
                      </a:r>
                      <a:r>
                        <a:rPr lang="en-US" sz="1200" dirty="0">
                          <a:hlinkClick r:id="rId10"/>
                        </a:rPr>
                        <a:t>mark making with acrylic paint</a:t>
                      </a:r>
                      <a:r>
                        <a:rPr lang="en-US" sz="1200" dirty="0"/>
                        <a:t> and </a:t>
                      </a:r>
                      <a:r>
                        <a:rPr lang="en-US" sz="1200" dirty="0">
                          <a:hlinkClick r:id="rId11"/>
                        </a:rPr>
                        <a:t>painting a rainbow-forest</a:t>
                      </a:r>
                      <a:r>
                        <a:rPr lang="en-US" sz="1200" dirty="0"/>
                        <a:t>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Enjoy discovering the interplay between </a:t>
                      </a:r>
                      <a:r>
                        <a:rPr lang="en-US" sz="1200" dirty="0">
                          <a:solidFill>
                            <a:srgbClr val="ED2E67"/>
                          </a:solidFill>
                        </a:rPr>
                        <a:t>materials</a:t>
                      </a:r>
                      <a:r>
                        <a:rPr lang="en-US" sz="1200" dirty="0"/>
                        <a:t> for example </a:t>
                      </a:r>
                      <a:r>
                        <a:rPr lang="en-US" sz="1200" dirty="0">
                          <a:solidFill>
                            <a:srgbClr val="ED2E67"/>
                          </a:solidFill>
                        </a:rPr>
                        <a:t>wax</a:t>
                      </a:r>
                      <a:r>
                        <a:rPr lang="en-US" sz="1200" dirty="0"/>
                        <a:t> and </a:t>
                      </a:r>
                      <a:r>
                        <a:rPr lang="en-US" sz="1200" dirty="0" err="1">
                          <a:solidFill>
                            <a:srgbClr val="ED2E67"/>
                          </a:solidFill>
                        </a:rPr>
                        <a:t>watercolour</a:t>
                      </a:r>
                      <a:endParaRPr lang="en-US" sz="1200" dirty="0">
                        <a:solidFill>
                          <a:srgbClr val="ED2E67"/>
                        </a:solidFill>
                      </a:endParaRPr>
                    </a:p>
                    <a:p>
                      <a:pPr marL="0" indent="0">
                        <a:buFont typeface="Arial" panose="020B0604020202020204" pitchFamily="34" charset="0"/>
                        <a:buNone/>
                      </a:pPr>
                      <a:r>
                        <a:rPr lang="en-US" sz="1200" dirty="0">
                          <a:hlinkClick r:id="rId12"/>
                        </a:rPr>
                        <a:t>wax resist autumn leaves</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a:txBody>
                  <a:tcPr/>
                </a:tc>
                <a:tc>
                  <a:txBody>
                    <a:bodyPr/>
                    <a:lstStyle/>
                    <a:p>
                      <a:pPr marL="0" indent="0">
                        <a:buFont typeface="Arial" panose="020B0604020202020204" pitchFamily="34" charset="0"/>
                        <a:buNone/>
                      </a:pPr>
                      <a:r>
                        <a:rPr lang="en-US" sz="1200" dirty="0"/>
                        <a:t>Explore simple </a:t>
                      </a:r>
                      <a:r>
                        <a:rPr lang="en-US" sz="1200" dirty="0">
                          <a:solidFill>
                            <a:srgbClr val="ED2E67"/>
                          </a:solidFill>
                        </a:rPr>
                        <a:t>printmaking</a:t>
                      </a:r>
                      <a:r>
                        <a:rPr lang="en-US" sz="1200" dirty="0"/>
                        <a:t>.</a:t>
                      </a:r>
                    </a:p>
                    <a:p>
                      <a:pPr marL="0" indent="0">
                        <a:buFont typeface="Arial" panose="020B0604020202020204" pitchFamily="34" charset="0"/>
                        <a:buNone/>
                      </a:pPr>
                      <a:r>
                        <a:rPr lang="en-US" sz="1200" dirty="0"/>
                        <a:t>For example using plasticine, found materials or </a:t>
                      </a:r>
                      <a:r>
                        <a:rPr lang="en-US" sz="1200" dirty="0">
                          <a:solidFill>
                            <a:srgbClr val="ED2E67"/>
                          </a:solidFill>
                        </a:rPr>
                        <a:t>quick print foam</a:t>
                      </a:r>
                      <a:r>
                        <a:rPr lang="en-US" sz="1200" dirty="0"/>
                        <a:t>,  </a:t>
                      </a:r>
                      <a:r>
                        <a:rPr lang="en-US" sz="1200" dirty="0">
                          <a:hlinkClick r:id="rId13"/>
                        </a:rPr>
                        <a:t>plasticine printmaking</a:t>
                      </a:r>
                      <a:r>
                        <a:rPr lang="en-US" sz="1200" dirty="0"/>
                        <a:t> or </a:t>
                      </a:r>
                      <a:r>
                        <a:rPr lang="en-US" sz="1200" dirty="0">
                          <a:hlinkClick r:id="rId14"/>
                        </a:rPr>
                        <a:t>everyday printmaking</a:t>
                      </a:r>
                      <a:endParaRPr lang="en-US"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Search out </a:t>
                      </a:r>
                      <a:r>
                        <a:rPr lang="en-US" sz="1200" dirty="0">
                          <a:solidFill>
                            <a:srgbClr val="ED2E67"/>
                          </a:solidFill>
                        </a:rPr>
                        <a:t>found objects </a:t>
                      </a:r>
                      <a:r>
                        <a:rPr lang="en-US" sz="1200" dirty="0"/>
                        <a:t>to be used as </a:t>
                      </a:r>
                      <a:r>
                        <a:rPr lang="en-US" sz="1200" dirty="0">
                          <a:solidFill>
                            <a:srgbClr val="ED2E67"/>
                          </a:solidFill>
                        </a:rPr>
                        <a:t>tools</a:t>
                      </a:r>
                      <a:r>
                        <a:rPr lang="en-US" sz="1200" dirty="0"/>
                        <a:t> to press into plasticine to create texture and to understand notions of </a:t>
                      </a:r>
                      <a:r>
                        <a:rPr lang="en-US" sz="1200" dirty="0">
                          <a:solidFill>
                            <a:srgbClr val="ED2E67"/>
                          </a:solidFill>
                        </a:rPr>
                        <a:t>positive and negative</a:t>
                      </a:r>
                      <a:r>
                        <a:rPr lang="en-US" sz="1200" dirty="0"/>
                        <a:t>. Use rollers or the backs of spoon to create pressure to make a print. </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Explore </a:t>
                      </a:r>
                      <a:r>
                        <a:rPr lang="en-US" sz="1200" dirty="0">
                          <a:solidFill>
                            <a:srgbClr val="ED2E67"/>
                          </a:solidFill>
                        </a:rPr>
                        <a:t>pattern, line, shape </a:t>
                      </a:r>
                      <a:r>
                        <a:rPr lang="en-US" sz="1200" dirty="0"/>
                        <a:t>and </a:t>
                      </a:r>
                      <a:r>
                        <a:rPr lang="en-US" sz="1200" dirty="0">
                          <a:solidFill>
                            <a:srgbClr val="ED2E67"/>
                          </a:solidFill>
                        </a:rPr>
                        <a:t>texture.</a:t>
                      </a:r>
                    </a:p>
                    <a:p>
                      <a:pPr marL="0" indent="0">
                        <a:buFont typeface="Arial" panose="020B0604020202020204" pitchFamily="34" charset="0"/>
                        <a:buNone/>
                      </a:pPr>
                      <a:endParaRPr lang="en-US" sz="1200" dirty="0"/>
                    </a:p>
                  </a:txBody>
                  <a:tcPr/>
                </a:tc>
                <a:tc>
                  <a:txBody>
                    <a:bodyPr/>
                    <a:lstStyle/>
                    <a:p>
                      <a:pPr marL="0" indent="0">
                        <a:buFont typeface="Arial" panose="020B0604020202020204" pitchFamily="34" charset="0"/>
                        <a:buNone/>
                      </a:pPr>
                      <a:r>
                        <a:rPr lang="en-US" sz="1200" dirty="0"/>
                        <a:t>Explore, discover and invent ways for </a:t>
                      </a:r>
                      <a:r>
                        <a:rPr lang="en-US" sz="1200" dirty="0">
                          <a:solidFill>
                            <a:srgbClr val="ED2E67"/>
                          </a:solidFill>
                        </a:rPr>
                        <a:t>2d</a:t>
                      </a:r>
                      <a:r>
                        <a:rPr lang="en-US" sz="1200" dirty="0"/>
                        <a:t> to </a:t>
                      </a:r>
                      <a:r>
                        <a:rPr lang="en-US" sz="1200" dirty="0">
                          <a:solidFill>
                            <a:srgbClr val="ED2E67"/>
                          </a:solidFill>
                        </a:rPr>
                        <a:t>transform</a:t>
                      </a:r>
                      <a:r>
                        <a:rPr lang="en-US" sz="1200" dirty="0"/>
                        <a:t> into </a:t>
                      </a:r>
                      <a:r>
                        <a:rPr lang="en-US" sz="1200" dirty="0">
                          <a:solidFill>
                            <a:srgbClr val="ED2E67"/>
                          </a:solidFill>
                        </a:rPr>
                        <a:t>3d sculpture</a:t>
                      </a:r>
                      <a:r>
                        <a:rPr lang="en-US" sz="1200" dirty="0"/>
                        <a:t>. This might be through creating drawings or prints on paper which are then </a:t>
                      </a:r>
                      <a:r>
                        <a:rPr lang="en-US" sz="1200" dirty="0">
                          <a:solidFill>
                            <a:srgbClr val="ED2E67"/>
                          </a:solidFill>
                        </a:rPr>
                        <a:t>folded</a:t>
                      </a:r>
                      <a:r>
                        <a:rPr lang="en-US" sz="1200" dirty="0"/>
                        <a:t>, through </a:t>
                      </a:r>
                      <a:r>
                        <a:rPr lang="en-US" sz="1200" dirty="0">
                          <a:solidFill>
                            <a:srgbClr val="ED2E67"/>
                          </a:solidFill>
                        </a:rPr>
                        <a:t>collage</a:t>
                      </a:r>
                      <a:r>
                        <a:rPr lang="en-US" sz="1200" dirty="0"/>
                        <a:t> which becomes </a:t>
                      </a:r>
                      <a:r>
                        <a:rPr lang="en-US" sz="1200" dirty="0">
                          <a:solidFill>
                            <a:srgbClr val="ED2E67"/>
                          </a:solidFill>
                        </a:rPr>
                        <a:t>relief</a:t>
                      </a:r>
                      <a:r>
                        <a:rPr lang="en-US" sz="1200" dirty="0"/>
                        <a:t>, through </a:t>
                      </a:r>
                      <a:r>
                        <a:rPr lang="en-US" sz="1200" dirty="0">
                          <a:solidFill>
                            <a:schemeClr val="tx1"/>
                          </a:solidFill>
                        </a:rPr>
                        <a:t>2d </a:t>
                      </a:r>
                      <a:r>
                        <a:rPr lang="en-US" sz="1200" dirty="0">
                          <a:solidFill>
                            <a:srgbClr val="ED2E67"/>
                          </a:solidFill>
                        </a:rPr>
                        <a:t>shapes</a:t>
                      </a:r>
                      <a:r>
                        <a:rPr lang="en-US" sz="1200" dirty="0"/>
                        <a:t> which are </a:t>
                      </a:r>
                      <a:r>
                        <a:rPr lang="en-US" sz="1200" dirty="0">
                          <a:solidFill>
                            <a:srgbClr val="ED2E67"/>
                          </a:solidFill>
                        </a:rPr>
                        <a:t>cut</a:t>
                      </a:r>
                      <a:r>
                        <a:rPr lang="en-US" sz="1200" dirty="0"/>
                        <a:t> out and </a:t>
                      </a:r>
                      <a:r>
                        <a:rPr lang="en-US" sz="1200" dirty="0">
                          <a:solidFill>
                            <a:srgbClr val="ED2E67"/>
                          </a:solidFill>
                        </a:rPr>
                        <a:t>constructed</a:t>
                      </a:r>
                      <a:r>
                        <a:rPr lang="en-US" sz="1200" dirty="0"/>
                        <a:t> with. </a:t>
                      </a:r>
                    </a:p>
                    <a:p>
                      <a:pPr marL="0" indent="0">
                        <a:buFont typeface="Arial" panose="020B0604020202020204" pitchFamily="34" charset="0"/>
                        <a:buNone/>
                      </a:pPr>
                      <a:r>
                        <a:rPr lang="en-US" sz="1200" dirty="0"/>
                        <a:t>For example </a:t>
                      </a:r>
                      <a:r>
                        <a:rPr lang="en-GB" sz="1200" dirty="0">
                          <a:hlinkClick r:id="rId15"/>
                        </a:rPr>
                        <a:t>making birds</a:t>
                      </a: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Explore </a:t>
                      </a:r>
                      <a:r>
                        <a:rPr lang="en-GB" sz="1200" dirty="0">
                          <a:solidFill>
                            <a:srgbClr val="ED2E67"/>
                          </a:solidFill>
                        </a:rPr>
                        <a:t>modelling</a:t>
                      </a:r>
                      <a:r>
                        <a:rPr lang="en-GB" sz="1200" dirty="0"/>
                        <a:t> materials such as </a:t>
                      </a:r>
                      <a:r>
                        <a:rPr lang="en-GB" sz="1200" dirty="0">
                          <a:solidFill>
                            <a:srgbClr val="ED2E67"/>
                          </a:solidFill>
                        </a:rPr>
                        <a:t>Modroc, clay</a:t>
                      </a:r>
                      <a:r>
                        <a:rPr lang="en-GB" sz="1200" dirty="0"/>
                        <a:t> and </a:t>
                      </a:r>
                      <a:r>
                        <a:rPr lang="en-GB" sz="1200" dirty="0">
                          <a:solidFill>
                            <a:srgbClr val="ED2E67"/>
                          </a:solidFill>
                        </a:rPr>
                        <a:t>plasticine</a:t>
                      </a:r>
                      <a:r>
                        <a:rPr lang="en-GB" sz="1200" dirty="0"/>
                        <a:t> in an open-ended manner, to discover what they might do. </a:t>
                      </a:r>
                      <a:r>
                        <a:rPr lang="en-GB" sz="1200" dirty="0">
                          <a:hlinkClick r:id="rId16"/>
                        </a:rPr>
                        <a:t>modroc plasterboard</a:t>
                      </a:r>
                      <a:r>
                        <a:rPr lang="en-GB" sz="1200" dirty="0"/>
                        <a:t> or </a:t>
                      </a:r>
                      <a:r>
                        <a:rPr lang="en-GB" sz="1200" dirty="0">
                          <a:hlinkClick r:id="rId17"/>
                        </a:rPr>
                        <a:t>making modroc sculpture</a:t>
                      </a:r>
                      <a:endParaRPr lang="en-GB" sz="1200" dirty="0"/>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Use basic tools to help deconstruct (</a:t>
                      </a:r>
                      <a:r>
                        <a:rPr lang="en-US" sz="1200" dirty="0">
                          <a:solidFill>
                            <a:srgbClr val="ED2E67"/>
                          </a:solidFill>
                        </a:rPr>
                        <a:t>scissors</a:t>
                      </a:r>
                      <a:r>
                        <a:rPr lang="en-US" sz="1200" dirty="0"/>
                        <a:t>) and then construct (</a:t>
                      </a:r>
                      <a:r>
                        <a:rPr lang="en-US" sz="1200" dirty="0">
                          <a:solidFill>
                            <a:srgbClr val="ED2E67"/>
                          </a:solidFill>
                        </a:rPr>
                        <a:t>glue sticks</a:t>
                      </a:r>
                      <a:r>
                        <a:rPr lang="en-US" sz="1200" dirty="0"/>
                        <a:t>).</a:t>
                      </a:r>
                    </a:p>
                  </a:txBody>
                  <a:tcPr/>
                </a:tc>
                <a:tc vMerge="1">
                  <a:txBody>
                    <a:bodyPr/>
                    <a:lstStyle/>
                    <a:p>
                      <a:endParaRPr lang="en-US"/>
                    </a:p>
                  </a:txBody>
                  <a:tcPr/>
                </a:tc>
                <a:extLst>
                  <a:ext uri="{0D108BD9-81ED-4DB2-BD59-A6C34878D82A}">
                    <a16:rowId xmlns:a16="http://schemas.microsoft.com/office/drawing/2014/main" val="3411878879"/>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18"/>
          <a:stretch>
            <a:fillRect/>
          </a:stretch>
        </p:blipFill>
        <p:spPr>
          <a:xfrm>
            <a:off x="21555" y="0"/>
            <a:ext cx="1383030" cy="791093"/>
          </a:xfrm>
          <a:prstGeom prst="rect">
            <a:avLst/>
          </a:prstGeom>
        </p:spPr>
      </p:pic>
    </p:spTree>
    <p:extLst>
      <p:ext uri="{BB962C8B-B14F-4D97-AF65-F5344CB8AC3E}">
        <p14:creationId xmlns:p14="http://schemas.microsoft.com/office/powerpoint/2010/main" val="61326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39151814"/>
              </p:ext>
            </p:extLst>
          </p:nvPr>
        </p:nvGraphicFramePr>
        <p:xfrm>
          <a:off x="125731" y="159598"/>
          <a:ext cx="11935091" cy="3931920"/>
        </p:xfrm>
        <a:graphic>
          <a:graphicData uri="http://schemas.openxmlformats.org/drawingml/2006/table">
            <a:tbl>
              <a:tblPr firstRow="1" bandRow="1">
                <a:tableStyleId>{00A15C55-8517-42AA-B614-E9B94910E393}</a:tableStyleId>
              </a:tblPr>
              <a:tblGrid>
                <a:gridCol w="1286254">
                  <a:extLst>
                    <a:ext uri="{9D8B030D-6E8A-4147-A177-3AD203B41FA5}">
                      <a16:colId xmlns:a16="http://schemas.microsoft.com/office/drawing/2014/main" val="2274116801"/>
                    </a:ext>
                  </a:extLst>
                </a:gridCol>
                <a:gridCol w="2821525">
                  <a:extLst>
                    <a:ext uri="{9D8B030D-6E8A-4147-A177-3AD203B41FA5}">
                      <a16:colId xmlns:a16="http://schemas.microsoft.com/office/drawing/2014/main" val="3207300427"/>
                    </a:ext>
                  </a:extLst>
                </a:gridCol>
                <a:gridCol w="2731124">
                  <a:extLst>
                    <a:ext uri="{9D8B030D-6E8A-4147-A177-3AD203B41FA5}">
                      <a16:colId xmlns:a16="http://schemas.microsoft.com/office/drawing/2014/main" val="1320841933"/>
                    </a:ext>
                  </a:extLst>
                </a:gridCol>
                <a:gridCol w="2193798">
                  <a:extLst>
                    <a:ext uri="{9D8B030D-6E8A-4147-A177-3AD203B41FA5}">
                      <a16:colId xmlns:a16="http://schemas.microsoft.com/office/drawing/2014/main" val="1431614643"/>
                    </a:ext>
                  </a:extLst>
                </a:gridCol>
                <a:gridCol w="2902390">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3">
                  <a:txBody>
                    <a:bodyPr/>
                    <a:lstStyle/>
                    <a:p>
                      <a:pPr algn="ctr"/>
                      <a:r>
                        <a:rPr lang="en-US" dirty="0">
                          <a:solidFill>
                            <a:schemeClr val="bg1"/>
                          </a:solidFill>
                        </a:rPr>
                        <a:t>Year 1 - Evaluating</a:t>
                      </a:r>
                    </a:p>
                  </a:txBody>
                  <a:tcPr/>
                </a:tc>
                <a:tc hMerge="1">
                  <a:txBody>
                    <a:bodyPr/>
                    <a:lstStyle/>
                    <a:p>
                      <a:endParaRPr lang="en-US"/>
                    </a:p>
                  </a:txBody>
                  <a:tcPr/>
                </a:tc>
                <a:tc hMerge="1">
                  <a:txBody>
                    <a:bodyPr/>
                    <a:lstStyle/>
                    <a:p>
                      <a:endParaRPr lang="en-US"/>
                    </a:p>
                  </a:txBody>
                  <a:tcPr/>
                </a:tc>
                <a:tc>
                  <a:txBody>
                    <a:bodyPr/>
                    <a:lstStyle/>
                    <a:p>
                      <a:pPr algn="ctr"/>
                      <a:r>
                        <a:rPr lang="en-US" dirty="0">
                          <a:solidFill>
                            <a:schemeClr val="bg1"/>
                          </a:solidFill>
                        </a:rPr>
                        <a:t>By the end of Year 1</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410592">
                <a:tc rowSpan="2">
                  <a:txBody>
                    <a:bodyPr/>
                    <a:lstStyle/>
                    <a:p>
                      <a:pPr algn="l"/>
                      <a:r>
                        <a:rPr lang="en-US" sz="1400" b="1" dirty="0">
                          <a:solidFill>
                            <a:schemeClr val="tx1"/>
                          </a:solidFill>
                        </a:rPr>
                        <a:t>Evaluating</a:t>
                      </a:r>
                    </a:p>
                    <a:p>
                      <a:pPr algn="l"/>
                      <a:endParaRPr lang="en-US" sz="1400" dirty="0">
                        <a:solidFill>
                          <a:schemeClr val="tx1"/>
                        </a:solidFill>
                      </a:endParaRPr>
                    </a:p>
                    <a:p>
                      <a:pPr algn="l"/>
                      <a:r>
                        <a:rPr lang="en-US" sz="1400" b="1" dirty="0">
                          <a:solidFill>
                            <a:schemeClr val="bg1"/>
                          </a:solidFill>
                        </a:rPr>
                        <a:t>Teachers should:</a:t>
                      </a:r>
                    </a:p>
                    <a:p>
                      <a:pPr algn="l"/>
                      <a:endParaRPr lang="en-US" sz="1400" dirty="0">
                        <a:solidFill>
                          <a:schemeClr val="bg1"/>
                        </a:solidFill>
                      </a:endParaRPr>
                    </a:p>
                    <a:p>
                      <a:pPr algn="l"/>
                      <a:r>
                        <a:rPr lang="en-US" sz="1400" dirty="0">
                          <a:solidFill>
                            <a:schemeClr val="bg1"/>
                          </a:solidFill>
                        </a:rPr>
                        <a:t>Be aware of the importance of sensitively unearthing </a:t>
                      </a:r>
                      <a:r>
                        <a:rPr lang="en-US" sz="1400" i="1" dirty="0">
                          <a:solidFill>
                            <a:schemeClr val="bg1"/>
                          </a:solidFill>
                        </a:rPr>
                        <a:t>intention</a:t>
                      </a:r>
                      <a:r>
                        <a:rPr lang="en-US" sz="1400" dirty="0">
                          <a:solidFill>
                            <a:schemeClr val="bg1"/>
                          </a:solidFill>
                        </a:rPr>
                        <a:t>, which may not always be apparent in end result</a:t>
                      </a:r>
                    </a:p>
                  </a:txBody>
                  <a:tcPr>
                    <a:solidFill>
                      <a:schemeClr val="accent4"/>
                    </a:solidFill>
                  </a:tcPr>
                </a:tc>
                <a:tc>
                  <a:txBody>
                    <a:bodyPr/>
                    <a:lstStyle/>
                    <a:p>
                      <a:r>
                        <a:rPr lang="en-US" sz="1200" b="1" dirty="0"/>
                        <a:t>As a Class</a:t>
                      </a:r>
                    </a:p>
                  </a:txBody>
                  <a:tcPr/>
                </a:tc>
                <a:tc>
                  <a:txBody>
                    <a:bodyPr/>
                    <a:lstStyle/>
                    <a:p>
                      <a:r>
                        <a:rPr lang="en-US" sz="1200" b="1" dirty="0"/>
                        <a:t>In Small Groups</a:t>
                      </a:r>
                    </a:p>
                  </a:txBody>
                  <a:tcPr/>
                </a:tc>
                <a:tc>
                  <a:txBody>
                    <a:bodyPr/>
                    <a:lstStyle/>
                    <a:p>
                      <a:r>
                        <a:rPr lang="en-US" sz="1200" b="1" dirty="0"/>
                        <a:t>One to One</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Show interest in and describe what they think about the work of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Take pleasure in the work they have created and see that it gives other people pleasure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solidFill>
                        </a:rPr>
                        <a:t>Begin to take photographs and use digital media</a:t>
                      </a:r>
                    </a:p>
                    <a:p>
                      <a:endParaRPr lang="en-US" sz="1200" dirty="0"/>
                    </a:p>
                  </a:txBody>
                  <a:tcPr>
                    <a:solidFill>
                      <a:schemeClr val="accent4"/>
                    </a:solidFill>
                  </a:tcPr>
                </a:tc>
                <a:extLst>
                  <a:ext uri="{0D108BD9-81ED-4DB2-BD59-A6C34878D82A}">
                    <a16:rowId xmlns:a16="http://schemas.microsoft.com/office/drawing/2014/main" val="3362717940"/>
                  </a:ext>
                </a:extLst>
              </a:tr>
              <a:tr h="0">
                <a:tc vMerge="1">
                  <a:txBody>
                    <a:bodyPr/>
                    <a:lstStyle/>
                    <a:p>
                      <a:endParaRPr lang="en-US"/>
                    </a:p>
                  </a:txBody>
                  <a:tcPr/>
                </a:tc>
                <a:tc>
                  <a:txBody>
                    <a:bodyPr/>
                    <a:lstStyle/>
                    <a:p>
                      <a:r>
                        <a:rPr lang="en-US" sz="1200" dirty="0">
                          <a:solidFill>
                            <a:srgbClr val="ED2E67"/>
                          </a:solidFill>
                        </a:rPr>
                        <a:t>Enjoy listening </a:t>
                      </a:r>
                      <a:r>
                        <a:rPr lang="en-US" sz="1200" dirty="0"/>
                        <a:t>to other peoples </a:t>
                      </a:r>
                      <a:r>
                        <a:rPr lang="en-US" sz="1200" dirty="0">
                          <a:solidFill>
                            <a:srgbClr val="ED2E67"/>
                          </a:solidFill>
                        </a:rPr>
                        <a:t>views</a:t>
                      </a:r>
                      <a:r>
                        <a:rPr lang="en-US" sz="1200" dirty="0"/>
                        <a:t> about </a:t>
                      </a:r>
                      <a:r>
                        <a:rPr lang="en-US" sz="1200" dirty="0">
                          <a:solidFill>
                            <a:srgbClr val="ED2E67"/>
                          </a:solidFill>
                        </a:rPr>
                        <a:t>artwork made by others.</a:t>
                      </a:r>
                    </a:p>
                    <a:p>
                      <a:br>
                        <a:rPr lang="en-US" sz="1200" dirty="0"/>
                      </a:br>
                      <a:r>
                        <a:rPr lang="en-US" sz="1200" dirty="0">
                          <a:solidFill>
                            <a:srgbClr val="ED2E67"/>
                          </a:solidFill>
                        </a:rPr>
                        <a:t>Feel able to express and share an opinion </a:t>
                      </a:r>
                      <a:r>
                        <a:rPr lang="en-US" sz="1200" dirty="0"/>
                        <a:t>about  the artwork. </a:t>
                      </a:r>
                    </a:p>
                  </a:txBody>
                  <a:tcPr/>
                </a:tc>
                <a:tc>
                  <a:txBody>
                    <a:bodyPr/>
                    <a:lstStyle/>
                    <a:p>
                      <a:r>
                        <a:rPr lang="en-US" sz="1200" dirty="0">
                          <a:solidFill>
                            <a:srgbClr val="ED2E67"/>
                          </a:solidFill>
                        </a:rPr>
                        <a:t>Share work to others in small groups, </a:t>
                      </a:r>
                      <a:r>
                        <a:rPr lang="en-US" sz="1200" dirty="0">
                          <a:solidFill>
                            <a:schemeClr val="tx1"/>
                          </a:solidFill>
                        </a:rPr>
                        <a:t>and</a:t>
                      </a:r>
                      <a:r>
                        <a:rPr lang="en-US" sz="1200" dirty="0">
                          <a:solidFill>
                            <a:srgbClr val="ED2E67"/>
                          </a:solidFill>
                        </a:rPr>
                        <a:t> listen to what they think about what you have made.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ED2E67"/>
                          </a:solidFill>
                        </a:rPr>
                        <a:t>Talk</a:t>
                      </a:r>
                      <a:r>
                        <a:rPr lang="en-US" sz="1200" dirty="0"/>
                        <a:t> to a peer or teacher about the artwork made and </a:t>
                      </a:r>
                      <a:r>
                        <a:rPr lang="en-US" sz="1200" dirty="0">
                          <a:solidFill>
                            <a:srgbClr val="ED2E67"/>
                          </a:solidFill>
                        </a:rPr>
                        <a:t>share</a:t>
                      </a:r>
                      <a:r>
                        <a:rPr lang="en-US" sz="1200" dirty="0"/>
                        <a:t> what you have </a:t>
                      </a:r>
                      <a:r>
                        <a:rPr lang="en-US" sz="1200" dirty="0">
                          <a:solidFill>
                            <a:srgbClr val="ED2E67"/>
                          </a:solidFill>
                        </a:rPr>
                        <a:t>enjoyed</a:t>
                      </a:r>
                      <a:r>
                        <a:rPr lang="en-US" sz="1200" dirty="0"/>
                        <a:t> during the </a:t>
                      </a:r>
                      <a:r>
                        <a:rPr lang="en-US" sz="1200" dirty="0">
                          <a:solidFill>
                            <a:srgbClr val="ED2E67"/>
                          </a:solidFill>
                        </a:rPr>
                        <a:t>process</a:t>
                      </a:r>
                      <a:r>
                        <a:rPr lang="en-US" sz="1200" dirty="0"/>
                        <a:t>, and what you like about the </a:t>
                      </a:r>
                      <a:r>
                        <a:rPr lang="en-US" sz="1200" dirty="0">
                          <a:solidFill>
                            <a:srgbClr val="ED2E67"/>
                          </a:solidFill>
                        </a:rPr>
                        <a:t>end result</a:t>
                      </a:r>
                      <a:r>
                        <a:rPr lang="en-US" sz="1200" dirty="0"/>
                        <a:t>.</a:t>
                      </a:r>
                    </a:p>
                    <a:p>
                      <a:endParaRPr lang="en-US" sz="1200" dirty="0"/>
                    </a:p>
                  </a:txBody>
                  <a:tcPr/>
                </a:tc>
                <a:tc vMerge="1">
                  <a:txBody>
                    <a:bodyPr/>
                    <a:lstStyle/>
                    <a:p>
                      <a:endParaRPr lang="en-US"/>
                    </a:p>
                  </a:txBody>
                  <a:tcPr/>
                </a:tc>
                <a:extLst>
                  <a:ext uri="{0D108BD9-81ED-4DB2-BD59-A6C34878D82A}">
                    <a16:rowId xmlns:a16="http://schemas.microsoft.com/office/drawing/2014/main" val="3327834514"/>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33130" y="0"/>
            <a:ext cx="1383030" cy="791093"/>
          </a:xfrm>
          <a:prstGeom prst="rect">
            <a:avLst/>
          </a:prstGeom>
        </p:spPr>
      </p:pic>
    </p:spTree>
    <p:extLst>
      <p:ext uri="{BB962C8B-B14F-4D97-AF65-F5344CB8AC3E}">
        <p14:creationId xmlns:p14="http://schemas.microsoft.com/office/powerpoint/2010/main" val="2436192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554100770"/>
              </p:ext>
            </p:extLst>
          </p:nvPr>
        </p:nvGraphicFramePr>
        <p:xfrm>
          <a:off x="125731" y="159598"/>
          <a:ext cx="11935091" cy="5852160"/>
        </p:xfrm>
        <a:graphic>
          <a:graphicData uri="http://schemas.openxmlformats.org/drawingml/2006/table">
            <a:tbl>
              <a:tblPr firstRow="1" bandRow="1">
                <a:tableStyleId>{00A15C55-8517-42AA-B614-E9B94910E393}</a:tableStyleId>
              </a:tblPr>
              <a:tblGrid>
                <a:gridCol w="1286254">
                  <a:extLst>
                    <a:ext uri="{9D8B030D-6E8A-4147-A177-3AD203B41FA5}">
                      <a16:colId xmlns:a16="http://schemas.microsoft.com/office/drawing/2014/main" val="2274116801"/>
                    </a:ext>
                  </a:extLst>
                </a:gridCol>
                <a:gridCol w="5080618">
                  <a:extLst>
                    <a:ext uri="{9D8B030D-6E8A-4147-A177-3AD203B41FA5}">
                      <a16:colId xmlns:a16="http://schemas.microsoft.com/office/drawing/2014/main" val="3207300427"/>
                    </a:ext>
                  </a:extLst>
                </a:gridCol>
                <a:gridCol w="2665829">
                  <a:extLst>
                    <a:ext uri="{9D8B030D-6E8A-4147-A177-3AD203B41FA5}">
                      <a16:colId xmlns:a16="http://schemas.microsoft.com/office/drawing/2014/main" val="1377372589"/>
                    </a:ext>
                  </a:extLst>
                </a:gridCol>
                <a:gridCol w="2902390">
                  <a:extLst>
                    <a:ext uri="{9D8B030D-6E8A-4147-A177-3AD203B41FA5}">
                      <a16:colId xmlns:a16="http://schemas.microsoft.com/office/drawing/2014/main" val="4107863317"/>
                    </a:ext>
                  </a:extLst>
                </a:gridCol>
              </a:tblGrid>
              <a:tr h="638698">
                <a:tc>
                  <a:txBody>
                    <a:bodyPr/>
                    <a:lstStyle/>
                    <a:p>
                      <a:endParaRPr lang="en-US" dirty="0"/>
                    </a:p>
                  </a:txBody>
                  <a:tcPr>
                    <a:solidFill>
                      <a:schemeClr val="bg1"/>
                    </a:solidFill>
                  </a:tcPr>
                </a:tc>
                <a:tc gridSpan="2">
                  <a:txBody>
                    <a:bodyPr/>
                    <a:lstStyle/>
                    <a:p>
                      <a:pPr algn="ctr"/>
                      <a:r>
                        <a:rPr lang="en-US" dirty="0">
                          <a:solidFill>
                            <a:schemeClr val="bg1"/>
                          </a:solidFill>
                        </a:rPr>
                        <a:t>Year 1 – Knowledge &amp; Understanding</a:t>
                      </a:r>
                    </a:p>
                  </a:txBody>
                  <a:tcPr/>
                </a:tc>
                <a:tc hMerge="1">
                  <a:txBody>
                    <a:bodyPr/>
                    <a:lstStyle/>
                    <a:p>
                      <a:endParaRPr lang="en-US"/>
                    </a:p>
                  </a:txBody>
                  <a:tcPr/>
                </a:tc>
                <a:tc>
                  <a:txBody>
                    <a:bodyPr/>
                    <a:lstStyle/>
                    <a:p>
                      <a:pPr algn="ctr"/>
                      <a:r>
                        <a:rPr lang="en-US" dirty="0">
                          <a:solidFill>
                            <a:schemeClr val="bg1"/>
                          </a:solidFill>
                        </a:rPr>
                        <a:t>By the end of Year 1</a:t>
                      </a:r>
                    </a:p>
                    <a:p>
                      <a:pPr algn="ctr"/>
                      <a:r>
                        <a:rPr lang="en-US" dirty="0">
                          <a:solidFill>
                            <a:schemeClr val="bg1"/>
                          </a:solidFill>
                        </a:rPr>
                        <a:t>Children should be able to…</a:t>
                      </a:r>
                    </a:p>
                  </a:txBody>
                  <a:tcPr>
                    <a:solidFill>
                      <a:schemeClr val="accent4"/>
                    </a:solidFill>
                  </a:tcPr>
                </a:tc>
                <a:extLst>
                  <a:ext uri="{0D108BD9-81ED-4DB2-BD59-A6C34878D82A}">
                    <a16:rowId xmlns:a16="http://schemas.microsoft.com/office/drawing/2014/main" val="1377902554"/>
                  </a:ext>
                </a:extLst>
              </a:tr>
              <a:tr h="394206">
                <a:tc rowSpan="2">
                  <a:txBody>
                    <a:bodyPr/>
                    <a:lstStyle/>
                    <a:p>
                      <a:pPr algn="l"/>
                      <a:r>
                        <a:rPr lang="en-US" sz="1400" b="1" dirty="0">
                          <a:solidFill>
                            <a:schemeClr val="tx1"/>
                          </a:solidFill>
                        </a:rPr>
                        <a:t>Knowledge &amp; Understanding</a:t>
                      </a:r>
                    </a:p>
                    <a:p>
                      <a:pPr algn="l"/>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Teachers should: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err="1">
                          <a:solidFill>
                            <a:schemeClr val="bg1"/>
                          </a:solidFill>
                        </a:rPr>
                        <a:t>Recognise</a:t>
                      </a:r>
                      <a:r>
                        <a:rPr lang="en-US" sz="1400" dirty="0">
                          <a:solidFill>
                            <a:schemeClr val="bg1"/>
                          </a:solidFill>
                        </a:rPr>
                        <a:t> that in art, a more valuable and relevant learning experience comes from underpinning  technical and formal knowledge with an experiential  understanding about what it is to be a creative human.</a:t>
                      </a:r>
                    </a:p>
                  </a:txBody>
                  <a:tcPr>
                    <a:solidFill>
                      <a:schemeClr val="accent4"/>
                    </a:solidFill>
                  </a:tcPr>
                </a:tc>
                <a:tc>
                  <a:txBody>
                    <a:bodyPr/>
                    <a:lstStyle/>
                    <a:p>
                      <a:r>
                        <a:rPr lang="en-US" sz="1200" b="1" dirty="0"/>
                        <a:t>Formal</a:t>
                      </a:r>
                    </a:p>
                  </a:txBody>
                  <a:tcPr/>
                </a:tc>
                <a:tc gridSpan="2">
                  <a:txBody>
                    <a:bodyPr/>
                    <a:lstStyle/>
                    <a:p>
                      <a:r>
                        <a:rPr lang="en-US" sz="1200" b="1" dirty="0"/>
                        <a:t>Experiential</a:t>
                      </a:r>
                    </a:p>
                  </a:txBody>
                  <a:tcPr/>
                </a:tc>
                <a:tc hMerge="1">
                  <a:txBody>
                    <a:bodyPr/>
                    <a:lstStyle/>
                    <a:p>
                      <a:endParaRPr lang="en-US" sz="1200" dirty="0"/>
                    </a:p>
                  </a:txBody>
                  <a:tcPr>
                    <a:solidFill>
                      <a:schemeClr val="accent4"/>
                    </a:solidFill>
                  </a:tcPr>
                </a:tc>
                <a:extLst>
                  <a:ext uri="{0D108BD9-81ED-4DB2-BD59-A6C34878D82A}">
                    <a16:rowId xmlns:a16="http://schemas.microsoft.com/office/drawing/2014/main" val="2802373152"/>
                  </a:ext>
                </a:extLst>
              </a:tr>
              <a:tr h="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rPr>
                        <a:t>Each child should know: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How to </a:t>
                      </a:r>
                      <a:r>
                        <a:rPr lang="en-US" sz="1200" dirty="0" err="1">
                          <a:solidFill>
                            <a:schemeClr val="tx1"/>
                          </a:solidFill>
                        </a:rPr>
                        <a:t>recognise</a:t>
                      </a:r>
                      <a:r>
                        <a:rPr lang="en-US" sz="1200" dirty="0">
                          <a:solidFill>
                            <a:schemeClr val="tx1"/>
                          </a:solidFill>
                        </a:rPr>
                        <a:t> and describe some simple characteristics of different kinds of art, craft and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names of tools, techniques and formal elements (</a:t>
                      </a:r>
                      <a:r>
                        <a:rPr lang="en-US" sz="1200" dirty="0">
                          <a:solidFill>
                            <a:srgbClr val="ED2E67"/>
                          </a:solidFill>
                        </a:rPr>
                        <a:t>in pink above and below</a:t>
                      </a:r>
                      <a:r>
                        <a:rPr lang="en-US" sz="1200" dirty="0">
                          <a:solidFill>
                            <a:schemeClr val="tx1"/>
                          </a:solidFill>
                        </a:rPr>
                        <a:t>)</a:t>
                      </a:r>
                    </a:p>
                    <a:p>
                      <a:endParaRPr lang="en-US" sz="1200" dirty="0"/>
                    </a:p>
                    <a:p>
                      <a:endParaRPr lang="en-US" sz="1200" dirty="0"/>
                    </a:p>
                    <a:p>
                      <a:endParaRPr lang="en-US" sz="120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child should be given the opportunity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 that art is subjective (we all have our own legitimate understanding)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Begin to feel confident to express a preference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Understand ideas can come through hands-on exploration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Begin to build knowledge of what different materials and techniques can offer the creative individual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Work at different scales, alone and in groups</a:t>
                      </a:r>
                    </a:p>
                  </a:txBody>
                  <a:tcPr/>
                </a:tc>
                <a:tc hMerge="1">
                  <a:txBody>
                    <a:bodyPr/>
                    <a:lstStyle/>
                    <a:p>
                      <a:endParaRPr lang="en-US"/>
                    </a:p>
                  </a:txBody>
                  <a:tcPr/>
                </a:tc>
                <a:extLst>
                  <a:ext uri="{0D108BD9-81ED-4DB2-BD59-A6C34878D82A}">
                    <a16:rowId xmlns:a16="http://schemas.microsoft.com/office/drawing/2014/main" val="3210239041"/>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21555" y="0"/>
            <a:ext cx="1383030" cy="791093"/>
          </a:xfrm>
          <a:prstGeom prst="rect">
            <a:avLst/>
          </a:prstGeom>
        </p:spPr>
      </p:pic>
    </p:spTree>
    <p:extLst>
      <p:ext uri="{BB962C8B-B14F-4D97-AF65-F5344CB8AC3E}">
        <p14:creationId xmlns:p14="http://schemas.microsoft.com/office/powerpoint/2010/main" val="2246876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35D031-7FC6-C74D-A855-B81E48C238DD}"/>
              </a:ext>
            </a:extLst>
          </p:cNvPr>
          <p:cNvGraphicFramePr>
            <a:graphicFrameLocks noGrp="1"/>
          </p:cNvGraphicFramePr>
          <p:nvPr>
            <p:extLst>
              <p:ext uri="{D42A27DB-BD31-4B8C-83A1-F6EECF244321}">
                <p14:modId xmlns:p14="http://schemas.microsoft.com/office/powerpoint/2010/main" val="805398896"/>
              </p:ext>
            </p:extLst>
          </p:nvPr>
        </p:nvGraphicFramePr>
        <p:xfrm>
          <a:off x="125731" y="159598"/>
          <a:ext cx="11935091" cy="4692538"/>
        </p:xfrm>
        <a:graphic>
          <a:graphicData uri="http://schemas.openxmlformats.org/drawingml/2006/table">
            <a:tbl>
              <a:tblPr firstRow="1" bandRow="1">
                <a:tableStyleId>{00A15C55-8517-42AA-B614-E9B94910E393}</a:tableStyleId>
              </a:tblPr>
              <a:tblGrid>
                <a:gridCol w="1286254">
                  <a:extLst>
                    <a:ext uri="{9D8B030D-6E8A-4147-A177-3AD203B41FA5}">
                      <a16:colId xmlns:a16="http://schemas.microsoft.com/office/drawing/2014/main" val="2274116801"/>
                    </a:ext>
                  </a:extLst>
                </a:gridCol>
                <a:gridCol w="10648837">
                  <a:extLst>
                    <a:ext uri="{9D8B030D-6E8A-4147-A177-3AD203B41FA5}">
                      <a16:colId xmlns:a16="http://schemas.microsoft.com/office/drawing/2014/main" val="3207300427"/>
                    </a:ext>
                  </a:extLst>
                </a:gridCol>
              </a:tblGrid>
              <a:tr h="638698">
                <a:tc>
                  <a:txBody>
                    <a:bodyPr/>
                    <a:lstStyle/>
                    <a:p>
                      <a:endParaRPr lang="en-US" dirty="0"/>
                    </a:p>
                  </a:txBody>
                  <a:tcPr>
                    <a:solidFill>
                      <a:schemeClr val="bg1"/>
                    </a:solidFill>
                  </a:tcPr>
                </a:tc>
                <a:tc>
                  <a:txBody>
                    <a:bodyPr/>
                    <a:lstStyle/>
                    <a:p>
                      <a:pPr algn="ctr"/>
                      <a:r>
                        <a:rPr lang="en-US" dirty="0">
                          <a:solidFill>
                            <a:schemeClr val="bg1"/>
                          </a:solidFill>
                        </a:rPr>
                        <a:t>Year 1 – Vocab &amp; Assessment Questions</a:t>
                      </a:r>
                    </a:p>
                  </a:txBody>
                  <a:tcPr/>
                </a:tc>
                <a:extLst>
                  <a:ext uri="{0D108BD9-81ED-4DB2-BD59-A6C34878D82A}">
                    <a16:rowId xmlns:a16="http://schemas.microsoft.com/office/drawing/2014/main" val="1377902554"/>
                  </a:ext>
                </a:extLst>
              </a:tr>
              <a:tr h="2286000">
                <a:tc gridSpan="2">
                  <a:txBody>
                    <a:bodyPr/>
                    <a:lstStyle/>
                    <a:p>
                      <a:r>
                        <a:rPr lang="en-US" sz="2000" b="1" dirty="0">
                          <a:solidFill>
                            <a:schemeClr val="bg1"/>
                          </a:solidFill>
                        </a:rPr>
                        <a:t>Assessment Questions</a:t>
                      </a:r>
                    </a:p>
                    <a:p>
                      <a:endParaRPr lang="en-US" sz="2000" dirty="0">
                        <a:solidFill>
                          <a:schemeClr val="bg1"/>
                        </a:solidFill>
                      </a:endParaRPr>
                    </a:p>
                    <a:p>
                      <a:r>
                        <a:rPr lang="en-US" sz="2000" dirty="0">
                          <a:solidFill>
                            <a:schemeClr val="bg1"/>
                          </a:solidFill>
                        </a:rPr>
                        <a:t>Teachers should consider assessment as a holistic practice, which takes place during every art lesson through conversation with pupils:</a:t>
                      </a:r>
                    </a:p>
                    <a:p>
                      <a:endParaRPr lang="en-US" sz="2000" dirty="0">
                        <a:solidFill>
                          <a:schemeClr val="bg1"/>
                        </a:solidFill>
                      </a:endParaRPr>
                    </a:p>
                    <a:p>
                      <a:pPr marL="171450" indent="-171450">
                        <a:buFont typeface="Arial" panose="020B0604020202020204" pitchFamily="34" charset="0"/>
                        <a:buChar char="•"/>
                      </a:pPr>
                      <a:r>
                        <a:rPr lang="en-US" sz="2000" dirty="0">
                          <a:solidFill>
                            <a:schemeClr val="bg1"/>
                          </a:solidFill>
                        </a:rPr>
                        <a:t>Tell me about what you are making</a:t>
                      </a:r>
                    </a:p>
                    <a:p>
                      <a:pPr marL="171450" indent="-171450">
                        <a:buFont typeface="Arial" panose="020B0604020202020204" pitchFamily="34" charset="0"/>
                        <a:buChar char="•"/>
                      </a:pPr>
                      <a:r>
                        <a:rPr lang="en-US" sz="2000" dirty="0">
                          <a:solidFill>
                            <a:schemeClr val="bg1"/>
                          </a:solidFill>
                        </a:rPr>
                        <a:t>What might you do next?</a:t>
                      </a:r>
                    </a:p>
                    <a:p>
                      <a:pPr marL="171450" indent="-171450">
                        <a:buFont typeface="Arial" panose="020B0604020202020204" pitchFamily="34" charset="0"/>
                        <a:buChar char="•"/>
                      </a:pPr>
                      <a:r>
                        <a:rPr lang="en-US" sz="2000" dirty="0">
                          <a:solidFill>
                            <a:schemeClr val="bg1"/>
                          </a:solidFill>
                        </a:rPr>
                        <a:t>Tell me about what you have made</a:t>
                      </a:r>
                    </a:p>
                    <a:p>
                      <a:pPr marL="171450" indent="-171450">
                        <a:buFont typeface="Arial" panose="020B0604020202020204" pitchFamily="34" charset="0"/>
                        <a:buChar char="•"/>
                      </a:pPr>
                      <a:endParaRPr lang="en-US" sz="2000" dirty="0">
                        <a:solidFill>
                          <a:schemeClr val="bg1"/>
                        </a:solidFill>
                      </a:endParaRPr>
                    </a:p>
                    <a:p>
                      <a:pPr marL="0" indent="0">
                        <a:buFont typeface="Arial" panose="020B0604020202020204" pitchFamily="34" charset="0"/>
                        <a:buNone/>
                      </a:pPr>
                      <a:r>
                        <a:rPr lang="en-GB" sz="2000" b="0" i="0" kern="1200" dirty="0">
                          <a:solidFill>
                            <a:srgbClr val="ED2E67"/>
                          </a:solidFill>
                          <a:effectLst/>
                          <a:latin typeface="+mn-lt"/>
                          <a:ea typeface="+mn-ea"/>
                          <a:cs typeface="+mn-cs"/>
                        </a:rPr>
                        <a:t>Remember! “Creativity is a fragile process that is hard to measure and assess and should always be nurtured and supported”</a:t>
                      </a:r>
                      <a:endParaRPr lang="en-US" sz="2000" dirty="0">
                        <a:solidFill>
                          <a:srgbClr val="ED2E67"/>
                        </a:solidFill>
                      </a:endParaRPr>
                    </a:p>
                    <a:p>
                      <a:pPr marL="171450" indent="-171450">
                        <a:buFont typeface="Arial" panose="020B0604020202020204" pitchFamily="34" charset="0"/>
                        <a:buChar char="•"/>
                      </a:pPr>
                      <a:endParaRPr lang="en-US" sz="2000" dirty="0">
                        <a:solidFill>
                          <a:schemeClr val="bg1"/>
                        </a:solidFill>
                      </a:endParaRPr>
                    </a:p>
                    <a:p>
                      <a:pPr marL="0" indent="0">
                        <a:buFont typeface="Arial" panose="020B0604020202020204" pitchFamily="34" charset="0"/>
                        <a:buNone/>
                      </a:pPr>
                      <a:endParaRPr lang="en-US" sz="2000" dirty="0">
                        <a:solidFill>
                          <a:schemeClr val="bg1"/>
                        </a:solidFill>
                      </a:endParaRPr>
                    </a:p>
                  </a:txBody>
                  <a:tcPr>
                    <a:solidFill>
                      <a:schemeClr val="accent4"/>
                    </a:solidFill>
                  </a:tcPr>
                </a:tc>
                <a:tc hMerge="1">
                  <a:txBody>
                    <a:bodyPr/>
                    <a:lstStyle/>
                    <a:p>
                      <a:endParaRPr lang="en-US" sz="1200" dirty="0">
                        <a:solidFill>
                          <a:srgbClr val="ED2E67"/>
                        </a:solidFill>
                      </a:endParaRPr>
                    </a:p>
                  </a:txBody>
                  <a:tcPr>
                    <a:solidFill>
                      <a:schemeClr val="accent4"/>
                    </a:solidFill>
                  </a:tcPr>
                </a:tc>
                <a:extLst>
                  <a:ext uri="{0D108BD9-81ED-4DB2-BD59-A6C34878D82A}">
                    <a16:rowId xmlns:a16="http://schemas.microsoft.com/office/drawing/2014/main" val="3806278821"/>
                  </a:ext>
                </a:extLst>
              </a:tr>
            </a:tbl>
          </a:graphicData>
        </a:graphic>
      </p:graphicFrame>
      <p:pic>
        <p:nvPicPr>
          <p:cNvPr id="6" name="Picture 5">
            <a:extLst>
              <a:ext uri="{FF2B5EF4-FFF2-40B4-BE49-F238E27FC236}">
                <a16:creationId xmlns:a16="http://schemas.microsoft.com/office/drawing/2014/main" id="{0F7BFB75-20DF-4047-A7BF-F3AC6CC64BC4}"/>
              </a:ext>
            </a:extLst>
          </p:cNvPr>
          <p:cNvPicPr>
            <a:picLocks noChangeAspect="1"/>
          </p:cNvPicPr>
          <p:nvPr/>
        </p:nvPicPr>
        <p:blipFill>
          <a:blip r:embed="rId2"/>
          <a:stretch>
            <a:fillRect/>
          </a:stretch>
        </p:blipFill>
        <p:spPr>
          <a:xfrm>
            <a:off x="9980" y="0"/>
            <a:ext cx="1383030" cy="791093"/>
          </a:xfrm>
          <a:prstGeom prst="rect">
            <a:avLst/>
          </a:prstGeom>
        </p:spPr>
      </p:pic>
    </p:spTree>
    <p:extLst>
      <p:ext uri="{BB962C8B-B14F-4D97-AF65-F5344CB8AC3E}">
        <p14:creationId xmlns:p14="http://schemas.microsoft.com/office/powerpoint/2010/main" val="870449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F70948-0226-BB4B-8FEB-8D761E07E54E}"/>
              </a:ext>
            </a:extLst>
          </p:cNvPr>
          <p:cNvPicPr>
            <a:picLocks noGrp="1" noChangeAspect="1"/>
          </p:cNvPicPr>
          <p:nvPr>
            <p:ph idx="1"/>
          </p:nvPr>
        </p:nvPicPr>
        <p:blipFill>
          <a:blip r:embed="rId2"/>
          <a:stretch>
            <a:fillRect/>
          </a:stretch>
        </p:blipFill>
        <p:spPr>
          <a:xfrm>
            <a:off x="345747" y="236182"/>
            <a:ext cx="3365500" cy="1917700"/>
          </a:xfrm>
        </p:spPr>
      </p:pic>
      <p:sp>
        <p:nvSpPr>
          <p:cNvPr id="6" name="TextBox 5">
            <a:extLst>
              <a:ext uri="{FF2B5EF4-FFF2-40B4-BE49-F238E27FC236}">
                <a16:creationId xmlns:a16="http://schemas.microsoft.com/office/drawing/2014/main" id="{E8F4FEA4-B7EC-9C49-AFAD-46404273E4AB}"/>
              </a:ext>
            </a:extLst>
          </p:cNvPr>
          <p:cNvSpPr txBox="1"/>
          <p:nvPr/>
        </p:nvSpPr>
        <p:spPr>
          <a:xfrm>
            <a:off x="4058524" y="5043410"/>
            <a:ext cx="2161848" cy="830997"/>
          </a:xfrm>
          <a:prstGeom prst="rect">
            <a:avLst/>
          </a:prstGeom>
          <a:noFill/>
        </p:spPr>
        <p:txBody>
          <a:bodyPr wrap="square" rtlCol="0">
            <a:spAutoFit/>
          </a:bodyPr>
          <a:lstStyle/>
          <a:p>
            <a:r>
              <a:rPr lang="en-US" sz="4800" b="1" dirty="0"/>
              <a:t>Year 2</a:t>
            </a:r>
          </a:p>
        </p:txBody>
      </p:sp>
      <p:pic>
        <p:nvPicPr>
          <p:cNvPr id="3" name="Picture 2">
            <a:extLst>
              <a:ext uri="{FF2B5EF4-FFF2-40B4-BE49-F238E27FC236}">
                <a16:creationId xmlns:a16="http://schemas.microsoft.com/office/drawing/2014/main" id="{7734CA84-DE09-0E41-A15E-823450FC7B32}"/>
              </a:ext>
            </a:extLst>
          </p:cNvPr>
          <p:cNvPicPr>
            <a:picLocks noChangeAspect="1"/>
          </p:cNvPicPr>
          <p:nvPr/>
        </p:nvPicPr>
        <p:blipFill>
          <a:blip r:embed="rId3"/>
          <a:stretch>
            <a:fillRect/>
          </a:stretch>
        </p:blipFill>
        <p:spPr>
          <a:xfrm>
            <a:off x="6220372" y="794407"/>
            <a:ext cx="5080000" cy="5080000"/>
          </a:xfrm>
          <a:prstGeom prst="rect">
            <a:avLst/>
          </a:prstGeom>
        </p:spPr>
      </p:pic>
      <p:sp>
        <p:nvSpPr>
          <p:cNvPr id="7" name="TextBox 6">
            <a:extLst>
              <a:ext uri="{FF2B5EF4-FFF2-40B4-BE49-F238E27FC236}">
                <a16:creationId xmlns:a16="http://schemas.microsoft.com/office/drawing/2014/main" id="{E3462BBB-4452-4C43-B5EB-0B1965F6010C}"/>
              </a:ext>
            </a:extLst>
          </p:cNvPr>
          <p:cNvSpPr txBox="1"/>
          <p:nvPr/>
        </p:nvSpPr>
        <p:spPr>
          <a:xfrm>
            <a:off x="7272327" y="6402885"/>
            <a:ext cx="4137660" cy="369332"/>
          </a:xfrm>
          <a:prstGeom prst="rect">
            <a:avLst/>
          </a:prstGeom>
          <a:noFill/>
        </p:spPr>
        <p:txBody>
          <a:bodyPr wrap="square" rtlCol="0">
            <a:spAutoFit/>
          </a:bodyPr>
          <a:lstStyle/>
          <a:p>
            <a:pPr algn="r"/>
            <a:r>
              <a:rPr lang="en-US" dirty="0" err="1"/>
              <a:t>www.accessart.org.uk</a:t>
            </a:r>
            <a:endParaRPr lang="en-US" dirty="0"/>
          </a:p>
        </p:txBody>
      </p:sp>
      <p:pic>
        <p:nvPicPr>
          <p:cNvPr id="4" name="Picture 3">
            <a:extLst>
              <a:ext uri="{FF2B5EF4-FFF2-40B4-BE49-F238E27FC236}">
                <a16:creationId xmlns:a16="http://schemas.microsoft.com/office/drawing/2014/main" id="{7A2FCECA-7027-C34C-B12C-8F70137166E0}"/>
              </a:ext>
            </a:extLst>
          </p:cNvPr>
          <p:cNvPicPr>
            <a:picLocks noChangeAspect="1"/>
          </p:cNvPicPr>
          <p:nvPr/>
        </p:nvPicPr>
        <p:blipFill>
          <a:blip r:embed="rId4"/>
          <a:stretch>
            <a:fillRect/>
          </a:stretch>
        </p:blipFill>
        <p:spPr>
          <a:xfrm>
            <a:off x="6205263" y="794407"/>
            <a:ext cx="5080000" cy="5080000"/>
          </a:xfrm>
          <a:prstGeom prst="rect">
            <a:avLst/>
          </a:prstGeom>
        </p:spPr>
      </p:pic>
    </p:spTree>
    <p:extLst>
      <p:ext uri="{BB962C8B-B14F-4D97-AF65-F5344CB8AC3E}">
        <p14:creationId xmlns:p14="http://schemas.microsoft.com/office/powerpoint/2010/main" val="319215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34879</TotalTime>
  <Words>8862</Words>
  <Application>Microsoft Macintosh PowerPoint</Application>
  <PresentationFormat>Widescreen</PresentationFormat>
  <Paragraphs>1011</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Briggs</dc:creator>
  <cp:lastModifiedBy>Paula Briggs</cp:lastModifiedBy>
  <cp:revision>517</cp:revision>
  <cp:lastPrinted>2020-02-10T19:51:43Z</cp:lastPrinted>
  <dcterms:created xsi:type="dcterms:W3CDTF">2020-02-08T19:49:10Z</dcterms:created>
  <dcterms:modified xsi:type="dcterms:W3CDTF">2020-03-19T18:02:14Z</dcterms:modified>
</cp:coreProperties>
</file>