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66" r:id="rId3"/>
    <p:sldId id="268" r:id="rId4"/>
    <p:sldId id="258" r:id="rId5"/>
    <p:sldId id="270" r:id="rId6"/>
    <p:sldId id="273" r:id="rId7"/>
    <p:sldId id="259" r:id="rId8"/>
    <p:sldId id="274" r:id="rId9"/>
    <p:sldId id="277" r:id="rId10"/>
    <p:sldId id="260" r:id="rId11"/>
    <p:sldId id="278" r:id="rId12"/>
    <p:sldId id="281" r:id="rId13"/>
    <p:sldId id="262" r:id="rId14"/>
    <p:sldId id="282" r:id="rId15"/>
    <p:sldId id="285" r:id="rId16"/>
    <p:sldId id="261" r:id="rId17"/>
    <p:sldId id="286" r:id="rId18"/>
    <p:sldId id="28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2E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7"/>
    <p:restoredTop sz="95872"/>
  </p:normalViewPr>
  <p:slideViewPr>
    <p:cSldViewPr snapToGrid="0" snapToObjects="1">
      <p:cViewPr varScale="1">
        <p:scale>
          <a:sx n="112" d="100"/>
          <a:sy n="112" d="100"/>
        </p:scale>
        <p:origin x="21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FC550-99E1-8C4C-8B22-7B260D2FBF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3EBBA-FD53-7145-AAD6-BF27D6E84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3D0F0-26C7-2545-9B76-B929BDAC3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EE89-A353-2249-8DE7-A1BF557EAA69}" type="datetimeFigureOut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7F3D6-8F59-864F-AC3E-B3ADB3B91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EAA6F-DE84-0349-8DF4-22FF4AA7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6782-3E4D-E146-BB52-0325303F4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26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891FF-0EBE-CC4D-A6B8-2FF0C9A8A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30AC1C-88BB-E14A-99C4-7DC8C274BB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BB5EA-530B-0645-AA78-FBBB16444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EE89-A353-2249-8DE7-A1BF557EAA69}" type="datetimeFigureOut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9BBF6-A2F9-5C41-9CA6-FA1BBFE0A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A092C-BC69-7740-81DF-34C8100CA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6782-3E4D-E146-BB52-0325303F4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26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E4D14D-9ABC-A74F-BC87-DD401037F9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4ECDB-48D8-F14C-966D-9E22F03B5D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3CC62-0A95-5E47-BC13-DBD51B9B6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EE89-A353-2249-8DE7-A1BF557EAA69}" type="datetimeFigureOut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9186B-0A26-AC49-8A0B-A1DEF73C0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30772-1C8A-CD4F-A459-CCA4CAD85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6782-3E4D-E146-BB52-0325303F4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27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0418B-E1B1-5F45-8570-A1B085F4C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F2B06-ED41-904F-B36D-2824373C9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AEC9C-64BD-1A40-B059-1E5FC492B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EE89-A353-2249-8DE7-A1BF557EAA69}" type="datetimeFigureOut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B0E8B-B851-5942-97F2-F3EE201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6DCB5-77B5-A14D-98A3-8421D8A75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6782-3E4D-E146-BB52-0325303F4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00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7B4F9-5D1E-E147-99DD-2F0446C5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3A481-2278-6E48-9872-2D8573C91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38E74-9015-0845-B808-273EA283E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EE89-A353-2249-8DE7-A1BF557EAA69}" type="datetimeFigureOut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0B6AD-B5F9-8D45-A323-55B5513DD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DDC61-B4EE-614F-9C29-8A6E136B8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6782-3E4D-E146-BB52-0325303F4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78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2B5A0-AA77-9B4E-AEFB-B35DD85BB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54AB0-2BDD-3E45-ADF7-07EAD93633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8D5572-CA3E-6244-BAD6-3CF593A45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E3A0C-FE2A-B04A-825E-CB9ECE72F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EE89-A353-2249-8DE7-A1BF557EAA69}" type="datetimeFigureOut">
              <a:rPr lang="en-US" smtClean="0"/>
              <a:t>3/1/21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13AA2A-76ED-0A43-9A7E-AB3F44A33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14546-7934-6A4C-AC0B-B6FB7624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6782-3E4D-E146-BB52-0325303F4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33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83DB-ACA1-F141-8401-D3B4BF27F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89C58-288E-164F-A28F-9E59B2CE2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740AE-7D8F-4242-A5EF-8330474E4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75259C-E4B4-8448-83B6-51A95BAFBD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A90CAD-59BE-F244-B0CB-667F7FDFD0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A2BE78-5E7C-624B-8CE8-9C9A1AC96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EE89-A353-2249-8DE7-A1BF557EAA69}" type="datetimeFigureOut">
              <a:rPr lang="en-US" smtClean="0"/>
              <a:t>3/1/21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E2418F-69EE-5444-8D0C-AA95EA8AC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FF938B-F3F9-764A-A407-C802B2A34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6782-3E4D-E146-BB52-0325303F4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06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FB788-D7A4-9C4D-9F49-A9AACFC34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39EF00-15A8-2C4F-97F1-E69353250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EE89-A353-2249-8DE7-A1BF557EAA69}" type="datetimeFigureOut">
              <a:rPr lang="en-US" smtClean="0"/>
              <a:t>3/1/21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6E2645-2E28-1B4B-A036-4B349875F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3B4C2F-4494-5B4A-A2A7-E24A4901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6782-3E4D-E146-BB52-0325303F4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37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F381F-50A9-F246-A8AB-5E3963DB0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EE89-A353-2249-8DE7-A1BF557EAA69}" type="datetimeFigureOut">
              <a:rPr lang="en-US" smtClean="0"/>
              <a:t>3/1/21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E8F379-B4C6-2C47-AEA9-74AD300FE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6C897-B219-D045-9E30-EA049282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6782-3E4D-E146-BB52-0325303F4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63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4BDA-EB61-144A-B2C9-241920A97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E187C-CCA1-A442-9FF9-486868D93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00E8B2-654A-A948-AFB8-CE233999C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9401C-D20B-8B4C-B320-D3A0A8C1E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EE89-A353-2249-8DE7-A1BF557EAA69}" type="datetimeFigureOut">
              <a:rPr lang="en-US" smtClean="0"/>
              <a:t>3/1/21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B4BE2-058C-9541-B122-72573819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DE9F3E-6598-3041-B70B-CED9C30F1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6782-3E4D-E146-BB52-0325303F4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24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44606-9601-094D-AEF1-6781AEF09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5A79AF-7848-4E47-85C8-730FDD64DC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268418-25A0-B943-91FC-FE251CA3BA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F86C8D-C720-A245-A455-966E6D8E0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EE89-A353-2249-8DE7-A1BF557EAA69}" type="datetimeFigureOut">
              <a:rPr lang="en-US" smtClean="0"/>
              <a:t>3/1/21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D6E446-F800-3B47-9BB1-DC0EF17F1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126BF-0AC4-D34E-9908-252C03C65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6782-3E4D-E146-BB52-0325303F4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99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68069D-BAD1-F648-9DE9-F305153DC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0C79C-A385-C341-8FD3-AD4F71AE8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E20AC-7A44-8344-A8BE-E2548CD563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2EE89-A353-2249-8DE7-A1BF557EAA69}" type="datetimeFigureOut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2BB42-05AA-C641-8FB6-4A7D8CCABD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73AC6-E2A4-F346-B35D-BCF2B1305B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A6782-3E4D-E146-BB52-0325303F4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cessart.org.uk/how-to-clay-play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cessart.org.uk/quick-clay-figurative-sketches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ccessart.org.uk/paperback-figures-collaged-relief-sculptures/" TargetMode="External"/><Relationship Id="rId13" Type="http://schemas.openxmlformats.org/officeDocument/2006/relationships/hyperlink" Target="https://www.accessart.org.uk/building_nests/" TargetMode="External"/><Relationship Id="rId3" Type="http://schemas.openxmlformats.org/officeDocument/2006/relationships/hyperlink" Target="http://www.accessart.org.uk/making-a-pocket-gallery/" TargetMode="External"/><Relationship Id="rId7" Type="http://schemas.openxmlformats.org/officeDocument/2006/relationships/hyperlink" Target="http://www.accessart.org.uk/barbie-ken-transformation/" TargetMode="External"/><Relationship Id="rId12" Type="http://schemas.openxmlformats.org/officeDocument/2006/relationships/image" Target="../media/image19.png"/><Relationship Id="rId2" Type="http://schemas.openxmlformats.org/officeDocument/2006/relationships/hyperlink" Target="http://www.accessart.org.uk/quick-clay-figurative-sketches/" TargetMode="Externa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accessart.org.uk/pin-and-paper-fashion/" TargetMode="External"/><Relationship Id="rId11" Type="http://schemas.openxmlformats.org/officeDocument/2006/relationships/hyperlink" Target="https://www.accessart.org.uk/making-a-pocket-gallery/" TargetMode="External"/><Relationship Id="rId5" Type="http://schemas.openxmlformats.org/officeDocument/2006/relationships/hyperlink" Target="http://www.accessart.org.uk/manipulating-paper-turning-2d-into-3d/" TargetMode="External"/><Relationship Id="rId15" Type="http://schemas.openxmlformats.org/officeDocument/2006/relationships/hyperlink" Target="https://www.accessart.org.uk/barbie-ken-transformatio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://www.accessart.org.uk/building_nests/" TargetMode="External"/><Relationship Id="rId9" Type="http://schemas.openxmlformats.org/officeDocument/2006/relationships/hyperlink" Target="http://www.accessart.org.uk/inspired-psyches-resilience-by-the-fitzy-peters/" TargetMode="External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cessart.org.uk/inspired-by-anglo-saxon-houses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ccessart.org.uk/Communal-drawing-summer-picnic-2/" TargetMode="External"/><Relationship Id="rId13" Type="http://schemas.openxmlformats.org/officeDocument/2006/relationships/image" Target="../media/image24.png"/><Relationship Id="rId3" Type="http://schemas.openxmlformats.org/officeDocument/2006/relationships/hyperlink" Target="http://www.accessart.org.uk/inspired-by-anglo-saxon-houses/" TargetMode="External"/><Relationship Id="rId7" Type="http://schemas.openxmlformats.org/officeDocument/2006/relationships/hyperlink" Target="https://www.accessart.org.uk/flat-yet-sculptural-drawing-collage-construction/" TargetMode="External"/><Relationship Id="rId12" Type="http://schemas.openxmlformats.org/officeDocument/2006/relationships/hyperlink" Target="https://www.accessart.org.uk/fish-sculptures-modroc/" TargetMode="External"/><Relationship Id="rId2" Type="http://schemas.openxmlformats.org/officeDocument/2006/relationships/hyperlink" Target="https://www.accessart.org.uk/jo-allen-rachael-causer-ridgefield-primary-school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accessart.org.uk/fabulous-fish/" TargetMode="External"/><Relationship Id="rId11" Type="http://schemas.openxmlformats.org/officeDocument/2006/relationships/image" Target="../media/image23.png"/><Relationship Id="rId5" Type="http://schemas.openxmlformats.org/officeDocument/2006/relationships/hyperlink" Target="https://www.accessart.org.uk/supersized-jewellery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://www.accessart.org.uk/developing-sketchbook-work-with-pink-pig-sketchbooks/" TargetMode="External"/><Relationship Id="rId9" Type="http://schemas.openxmlformats.org/officeDocument/2006/relationships/hyperlink" Target="http://www.accessart.org.uk/treasured-fossils/" TargetMode="External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cessart.org.uk/wave-bowls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hyperlink" Target="https://www.accessart.org.uk/shadow-puppets-and-whiteboards/" TargetMode="External"/><Relationship Id="rId3" Type="http://schemas.openxmlformats.org/officeDocument/2006/relationships/hyperlink" Target="http://www.accessart.org.uk/wave-bowls/" TargetMode="External"/><Relationship Id="rId7" Type="http://schemas.openxmlformats.org/officeDocument/2006/relationships/hyperlink" Target="http://www.accessart.org.uk/conquering-sats-stress-with-seats/" TargetMode="External"/><Relationship Id="rId12" Type="http://schemas.openxmlformats.org/officeDocument/2006/relationships/image" Target="../media/image28.png"/><Relationship Id="rId2" Type="http://schemas.openxmlformats.org/officeDocument/2006/relationships/hyperlink" Target="http://www.accessart.org.uk/fruit-pinch-pot-project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accessart.org.uk/set-design-with-primary-aged-children/" TargetMode="External"/><Relationship Id="rId11" Type="http://schemas.openxmlformats.org/officeDocument/2006/relationships/hyperlink" Target="https://www.accessart.org.uk/conquering-sats-stress-with-seats/" TargetMode="External"/><Relationship Id="rId5" Type="http://schemas.openxmlformats.org/officeDocument/2006/relationships/hyperlink" Target="http://www.accessart.org.uk/shipwrecked-a-shadow-puppet-play-by-children-aged-10/" TargetMode="External"/><Relationship Id="rId10" Type="http://schemas.openxmlformats.org/officeDocument/2006/relationships/image" Target="../media/image27.png"/><Relationship Id="rId4" Type="http://schemas.openxmlformats.org/officeDocument/2006/relationships/hyperlink" Target="http://www.accessart.org.uk/shadow-puppets-and-whiteboards/" TargetMode="External"/><Relationship Id="rId9" Type="http://schemas.openxmlformats.org/officeDocument/2006/relationships/hyperlink" Target="https://www.accessart.org.uk/fruit-pinch-pot-project/" TargetMode="External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hyperlink" Target="https://www.accessart.org.uk/painting-with-plasticine/" TargetMode="External"/><Relationship Id="rId3" Type="http://schemas.openxmlformats.org/officeDocument/2006/relationships/hyperlink" Target="http://www.accessart.org.uk/using-modroc-making-a-sculptural-construction-material-handmade-plasterboard/" TargetMode="Externa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hyperlink" Target="http://www.accessart.org.uk/making-birds-new-for-summer-2012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accessart.org.uk/sculptural-modroc-shoes/" TargetMode="External"/><Relationship Id="rId11" Type="http://schemas.openxmlformats.org/officeDocument/2006/relationships/hyperlink" Target="https://www.accessart.org.uk/using-modroc-making-a-sculptural-construction-material-handmade-plasterboard/" TargetMode="External"/><Relationship Id="rId5" Type="http://schemas.openxmlformats.org/officeDocument/2006/relationships/image" Target="../media/image1.jpeg"/><Relationship Id="rId10" Type="http://schemas.openxmlformats.org/officeDocument/2006/relationships/image" Target="../media/image5.png"/><Relationship Id="rId4" Type="http://schemas.openxmlformats.org/officeDocument/2006/relationships/hyperlink" Target="http://www.accessart.org.uk/making-modroc-sculpture/" TargetMode="External"/><Relationship Id="rId9" Type="http://schemas.openxmlformats.org/officeDocument/2006/relationships/hyperlink" Target="https://www.accessart.org.uk/making-birds-new-for-summer-2012/" TargetMode="External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cessart.org.uk/be-an-architect-new-for-summer-2012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://www.accessart.org.uk/be-an-architect-new-for-summer-2012/" TargetMode="External"/><Relationship Id="rId7" Type="http://schemas.openxmlformats.org/officeDocument/2006/relationships/hyperlink" Target="https://www.accessart.org.uk/my-house-a-cardboard-construction-project/" TargetMode="External"/><Relationship Id="rId12" Type="http://schemas.openxmlformats.org/officeDocument/2006/relationships/image" Target="../media/image12.png"/><Relationship Id="rId2" Type="http://schemas.openxmlformats.org/officeDocument/2006/relationships/hyperlink" Target="http://www.accessart.org.uk/national-curriculum-planning-design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hyperlink" Target="https://www.accessart.org.uk/worrydolls/" TargetMode="External"/><Relationship Id="rId5" Type="http://schemas.openxmlformats.org/officeDocument/2006/relationships/hyperlink" Target="https://www.accessart.org.uk/making-money-drawing-making/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1.jpeg"/><Relationship Id="rId9" Type="http://schemas.openxmlformats.org/officeDocument/2006/relationships/hyperlink" Target="https://www.accessart.org.uk/printed-houses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cessart.org.uk/year-3-roald-dahl-quentin-blake-homework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ccessart.org.uk/fruit-inspired-clay-tiles/" TargetMode="External"/><Relationship Id="rId13" Type="http://schemas.openxmlformats.org/officeDocument/2006/relationships/image" Target="../media/image16.png"/><Relationship Id="rId3" Type="http://schemas.openxmlformats.org/officeDocument/2006/relationships/hyperlink" Target="http://www.accessart.org.uk/fruit-inspired-clay-tiles/" TargetMode="External"/><Relationship Id="rId7" Type="http://schemas.openxmlformats.org/officeDocument/2006/relationships/image" Target="../media/image1.jpeg"/><Relationship Id="rId12" Type="http://schemas.openxmlformats.org/officeDocument/2006/relationships/hyperlink" Target="https://www.accessart.org.uk/drawing-and-making-flowers/" TargetMode="External"/><Relationship Id="rId2" Type="http://schemas.openxmlformats.org/officeDocument/2006/relationships/hyperlink" Target="http://www.accessart.org.uk/year-3-roald-dahl-quentin-blake-homework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accessart.org.uk/year-3-4-making-club-animating-articulated-beasts/" TargetMode="External"/><Relationship Id="rId11" Type="http://schemas.openxmlformats.org/officeDocument/2006/relationships/image" Target="../media/image15.png"/><Relationship Id="rId5" Type="http://schemas.openxmlformats.org/officeDocument/2006/relationships/hyperlink" Target="http://www.accessart.org.uk/making-moving-drawings-with-children/" TargetMode="External"/><Relationship Id="rId15" Type="http://schemas.openxmlformats.org/officeDocument/2006/relationships/image" Target="../media/image17.png"/><Relationship Id="rId10" Type="http://schemas.openxmlformats.org/officeDocument/2006/relationships/hyperlink" Target="https://www.accessart.org.uk/making-collagraphs/" TargetMode="External"/><Relationship Id="rId4" Type="http://schemas.openxmlformats.org/officeDocument/2006/relationships/hyperlink" Target="http://www.accessart.org.uk/Drawing-and-making-flowers/" TargetMode="External"/><Relationship Id="rId9" Type="http://schemas.openxmlformats.org/officeDocument/2006/relationships/image" Target="../media/image14.png"/><Relationship Id="rId14" Type="http://schemas.openxmlformats.org/officeDocument/2006/relationships/hyperlink" Target="https://www.accessart.org.uk/making-moving-drawings-with-children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35D031-7FC6-C74D-A855-B81E48C23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065550"/>
              </p:ext>
            </p:extLst>
          </p:nvPr>
        </p:nvGraphicFramePr>
        <p:xfrm>
          <a:off x="125731" y="159598"/>
          <a:ext cx="11935091" cy="65227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86254">
                  <a:extLst>
                    <a:ext uri="{9D8B030D-6E8A-4147-A177-3AD203B41FA5}">
                      <a16:colId xmlns:a16="http://schemas.microsoft.com/office/drawing/2014/main" val="2274116801"/>
                    </a:ext>
                  </a:extLst>
                </a:gridCol>
                <a:gridCol w="7746447">
                  <a:extLst>
                    <a:ext uri="{9D8B030D-6E8A-4147-A177-3AD203B41FA5}">
                      <a16:colId xmlns:a16="http://schemas.microsoft.com/office/drawing/2014/main" val="3207300427"/>
                    </a:ext>
                  </a:extLst>
                </a:gridCol>
                <a:gridCol w="2902390">
                  <a:extLst>
                    <a:ext uri="{9D8B030D-6E8A-4147-A177-3AD203B41FA5}">
                      <a16:colId xmlns:a16="http://schemas.microsoft.com/office/drawing/2014/main" val="4107863317"/>
                    </a:ext>
                  </a:extLst>
                </a:gridCol>
              </a:tblGrid>
              <a:tr h="6386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Year 1 – Generating Ideas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By the end of Year 1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Children should be able to…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902554"/>
                  </a:ext>
                </a:extLst>
              </a:tr>
              <a:tr h="28697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/>
                        <a:t>Making as Playing: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/>
                        <a:t>Generate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 ideas </a:t>
                      </a:r>
                      <a:r>
                        <a:rPr lang="en-US" sz="1600" dirty="0"/>
                        <a:t>through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playful, hands-on, exploration</a:t>
                      </a:r>
                      <a:r>
                        <a:rPr lang="en-US" sz="1600" dirty="0"/>
                        <a:t> of materials without being constricted towards a pre-defined outcome.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Recognise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that ideas can be generated through doing as well as thinking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Recognise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that ideas can be expressed through art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Experiment with an open mind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07563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F7BFB75-20DF-4047-A7BF-F3AC6CC64B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30" y="0"/>
            <a:ext cx="1383030" cy="791093"/>
          </a:xfrm>
          <a:prstGeom prst="rect">
            <a:avLst/>
          </a:prstGeom>
        </p:spPr>
      </p:pic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8A860B2D-00C1-6042-B5A7-B4419A1D0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871" y="945932"/>
            <a:ext cx="7464770" cy="560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45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35D031-7FC6-C74D-A855-B81E48C23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936044"/>
              </p:ext>
            </p:extLst>
          </p:nvPr>
        </p:nvGraphicFramePr>
        <p:xfrm>
          <a:off x="125730" y="159598"/>
          <a:ext cx="12000009" cy="6522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94510">
                  <a:extLst>
                    <a:ext uri="{9D8B030D-6E8A-4147-A177-3AD203B41FA5}">
                      <a16:colId xmlns:a16="http://schemas.microsoft.com/office/drawing/2014/main" val="2274116801"/>
                    </a:ext>
                  </a:extLst>
                </a:gridCol>
                <a:gridCol w="7380291">
                  <a:extLst>
                    <a:ext uri="{9D8B030D-6E8A-4147-A177-3AD203B41FA5}">
                      <a16:colId xmlns:a16="http://schemas.microsoft.com/office/drawing/2014/main" val="3207300427"/>
                    </a:ext>
                  </a:extLst>
                </a:gridCol>
                <a:gridCol w="2825208">
                  <a:extLst>
                    <a:ext uri="{9D8B030D-6E8A-4147-A177-3AD203B41FA5}">
                      <a16:colId xmlns:a16="http://schemas.microsoft.com/office/drawing/2014/main" val="4107863317"/>
                    </a:ext>
                  </a:extLst>
                </a:gridCol>
              </a:tblGrid>
              <a:tr h="6386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 4 – Generating Ideas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By the end of Year 4</a:t>
                      </a:r>
                    </a:p>
                    <a:p>
                      <a:pPr algn="ctr"/>
                      <a:r>
                        <a:rPr lang="en-US" dirty="0"/>
                        <a:t>Children should be able to…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902554"/>
                  </a:ext>
                </a:extLst>
              </a:tr>
              <a:tr h="2457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Through Making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Use growing knowledge of how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materials and medium act,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to help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develop ideas.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Continue to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 generate ideas through space for playful making.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ED2E67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Explore how ideas translate and develop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through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 different medium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Use sketchbooks and drawing to purposefully improve understanding, inform ideas and explore potential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Understand sketchbooks are places to explore personal creativity, and as such they should be experimental, imperfect, ask questions, demonstrate inquisitive exploration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Use sketchbooks, together with other resources, to understand how inspiration can come from many rich and personal sources to feed into creative projects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07563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F7BFB75-20DF-4047-A7BF-F3AC6CC64B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8" y="-19878"/>
            <a:ext cx="1383030" cy="791093"/>
          </a:xfrm>
          <a:prstGeom prst="rect">
            <a:avLst/>
          </a:prstGeom>
        </p:spPr>
      </p:pic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E8CBB28A-39CF-D14C-A00E-F8A3C22DE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144" y="934763"/>
            <a:ext cx="7134896" cy="574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73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35D031-7FC6-C74D-A855-B81E48C23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859762"/>
              </p:ext>
            </p:extLst>
          </p:nvPr>
        </p:nvGraphicFramePr>
        <p:xfrm>
          <a:off x="125730" y="159599"/>
          <a:ext cx="12000009" cy="7254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25880">
                  <a:extLst>
                    <a:ext uri="{9D8B030D-6E8A-4147-A177-3AD203B41FA5}">
                      <a16:colId xmlns:a16="http://schemas.microsoft.com/office/drawing/2014/main" val="227411680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207300427"/>
                    </a:ext>
                  </a:extLst>
                </a:gridCol>
                <a:gridCol w="4949190">
                  <a:extLst>
                    <a:ext uri="{9D8B030D-6E8A-4147-A177-3AD203B41FA5}">
                      <a16:colId xmlns:a16="http://schemas.microsoft.com/office/drawing/2014/main" val="3273127877"/>
                    </a:ext>
                  </a:extLst>
                </a:gridCol>
                <a:gridCol w="2067339">
                  <a:extLst>
                    <a:ext uri="{9D8B030D-6E8A-4147-A177-3AD203B41FA5}">
                      <a16:colId xmlns:a16="http://schemas.microsoft.com/office/drawing/2014/main" val="4107863317"/>
                    </a:ext>
                  </a:extLst>
                </a:gridCol>
              </a:tblGrid>
              <a:tr h="6135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 4 - Making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By the end of Year 4</a:t>
                      </a:r>
                    </a:p>
                    <a:p>
                      <a:pPr algn="ctr"/>
                      <a:r>
                        <a:rPr lang="en-US" dirty="0"/>
                        <a:t>Children should be able to…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902554"/>
                  </a:ext>
                </a:extLst>
              </a:tr>
              <a:tr h="5833381">
                <a:tc grid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b="1" dirty="0"/>
                        <a:t>Sculpture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/>
                        <a:t>Work with a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modelling material </a:t>
                      </a:r>
                      <a:r>
                        <a:rPr lang="en-US" sz="1400" dirty="0"/>
                        <a:t>(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clay or plasticine</a:t>
                      </a:r>
                      <a:r>
                        <a:rPr lang="en-US" sz="1400" dirty="0"/>
                        <a:t>) to create quick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3d figurative sketches </a:t>
                      </a:r>
                      <a:r>
                        <a:rPr lang="en-US" sz="1400" dirty="0"/>
                        <a:t>from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life</a:t>
                      </a:r>
                      <a:r>
                        <a:rPr lang="en-US" sz="1400" dirty="0"/>
                        <a:t> or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imagination</a:t>
                      </a:r>
                      <a:r>
                        <a:rPr lang="en-US" sz="1400" dirty="0"/>
                        <a:t>. Combine with developing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visual literacy skills </a:t>
                      </a:r>
                      <a:r>
                        <a:rPr lang="en-US" sz="1400" dirty="0"/>
                        <a:t>so that the 3d sketches explore how we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read</a:t>
                      </a:r>
                      <a:r>
                        <a:rPr lang="en-US" sz="1400" dirty="0"/>
                        <a:t> and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communicate emotion and idea</a:t>
                      </a:r>
                      <a:r>
                        <a:rPr lang="en-US" sz="1400" dirty="0"/>
                        <a:t>, e.g. </a:t>
                      </a:r>
                      <a:r>
                        <a:rPr lang="en-US" sz="1400" dirty="0">
                          <a:hlinkClick r:id="rId2"/>
                        </a:rPr>
                        <a:t>Quick clay figurative sketches</a:t>
                      </a:r>
                      <a:endParaRPr lang="en-US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/>
                        <a:t>Develop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visual literacy skills </a:t>
                      </a:r>
                      <a:r>
                        <a:rPr lang="en-US" sz="1400" dirty="0"/>
                        <a:t>and discover how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context</a:t>
                      </a:r>
                      <a:r>
                        <a:rPr lang="en-US" sz="1400" dirty="0"/>
                        <a:t> and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 intention </a:t>
                      </a:r>
                      <a:r>
                        <a:rPr lang="en-US" sz="1400" dirty="0"/>
                        <a:t>can change the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meaning of objects,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e.g. </a:t>
                      </a:r>
                      <a:r>
                        <a:rPr lang="en-GB" sz="1400" dirty="0">
                          <a:hlinkClick r:id="rId3"/>
                        </a:rPr>
                        <a:t>Making a pocket-gallery</a:t>
                      </a:r>
                      <a:endParaRPr lang="en-US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Construct</a:t>
                      </a:r>
                      <a:r>
                        <a:rPr lang="en-US" sz="1400" dirty="0"/>
                        <a:t> with a variety of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materials</a:t>
                      </a:r>
                      <a:r>
                        <a:rPr lang="en-US" sz="1400" dirty="0"/>
                        <a:t> (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wool, string, twigs, found objects, paper </a:t>
                      </a:r>
                      <a:r>
                        <a:rPr lang="en-US" sz="1400" dirty="0"/>
                        <a:t>etc.) exploring how to bring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different media </a:t>
                      </a:r>
                      <a:r>
                        <a:rPr lang="en-US" sz="1400" dirty="0"/>
                        <a:t>together, both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technically and visually</a:t>
                      </a:r>
                      <a:r>
                        <a:rPr lang="en-US" sz="1400" dirty="0"/>
                        <a:t>, e.g. </a:t>
                      </a:r>
                      <a:r>
                        <a:rPr lang="en-GB" sz="1400" dirty="0">
                          <a:hlinkClick r:id="rId4"/>
                        </a:rPr>
                        <a:t>Building_nests</a:t>
                      </a: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400" b="1" dirty="0"/>
                        <a:t>Design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/>
                        <a:t>Develop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design through making </a:t>
                      </a:r>
                      <a:r>
                        <a:rPr lang="en-US" sz="1400" dirty="0"/>
                        <a:t>skills and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collaborative</a:t>
                      </a:r>
                      <a:r>
                        <a:rPr lang="en-US" sz="1400" dirty="0"/>
                        <a:t> working skills through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fashion design</a:t>
                      </a:r>
                      <a:r>
                        <a:rPr lang="en-US" sz="1400" dirty="0"/>
                        <a:t>. Explore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paper and card manipulation </a:t>
                      </a:r>
                      <a:r>
                        <a:rPr lang="en-US" sz="1400" dirty="0"/>
                        <a:t>skills to build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3d forms</a:t>
                      </a:r>
                      <a:r>
                        <a:rPr lang="en-US" sz="1400" dirty="0"/>
                        <a:t>.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hlinkClick r:id="rId5"/>
                        </a:rPr>
                        <a:t>Manipulating paper</a:t>
                      </a:r>
                      <a:r>
                        <a:rPr lang="en-US" sz="1400" dirty="0"/>
                        <a:t> and </a:t>
                      </a:r>
                      <a:r>
                        <a:rPr lang="en-US" sz="1400" dirty="0">
                          <a:hlinkClick r:id="rId6"/>
                        </a:rPr>
                        <a:t>Pin and paper fashion</a:t>
                      </a:r>
                      <a:r>
                        <a:rPr lang="en-US" sz="1400" dirty="0"/>
                        <a:t> and </a:t>
                      </a:r>
                      <a:r>
                        <a:rPr lang="en-US" sz="1400" dirty="0">
                          <a:hlinkClick r:id="rId7"/>
                        </a:rPr>
                        <a:t>Barbie and Ken transformation/</a:t>
                      </a:r>
                      <a:r>
                        <a:rPr lang="en-US" sz="1400" dirty="0"/>
                        <a:t> and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hlinkClick r:id="rId8"/>
                        </a:rPr>
                        <a:t>Paperback figure</a:t>
                      </a:r>
                      <a:r>
                        <a:rPr lang="en-US" sz="1400" dirty="0"/>
                        <a:t>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/>
                        <a:t>Extend into an exploration of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fabric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deconstructing</a:t>
                      </a:r>
                      <a:r>
                        <a:rPr lang="en-US" sz="1400" dirty="0"/>
                        <a:t> old clothes and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reconstructing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elements</a:t>
                      </a:r>
                      <a:r>
                        <a:rPr lang="en-US" sz="1400" dirty="0"/>
                        <a:t> into new items. e.g. </a:t>
                      </a:r>
                      <a:r>
                        <a:rPr lang="en-US" sz="1400" dirty="0">
                          <a:hlinkClick r:id="rId9"/>
                        </a:rPr>
                        <a:t>Psyches inspired dress</a:t>
                      </a:r>
                      <a:endParaRPr lang="en-GB" sz="14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Investigate the nature and qualities of different materials and processes</a:t>
                      </a:r>
                    </a:p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Apply technical skills to improve quality of work, combined with beginning to listen and trust “instinct” to help make choices</a:t>
                      </a:r>
                    </a:p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Be excited by the potential to create and feel empowered to undertake their own exploration</a:t>
                      </a:r>
                    </a:p>
                    <a:p>
                      <a:endParaRPr lang="en-US" sz="16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64341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F7BFB75-20DF-4047-A7BF-F3AC6CC64BC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8" y="-19878"/>
            <a:ext cx="1383030" cy="791093"/>
          </a:xfrm>
          <a:prstGeom prst="rect">
            <a:avLst/>
          </a:prstGeom>
        </p:spPr>
      </p:pic>
      <p:pic>
        <p:nvPicPr>
          <p:cNvPr id="3" name="Picture 2">
            <a:hlinkClick r:id="rId11"/>
            <a:extLst>
              <a:ext uri="{FF2B5EF4-FFF2-40B4-BE49-F238E27FC236}">
                <a16:creationId xmlns:a16="http://schemas.microsoft.com/office/drawing/2014/main" id="{59E3F64A-4C85-FD46-9942-32A04B7A8A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5684" y="1463080"/>
            <a:ext cx="2158344" cy="2267430"/>
          </a:xfrm>
          <a:prstGeom prst="rect">
            <a:avLst/>
          </a:prstGeom>
        </p:spPr>
      </p:pic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9A73F5C4-9619-4548-9643-9C37E0319E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62933" y="1463081"/>
            <a:ext cx="2327248" cy="2267430"/>
          </a:xfrm>
          <a:prstGeom prst="rect">
            <a:avLst/>
          </a:prstGeom>
        </p:spPr>
      </p:pic>
      <p:pic>
        <p:nvPicPr>
          <p:cNvPr id="9" name="Picture 8">
            <a:hlinkClick r:id="rId15"/>
            <a:extLst>
              <a:ext uri="{FF2B5EF4-FFF2-40B4-BE49-F238E27FC236}">
                <a16:creationId xmlns:a16="http://schemas.microsoft.com/office/drawing/2014/main" id="{B2AB2DB2-0AC2-E046-8C19-DB7C128F4E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35684" y="3882765"/>
            <a:ext cx="4654496" cy="344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17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35D031-7FC6-C74D-A855-B81E48C23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108257"/>
              </p:ext>
            </p:extLst>
          </p:nvPr>
        </p:nvGraphicFramePr>
        <p:xfrm>
          <a:off x="125730" y="159597"/>
          <a:ext cx="12000009" cy="645986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25880">
                  <a:extLst>
                    <a:ext uri="{9D8B030D-6E8A-4147-A177-3AD203B41FA5}">
                      <a16:colId xmlns:a16="http://schemas.microsoft.com/office/drawing/2014/main" val="2274116801"/>
                    </a:ext>
                  </a:extLst>
                </a:gridCol>
                <a:gridCol w="7848921">
                  <a:extLst>
                    <a:ext uri="{9D8B030D-6E8A-4147-A177-3AD203B41FA5}">
                      <a16:colId xmlns:a16="http://schemas.microsoft.com/office/drawing/2014/main" val="3207300427"/>
                    </a:ext>
                  </a:extLst>
                </a:gridCol>
                <a:gridCol w="2825208">
                  <a:extLst>
                    <a:ext uri="{9D8B030D-6E8A-4147-A177-3AD203B41FA5}">
                      <a16:colId xmlns:a16="http://schemas.microsoft.com/office/drawing/2014/main" val="4107863317"/>
                    </a:ext>
                  </a:extLst>
                </a:gridCol>
              </a:tblGrid>
              <a:tr h="6585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 4 – Vocab &amp; Assessment Questions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By the end of Year 4</a:t>
                      </a:r>
                    </a:p>
                    <a:p>
                      <a:pPr algn="ctr"/>
                      <a:r>
                        <a:rPr lang="en-US" dirty="0"/>
                        <a:t>Children should be able to…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902554"/>
                  </a:ext>
                </a:extLst>
              </a:tr>
              <a:tr h="5801333">
                <a:tc gridSpan="3"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Assessment Questions</a:t>
                      </a:r>
                    </a:p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Teachers should consider assessment as a holistic practice, which takes place during every art lesson through conversation with pupils:</a:t>
                      </a:r>
                    </a:p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Tell me about that you are making and what inspired you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What might you do next?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Tell me about the materials and techniques you are using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What have you discovered?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How do you feel about the end result?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What kinds of problems did you encounter and how did you get round them?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Tell me about things you really liked or enjoyed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What would you like to explore more of?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000" b="0" i="0" kern="1200" dirty="0">
                          <a:solidFill>
                            <a:srgbClr val="ED2E6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Remember! “Creativity is a fragile process that is hard to measure and assess and should always be nurtured and supported”</a:t>
                      </a:r>
                      <a:endParaRPr lang="en-US" sz="2000" dirty="0">
                        <a:solidFill>
                          <a:srgbClr val="ED2E67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ED2E67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dirty="0">
                        <a:solidFill>
                          <a:srgbClr val="ED2E67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10513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F7BFB75-20DF-4047-A7BF-F3AC6CC64B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8" y="-19878"/>
            <a:ext cx="1383030" cy="79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65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35D031-7FC6-C74D-A855-B81E48C23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775379"/>
              </p:ext>
            </p:extLst>
          </p:nvPr>
        </p:nvGraphicFramePr>
        <p:xfrm>
          <a:off x="132356" y="119268"/>
          <a:ext cx="12166604" cy="6583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53594">
                  <a:extLst>
                    <a:ext uri="{9D8B030D-6E8A-4147-A177-3AD203B41FA5}">
                      <a16:colId xmlns:a16="http://schemas.microsoft.com/office/drawing/2014/main" val="2274116801"/>
                    </a:ext>
                  </a:extLst>
                </a:gridCol>
                <a:gridCol w="7421207">
                  <a:extLst>
                    <a:ext uri="{9D8B030D-6E8A-4147-A177-3AD203B41FA5}">
                      <a16:colId xmlns:a16="http://schemas.microsoft.com/office/drawing/2014/main" val="3207300427"/>
                    </a:ext>
                  </a:extLst>
                </a:gridCol>
                <a:gridCol w="2991803">
                  <a:extLst>
                    <a:ext uri="{9D8B030D-6E8A-4147-A177-3AD203B41FA5}">
                      <a16:colId xmlns:a16="http://schemas.microsoft.com/office/drawing/2014/main" val="4107863317"/>
                    </a:ext>
                  </a:extLst>
                </a:gridCol>
              </a:tblGrid>
              <a:tr h="6386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Year 5 – Generating Ideas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By the end of Year 5 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Children should be able to…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902554"/>
                  </a:ext>
                </a:extLst>
              </a:tr>
              <a:tr h="2457872">
                <a:tc>
                  <a:txBody>
                    <a:bodyPr/>
                    <a:lstStyle/>
                    <a:p>
                      <a:r>
                        <a:rPr lang="en-US" sz="1600" b="1" dirty="0"/>
                        <a:t>Through Making</a:t>
                      </a:r>
                      <a:endParaRPr lang="en-US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Use growing knowledge of how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materials and medium act,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to help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develop ideas.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Continue to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 generate ideas through space for playful making.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ED2E67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Explore how ideas translate and develop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through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 different medium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Engage in open-ended research and exploration to initiate and develop personal ideas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Confidently use sketchbooks for a variety of purposes including recording observations, developing ideas, testing materials, planning and recording information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Understand sketchbooks are places to explore personal creativity, and as such they should be experimental, imperfect, ask questions, demonstrate inquisitive exploration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07563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F7BFB75-20DF-4047-A7BF-F3AC6CC64B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96" y="-39756"/>
            <a:ext cx="1383030" cy="791093"/>
          </a:xfrm>
          <a:prstGeom prst="rect">
            <a:avLst/>
          </a:prstGeom>
        </p:spPr>
      </p:pic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64AF55AC-8158-C047-B216-45D2FA12D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978" y="871206"/>
            <a:ext cx="7119787" cy="582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42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35D031-7FC6-C74D-A855-B81E48C23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037613"/>
              </p:ext>
            </p:extLst>
          </p:nvPr>
        </p:nvGraphicFramePr>
        <p:xfrm>
          <a:off x="132356" y="79512"/>
          <a:ext cx="12166604" cy="6583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76754">
                  <a:extLst>
                    <a:ext uri="{9D8B030D-6E8A-4147-A177-3AD203B41FA5}">
                      <a16:colId xmlns:a16="http://schemas.microsoft.com/office/drawing/2014/main" val="2274116801"/>
                    </a:ext>
                  </a:extLst>
                </a:gridCol>
                <a:gridCol w="4998047">
                  <a:extLst>
                    <a:ext uri="{9D8B030D-6E8A-4147-A177-3AD203B41FA5}">
                      <a16:colId xmlns:a16="http://schemas.microsoft.com/office/drawing/2014/main" val="3207300427"/>
                    </a:ext>
                  </a:extLst>
                </a:gridCol>
                <a:gridCol w="2991803">
                  <a:extLst>
                    <a:ext uri="{9D8B030D-6E8A-4147-A177-3AD203B41FA5}">
                      <a16:colId xmlns:a16="http://schemas.microsoft.com/office/drawing/2014/main" val="4107863317"/>
                    </a:ext>
                  </a:extLst>
                </a:gridCol>
              </a:tblGrid>
              <a:tr h="6386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Year 5 - Making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By the end of Year 5 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Children should be able to…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902554"/>
                  </a:ext>
                </a:extLst>
              </a:tr>
              <a:tr h="30565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>
                          <a:solidFill>
                            <a:schemeClr val="accent1"/>
                          </a:solidFill>
                        </a:rPr>
                        <a:t>Architecture &amp; Making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dirty="0"/>
                        <a:t>Explore </a:t>
                      </a:r>
                      <a:r>
                        <a:rPr lang="en-US" sz="1200" dirty="0">
                          <a:solidFill>
                            <a:srgbClr val="ED2E67"/>
                          </a:solidFill>
                        </a:rPr>
                        <a:t>architecture</a:t>
                      </a:r>
                      <a:r>
                        <a:rPr lang="en-US" sz="1200" dirty="0"/>
                        <a:t> of another </a:t>
                      </a:r>
                      <a:r>
                        <a:rPr lang="en-US" sz="1200" dirty="0">
                          <a:solidFill>
                            <a:srgbClr val="ED2E67"/>
                          </a:solidFill>
                        </a:rPr>
                        <a:t>time</a:t>
                      </a:r>
                      <a:r>
                        <a:rPr lang="en-US" sz="1200" dirty="0"/>
                        <a:t> and / or </a:t>
                      </a:r>
                      <a:r>
                        <a:rPr lang="en-US" sz="1200" dirty="0">
                          <a:solidFill>
                            <a:srgbClr val="ED2E67"/>
                          </a:solidFill>
                        </a:rPr>
                        <a:t>culture</a:t>
                      </a:r>
                      <a:r>
                        <a:rPr lang="en-US" sz="1200" dirty="0"/>
                        <a:t>, and make individual work in response to what is seen. Enable </a:t>
                      </a:r>
                      <a:r>
                        <a:rPr lang="en-US" sz="1200" dirty="0">
                          <a:solidFill>
                            <a:srgbClr val="ED2E67"/>
                          </a:solidFill>
                        </a:rPr>
                        <a:t>evolution</a:t>
                      </a:r>
                      <a:r>
                        <a:rPr lang="en-US" sz="1200" dirty="0"/>
                        <a:t> of </a:t>
                      </a:r>
                      <a:r>
                        <a:rPr lang="en-US" sz="1200" dirty="0">
                          <a:solidFill>
                            <a:srgbClr val="ED2E67"/>
                          </a:solidFill>
                        </a:rPr>
                        <a:t>ideas</a:t>
                      </a:r>
                      <a:r>
                        <a:rPr lang="en-US" sz="1200" dirty="0"/>
                        <a:t> through a </a:t>
                      </a:r>
                      <a:r>
                        <a:rPr lang="en-US" sz="1200" dirty="0">
                          <a:solidFill>
                            <a:srgbClr val="ED2E67"/>
                          </a:solidFill>
                        </a:rPr>
                        <a:t>combination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of </a:t>
                      </a:r>
                      <a:r>
                        <a:rPr lang="en-US" sz="1200" dirty="0">
                          <a:solidFill>
                            <a:srgbClr val="ED2E67"/>
                          </a:solidFill>
                        </a:rPr>
                        <a:t>design through making </a:t>
                      </a:r>
                      <a:r>
                        <a:rPr lang="en-US" sz="1200" dirty="0"/>
                        <a:t>and </a:t>
                      </a:r>
                      <a:r>
                        <a:rPr lang="en-US" sz="1200" dirty="0">
                          <a:solidFill>
                            <a:srgbClr val="ED2E67"/>
                          </a:solidFill>
                        </a:rPr>
                        <a:t>drawn inspiration</a:t>
                      </a:r>
                      <a:r>
                        <a:rPr lang="en-US" sz="1200" dirty="0"/>
                        <a:t>. E.g. </a:t>
                      </a:r>
                      <a:r>
                        <a:rPr lang="en-US" sz="1200" dirty="0">
                          <a:hlinkClick r:id="rId2"/>
                        </a:rPr>
                        <a:t>Architecture and mark making</a:t>
                      </a: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>
                          <a:solidFill>
                            <a:srgbClr val="ED2E67"/>
                          </a:solidFill>
                        </a:rPr>
                        <a:t>Develop visual literacy skills</a:t>
                      </a:r>
                      <a:r>
                        <a:rPr lang="en-US" sz="1200" dirty="0"/>
                        <a:t>: explore how we </a:t>
                      </a:r>
                      <a:r>
                        <a:rPr lang="en-US" sz="1200" i="1" dirty="0">
                          <a:solidFill>
                            <a:srgbClr val="ED2E67"/>
                          </a:solidFill>
                        </a:rPr>
                        <a:t>look at </a:t>
                      </a:r>
                      <a:r>
                        <a:rPr lang="en-US" sz="1200" dirty="0"/>
                        <a:t>and </a:t>
                      </a:r>
                      <a:r>
                        <a:rPr lang="en-US" sz="1200" i="1" dirty="0">
                          <a:solidFill>
                            <a:srgbClr val="ED2E67"/>
                          </a:solidFill>
                        </a:rPr>
                        <a:t>respond to </a:t>
                      </a:r>
                      <a:r>
                        <a:rPr lang="en-US" sz="1200" dirty="0"/>
                        <a:t>things </a:t>
                      </a:r>
                      <a:r>
                        <a:rPr lang="en-US" sz="1200" dirty="0">
                          <a:solidFill>
                            <a:srgbClr val="ED2E67"/>
                          </a:solidFill>
                        </a:rPr>
                        <a:t>people have made</a:t>
                      </a:r>
                      <a:r>
                        <a:rPr lang="en-US" sz="1200" dirty="0"/>
                        <a:t>, and then include this awareness when making sculpture e.g. </a:t>
                      </a:r>
                      <a:r>
                        <a:rPr lang="en-GB" sz="1200" dirty="0">
                          <a:hlinkClick r:id="rId3"/>
                        </a:rPr>
                        <a:t>Inspired by anglo saxon houses</a:t>
                      </a: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/>
                        <a:t>Design &amp; Making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Explore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relationship between sculpture and design </a:t>
                      </a:r>
                      <a:r>
                        <a:rPr lang="en-US" sz="1200" dirty="0"/>
                        <a:t>through a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sketchbook project </a:t>
                      </a:r>
                      <a:r>
                        <a:rPr lang="en-US" sz="1200" dirty="0"/>
                        <a:t>which takes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film/literature/drama as its starting point </a:t>
                      </a:r>
                      <a:r>
                        <a:rPr lang="en-US" sz="1200" dirty="0"/>
                        <a:t>and facilitates an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open-ended sculptural exploration</a:t>
                      </a:r>
                      <a:r>
                        <a:rPr lang="en-US" sz="1200" dirty="0"/>
                        <a:t>, with children working at their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own pace </a:t>
                      </a:r>
                      <a:r>
                        <a:rPr lang="en-US" sz="1200" dirty="0"/>
                        <a:t>and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following their own journey </a:t>
                      </a:r>
                      <a:r>
                        <a:rPr lang="en-US" sz="1200" dirty="0"/>
                        <a:t>e.g. </a:t>
                      </a:r>
                      <a:r>
                        <a:rPr lang="en-GB" sz="1200" dirty="0">
                          <a:hlinkClick r:id="rId4"/>
                        </a:rPr>
                        <a:t>Developing sketchbook work</a:t>
                      </a: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Enable sketchbook work above to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 evolve and inform </a:t>
                      </a:r>
                      <a:r>
                        <a:rPr lang="en-US" sz="1200" dirty="0"/>
                        <a:t>into a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sculpture project</a:t>
                      </a:r>
                      <a:r>
                        <a:rPr lang="en-US" sz="1200" dirty="0"/>
                        <a:t>.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Combine and construct </a:t>
                      </a:r>
                      <a:r>
                        <a:rPr lang="en-US" sz="1200" dirty="0"/>
                        <a:t>with a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variety of materials, including modelling and paint,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e.g. </a:t>
                      </a:r>
                      <a:r>
                        <a:rPr lang="en-GB" sz="1200" dirty="0">
                          <a:hlinkClick r:id="rId5"/>
                        </a:rPr>
                        <a:t>Supersized jewellery</a:t>
                      </a:r>
                      <a:r>
                        <a:rPr lang="en-GB" sz="1200" dirty="0"/>
                        <a:t> and </a:t>
                      </a:r>
                      <a:r>
                        <a:rPr lang="en-GB" sz="1200" dirty="0">
                          <a:hlinkClick r:id="rId6"/>
                        </a:rPr>
                        <a:t>Fabulous-fish</a:t>
                      </a: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Explore </a:t>
                      </a:r>
                      <a:r>
                        <a:rPr lang="en-US" sz="1200" b="0" dirty="0">
                          <a:solidFill>
                            <a:srgbClr val="ED2E67"/>
                          </a:solidFill>
                        </a:rPr>
                        <a:t>scaling up drawings</a:t>
                      </a:r>
                      <a:r>
                        <a:rPr lang="en-US" sz="1200" dirty="0"/>
                        <a:t>, bringing in all </a:t>
                      </a:r>
                      <a:r>
                        <a:rPr lang="en-US" sz="1200" dirty="0">
                          <a:solidFill>
                            <a:srgbClr val="ED2E67"/>
                          </a:solidFill>
                        </a:rPr>
                        <a:t>mark-making skills </a:t>
                      </a:r>
                      <a:r>
                        <a:rPr lang="en-US" sz="1200" dirty="0"/>
                        <a:t>previously learnt, and using </a:t>
                      </a:r>
                      <a:r>
                        <a:rPr lang="en-US" sz="1200" dirty="0">
                          <a:solidFill>
                            <a:srgbClr val="ED2E67"/>
                          </a:solidFill>
                        </a:rPr>
                        <a:t>technique</a:t>
                      </a:r>
                      <a:r>
                        <a:rPr lang="en-US" sz="1200" dirty="0"/>
                        <a:t> to provide </a:t>
                      </a:r>
                      <a:r>
                        <a:rPr lang="en-US" sz="1200" dirty="0">
                          <a:solidFill>
                            <a:srgbClr val="ED2E67"/>
                          </a:solidFill>
                        </a:rPr>
                        <a:t>opportunity</a:t>
                      </a:r>
                      <a:r>
                        <a:rPr lang="en-US" sz="1200" dirty="0"/>
                        <a:t> to </a:t>
                      </a:r>
                      <a:r>
                        <a:rPr lang="en-US" sz="1200" dirty="0">
                          <a:solidFill>
                            <a:srgbClr val="ED2E67"/>
                          </a:solidFill>
                        </a:rPr>
                        <a:t>transform original</a:t>
                      </a:r>
                      <a:r>
                        <a:rPr lang="en-US" sz="1200" dirty="0"/>
                        <a:t>, e.g. </a:t>
                      </a:r>
                      <a:r>
                        <a:rPr lang="en-GB" sz="1200" dirty="0">
                          <a:hlinkClick r:id="rId7"/>
                        </a:rPr>
                        <a:t>Flat yet sculptural drawing</a:t>
                      </a: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>
                          <a:solidFill>
                            <a:srgbClr val="ED2E67"/>
                          </a:solidFill>
                        </a:rPr>
                        <a:t>Paint</a:t>
                      </a:r>
                      <a:r>
                        <a:rPr lang="en-US" sz="1200" dirty="0"/>
                        <a:t> on </a:t>
                      </a:r>
                      <a:r>
                        <a:rPr lang="en-US" sz="1200" dirty="0">
                          <a:solidFill>
                            <a:srgbClr val="ED2E67"/>
                          </a:solidFill>
                        </a:rPr>
                        <a:t>new surfaces </a:t>
                      </a:r>
                      <a:r>
                        <a:rPr lang="en-US" sz="1200" dirty="0"/>
                        <a:t>(e.g. </a:t>
                      </a:r>
                      <a:r>
                        <a:rPr lang="en-US" sz="1200" dirty="0">
                          <a:solidFill>
                            <a:srgbClr val="ED2E67"/>
                          </a:solidFill>
                        </a:rPr>
                        <a:t>stone, fabric, walls, floors </a:t>
                      </a:r>
                      <a:r>
                        <a:rPr lang="en-US" sz="1200" dirty="0"/>
                        <a:t>and work </a:t>
                      </a:r>
                      <a:r>
                        <a:rPr lang="en-US" sz="1200" dirty="0">
                          <a:solidFill>
                            <a:srgbClr val="ED2E67"/>
                          </a:solidFill>
                        </a:rPr>
                        <a:t>collaboratively</a:t>
                      </a:r>
                      <a:r>
                        <a:rPr lang="en-US" sz="1200" dirty="0"/>
                        <a:t> to produce images in </a:t>
                      </a:r>
                      <a:r>
                        <a:rPr lang="en-US" sz="1200" dirty="0">
                          <a:solidFill>
                            <a:srgbClr val="ED2E67"/>
                          </a:solidFill>
                        </a:rPr>
                        <a:t>new contexts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e.g</a:t>
                      </a:r>
                      <a:r>
                        <a:rPr lang="en-US" sz="1200" dirty="0"/>
                        <a:t> </a:t>
                      </a:r>
                      <a:r>
                        <a:rPr lang="en-GB" sz="1200" dirty="0">
                          <a:hlinkClick r:id="rId8"/>
                        </a:rPr>
                        <a:t>Communal summer picnic drawing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or</a:t>
                      </a:r>
                      <a:r>
                        <a:rPr lang="en-GB" sz="1200" dirty="0" err="1">
                          <a:hlinkClick r:id="rId9"/>
                        </a:rPr>
                        <a:t>Treasured</a:t>
                      </a:r>
                      <a:r>
                        <a:rPr lang="en-GB" sz="1200" dirty="0">
                          <a:hlinkClick r:id="rId9"/>
                        </a:rPr>
                        <a:t> fossils</a:t>
                      </a:r>
                      <a:r>
                        <a:rPr lang="en-GB" sz="1200" dirty="0"/>
                        <a:t>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Confidently investigate and explore new materials, beginning to lead their own search for new experiences</a:t>
                      </a:r>
                    </a:p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Use acquired technical expertise, combined with beginning to listen and trust “instinct” to help make choices, to make work which effectively reflects ideas and intentions</a:t>
                      </a:r>
                    </a:p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Feel safe enough to take creative risks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16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64341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F7BFB75-20DF-4047-A7BF-F3AC6CC64BC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96" y="-39756"/>
            <a:ext cx="1383030" cy="791093"/>
          </a:xfrm>
          <a:prstGeom prst="rect">
            <a:avLst/>
          </a:prstGeom>
        </p:spPr>
      </p:pic>
      <p:pic>
        <p:nvPicPr>
          <p:cNvPr id="7" name="Picture 6">
            <a:hlinkClick r:id="rId5"/>
            <a:extLst>
              <a:ext uri="{FF2B5EF4-FFF2-40B4-BE49-F238E27FC236}">
                <a16:creationId xmlns:a16="http://schemas.microsoft.com/office/drawing/2014/main" id="{EDC32755-3FD0-D647-A592-F0DD99630F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09526" y="798636"/>
            <a:ext cx="1882161" cy="1786910"/>
          </a:xfrm>
          <a:prstGeom prst="rect">
            <a:avLst/>
          </a:prstGeom>
        </p:spPr>
      </p:pic>
      <p:pic>
        <p:nvPicPr>
          <p:cNvPr id="9" name="Picture 8">
            <a:hlinkClick r:id="rId12"/>
            <a:extLst>
              <a:ext uri="{FF2B5EF4-FFF2-40B4-BE49-F238E27FC236}">
                <a16:creationId xmlns:a16="http://schemas.microsoft.com/office/drawing/2014/main" id="{487C78CB-DA27-5042-9ED0-563B39FE8D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57946" y="798636"/>
            <a:ext cx="2795905" cy="2226920"/>
          </a:xfrm>
          <a:prstGeom prst="rect">
            <a:avLst/>
          </a:prstGeom>
        </p:spPr>
      </p:pic>
      <p:pic>
        <p:nvPicPr>
          <p:cNvPr id="11" name="Picture 10">
            <a:hlinkClick r:id="rId7"/>
            <a:extLst>
              <a:ext uri="{FF2B5EF4-FFF2-40B4-BE49-F238E27FC236}">
                <a16:creationId xmlns:a16="http://schemas.microsoft.com/office/drawing/2014/main" id="{7EDA18BD-7ECB-094A-BFFA-9E5115B5A2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52790" y="3147826"/>
            <a:ext cx="3793810" cy="351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10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35D031-7FC6-C74D-A855-B81E48C23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169095"/>
              </p:ext>
            </p:extLst>
          </p:nvPr>
        </p:nvGraphicFramePr>
        <p:xfrm>
          <a:off x="132356" y="119268"/>
          <a:ext cx="12059644" cy="6431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14224">
                  <a:extLst>
                    <a:ext uri="{9D8B030D-6E8A-4147-A177-3AD203B41FA5}">
                      <a16:colId xmlns:a16="http://schemas.microsoft.com/office/drawing/2014/main" val="2274116801"/>
                    </a:ext>
                  </a:extLst>
                </a:gridCol>
                <a:gridCol w="7779919">
                  <a:extLst>
                    <a:ext uri="{9D8B030D-6E8A-4147-A177-3AD203B41FA5}">
                      <a16:colId xmlns:a16="http://schemas.microsoft.com/office/drawing/2014/main" val="3207300427"/>
                    </a:ext>
                  </a:extLst>
                </a:gridCol>
                <a:gridCol w="2965501">
                  <a:extLst>
                    <a:ext uri="{9D8B030D-6E8A-4147-A177-3AD203B41FA5}">
                      <a16:colId xmlns:a16="http://schemas.microsoft.com/office/drawing/2014/main" val="4107863317"/>
                    </a:ext>
                  </a:extLst>
                </a:gridCol>
              </a:tblGrid>
              <a:tr h="6386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Year 5 – Vocab &amp; Assessment Questions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By the end of Year 5 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Children should be able to…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902554"/>
                  </a:ext>
                </a:extLst>
              </a:tr>
              <a:tr h="2286000">
                <a:tc gridSpan="3"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Assessment Questions</a:t>
                      </a:r>
                    </a:p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Teachers should consider assessment as a holistic practice, which takes place during every art lesson through conversation with pupils:</a:t>
                      </a:r>
                    </a:p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Tell me about that you are making and what inspired you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What might you do next?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Tell me about the materials and techniques you are using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What have you discovered?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How do you feel about the end result?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What kinds of problems did you encounter and how did you get round them?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Tell me about things you really liked or enjoyed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What would you like to explore more of?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What is the potential of what you have done? What could you do next?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000" b="0" i="0" kern="1200" dirty="0">
                          <a:solidFill>
                            <a:srgbClr val="ED2E6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Remember! “Creativity is a fragile process that is hard to measure and assess and should always be nurtured and supported”</a:t>
                      </a:r>
                      <a:endParaRPr lang="en-US" sz="2000" dirty="0">
                        <a:solidFill>
                          <a:srgbClr val="ED2E67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4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ED2E67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44758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F7BFB75-20DF-4047-A7BF-F3AC6CC64B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96" y="-39756"/>
            <a:ext cx="1383030" cy="79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77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35D031-7FC6-C74D-A855-B81E48C23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956257"/>
              </p:ext>
            </p:extLst>
          </p:nvPr>
        </p:nvGraphicFramePr>
        <p:xfrm>
          <a:off x="106017" y="139146"/>
          <a:ext cx="11980131" cy="673184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65633">
                  <a:extLst>
                    <a:ext uri="{9D8B030D-6E8A-4147-A177-3AD203B41FA5}">
                      <a16:colId xmlns:a16="http://schemas.microsoft.com/office/drawing/2014/main" val="2274116801"/>
                    </a:ext>
                  </a:extLst>
                </a:gridCol>
                <a:gridCol w="7332593">
                  <a:extLst>
                    <a:ext uri="{9D8B030D-6E8A-4147-A177-3AD203B41FA5}">
                      <a16:colId xmlns:a16="http://schemas.microsoft.com/office/drawing/2014/main" val="3207300427"/>
                    </a:ext>
                  </a:extLst>
                </a:gridCol>
                <a:gridCol w="2981905">
                  <a:extLst>
                    <a:ext uri="{9D8B030D-6E8A-4147-A177-3AD203B41FA5}">
                      <a16:colId xmlns:a16="http://schemas.microsoft.com/office/drawing/2014/main" val="4107863317"/>
                    </a:ext>
                  </a:extLst>
                </a:gridCol>
              </a:tblGrid>
              <a:tr h="6270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 6 – Generating Ideas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By the end of Year 6 Children should be able to…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902554"/>
                  </a:ext>
                </a:extLst>
              </a:tr>
              <a:tr h="6091761">
                <a:tc>
                  <a:txBody>
                    <a:bodyPr/>
                    <a:lstStyle/>
                    <a:p>
                      <a:r>
                        <a:rPr lang="en-US" sz="1600" b="1" dirty="0"/>
                        <a:t>Through Making</a:t>
                      </a:r>
                      <a:endParaRPr lang="en-US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Use growing knowledge of how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materials and medium act,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to help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develop ideas.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Continue to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 generate ideas through space for playful making.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ED2E67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Explore how ideas translate and develop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through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 different medium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Independently develop a range of ideas which show curiosity, imagination and originality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Investigate, research and test ideas and plans using sketchbooks and other approaches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Understand sketchbooks are places to explore personal creativity, and as such they should be experimental, imperfect, ask questions, demonstrate inquisitive exploration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07563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F7BFB75-20DF-4047-A7BF-F3AC6CC64B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8" y="-19878"/>
            <a:ext cx="1383030" cy="791093"/>
          </a:xfrm>
          <a:prstGeom prst="rect">
            <a:avLst/>
          </a:prstGeom>
        </p:spPr>
      </p:pic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9A1ABCBB-8907-F549-AEBE-ACB943A67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591" y="920616"/>
            <a:ext cx="7036457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54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35D031-7FC6-C74D-A855-B81E48C23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934887"/>
              </p:ext>
            </p:extLst>
          </p:nvPr>
        </p:nvGraphicFramePr>
        <p:xfrm>
          <a:off x="106017" y="139146"/>
          <a:ext cx="11980131" cy="6492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83103">
                  <a:extLst>
                    <a:ext uri="{9D8B030D-6E8A-4147-A177-3AD203B41FA5}">
                      <a16:colId xmlns:a16="http://schemas.microsoft.com/office/drawing/2014/main" val="2274116801"/>
                    </a:ext>
                  </a:extLst>
                </a:gridCol>
                <a:gridCol w="4715123">
                  <a:extLst>
                    <a:ext uri="{9D8B030D-6E8A-4147-A177-3AD203B41FA5}">
                      <a16:colId xmlns:a16="http://schemas.microsoft.com/office/drawing/2014/main" val="3207300427"/>
                    </a:ext>
                  </a:extLst>
                </a:gridCol>
                <a:gridCol w="2981905">
                  <a:extLst>
                    <a:ext uri="{9D8B030D-6E8A-4147-A177-3AD203B41FA5}">
                      <a16:colId xmlns:a16="http://schemas.microsoft.com/office/drawing/2014/main" val="4107863317"/>
                    </a:ext>
                  </a:extLst>
                </a:gridCol>
              </a:tblGrid>
              <a:tr h="6386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 6 - Making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By the end of Year 6 Children should be able to…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902554"/>
                  </a:ext>
                </a:extLst>
              </a:tr>
              <a:tr h="3124622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Mark Making &amp; Making</a:t>
                      </a:r>
                    </a:p>
                    <a:p>
                      <a:pPr algn="l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/>
                        <a:t>Develop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clay</a:t>
                      </a:r>
                      <a:r>
                        <a:rPr lang="en-US" sz="1400" dirty="0"/>
                        <a:t> (and drawing) skills by creating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pinch pots </a:t>
                      </a:r>
                      <a:r>
                        <a:rPr lang="en-US" sz="1400" dirty="0"/>
                        <a:t>based upon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 still life observation,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e.g. </a:t>
                      </a:r>
                      <a:r>
                        <a:rPr lang="en-GB" sz="1400" dirty="0">
                          <a:hlinkClick r:id="rId2"/>
                        </a:rPr>
                        <a:t>Fruit pinch pots</a:t>
                      </a:r>
                      <a:endParaRPr lang="en-US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/>
                        <a:t>Explore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/>
                        <a:t>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geometric design/pattern / structur</a:t>
                      </a:r>
                      <a:r>
                        <a:rPr lang="en-US" sz="1400" dirty="0"/>
                        <a:t>e, e.g. </a:t>
                      </a:r>
                      <a:r>
                        <a:rPr lang="en-GB" sz="1400" dirty="0">
                          <a:hlinkClick r:id="rId3"/>
                        </a:rPr>
                        <a:t>Wave bowls</a:t>
                      </a: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400" b="1" dirty="0"/>
                        <a:t>Puppetry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dirty="0"/>
                        <a:t>Develop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drawing and making</a:t>
                      </a:r>
                      <a:r>
                        <a:rPr lang="en-US" sz="1400" dirty="0"/>
                        <a:t> skills and combine with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narrative/character development </a:t>
                      </a:r>
                      <a:r>
                        <a:rPr lang="en-US" sz="1400" dirty="0"/>
                        <a:t>and make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puppets.  </a:t>
                      </a:r>
                      <a:r>
                        <a:rPr lang="en-US" sz="1400" dirty="0"/>
                        <a:t>Using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tools</a:t>
                      </a:r>
                      <a:r>
                        <a:rPr lang="en-US" sz="1400" dirty="0"/>
                        <a:t> to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cut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intricate shapes </a:t>
                      </a:r>
                      <a:r>
                        <a:rPr lang="en-US" sz="1400" dirty="0"/>
                        <a:t>and use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fastenings to create moving parts</a:t>
                      </a:r>
                      <a:r>
                        <a:rPr lang="en-US" sz="1400" dirty="0"/>
                        <a:t>. Work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collaboratively</a:t>
                      </a:r>
                      <a:r>
                        <a:rPr lang="en-US" sz="1400" dirty="0"/>
                        <a:t> to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perform</a:t>
                      </a:r>
                      <a:r>
                        <a:rPr lang="en-US" sz="1400" dirty="0"/>
                        <a:t>, and use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digital media </a:t>
                      </a:r>
                      <a:r>
                        <a:rPr lang="en-US" sz="1400" dirty="0"/>
                        <a:t>to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record</a:t>
                      </a:r>
                      <a:r>
                        <a:rPr lang="en-US" sz="1400" dirty="0"/>
                        <a:t> e.g. </a:t>
                      </a:r>
                      <a:r>
                        <a:rPr lang="en-GB" sz="1400" dirty="0">
                          <a:hlinkClick r:id="rId4"/>
                        </a:rPr>
                        <a:t>Shadow puppets and whiteboards</a:t>
                      </a:r>
                      <a:r>
                        <a:rPr lang="en-GB" sz="1400" dirty="0"/>
                        <a:t> and </a:t>
                      </a:r>
                      <a:r>
                        <a:rPr lang="en-GB" sz="1400" dirty="0">
                          <a:hlinkClick r:id="rId5"/>
                        </a:rPr>
                        <a:t>Shadow puppet play</a:t>
                      </a: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b="1" dirty="0"/>
                        <a:t>Design &amp; Making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/>
                        <a:t>Explore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set design </a:t>
                      </a:r>
                      <a:r>
                        <a:rPr lang="en-US" sz="1400" dirty="0"/>
                        <a:t>using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mixed media </a:t>
                      </a:r>
                      <a:r>
                        <a:rPr lang="en-US" sz="1400" dirty="0"/>
                        <a:t>and linking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literature, drama, music and design,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e.g. </a:t>
                      </a:r>
                      <a:r>
                        <a:rPr lang="en-GB" sz="1400" dirty="0">
                          <a:hlinkClick r:id="rId6"/>
                        </a:rPr>
                        <a:t>Set design with primary children</a:t>
                      </a:r>
                      <a:endParaRPr lang="en-US" sz="1400" dirty="0">
                        <a:solidFill>
                          <a:srgbClr val="ED2E67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/>
                        <a:t>Explore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transformation of materials </a:t>
                      </a:r>
                      <a:r>
                        <a:rPr lang="en-US" sz="1400" dirty="0"/>
                        <a:t>following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own journey </a:t>
                      </a:r>
                      <a:r>
                        <a:rPr lang="en-US" sz="1400" dirty="0"/>
                        <a:t>to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produce</a:t>
                      </a:r>
                      <a:r>
                        <a:rPr lang="en-US" sz="1400" dirty="0"/>
                        <a:t> an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object</a:t>
                      </a:r>
                      <a:r>
                        <a:rPr lang="en-US" sz="1400" dirty="0"/>
                        <a:t> which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conveys personality</a:t>
                      </a:r>
                      <a:r>
                        <a:rPr lang="en-US" sz="1400" dirty="0"/>
                        <a:t> of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maker/designer,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e.g. </a:t>
                      </a:r>
                      <a:r>
                        <a:rPr lang="en-GB" sz="1400" dirty="0">
                          <a:hlinkClick r:id="rId7"/>
                        </a:rPr>
                        <a:t>Making Seats</a:t>
                      </a:r>
                      <a:endParaRPr lang="en-US" sz="1400" dirty="0"/>
                    </a:p>
                    <a:p>
                      <a:pPr algn="l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Independently take action to refine technical and craft skills to improve mastery of materials and techniques</a:t>
                      </a:r>
                    </a:p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Confidently follow intuition and instinct during the making process, making intelligent and confident creative choices</a:t>
                      </a:r>
                    </a:p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Independently select and effectively use relevant processes in order to create successful and finished work</a:t>
                      </a:r>
                    </a:p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Feel safe enough to take creative risks, enjoying the journey</a:t>
                      </a:r>
                    </a:p>
                    <a:p>
                      <a:endParaRPr lang="en-US" sz="1600" dirty="0"/>
                    </a:p>
                    <a:p>
                      <a:endParaRPr lang="en-US" sz="16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64341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F7BFB75-20DF-4047-A7BF-F3AC6CC64BC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8" y="-19878"/>
            <a:ext cx="1383030" cy="791093"/>
          </a:xfrm>
          <a:prstGeom prst="rect">
            <a:avLst/>
          </a:prstGeom>
        </p:spPr>
      </p:pic>
      <p:pic>
        <p:nvPicPr>
          <p:cNvPr id="3" name="Picture 2">
            <a:hlinkClick r:id="rId9"/>
            <a:extLst>
              <a:ext uri="{FF2B5EF4-FFF2-40B4-BE49-F238E27FC236}">
                <a16:creationId xmlns:a16="http://schemas.microsoft.com/office/drawing/2014/main" id="{52610371-CDD2-AA4B-9AA6-9495C68861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2074" y="899291"/>
            <a:ext cx="2337457" cy="2106378"/>
          </a:xfrm>
          <a:prstGeom prst="rect">
            <a:avLst/>
          </a:prstGeom>
        </p:spPr>
      </p:pic>
      <p:pic>
        <p:nvPicPr>
          <p:cNvPr id="9" name="Picture 8">
            <a:hlinkClick r:id="rId11"/>
            <a:extLst>
              <a:ext uri="{FF2B5EF4-FFF2-40B4-BE49-F238E27FC236}">
                <a16:creationId xmlns:a16="http://schemas.microsoft.com/office/drawing/2014/main" id="{BBE91DD5-E311-A248-AE7B-7EA49A26D5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56199" y="899292"/>
            <a:ext cx="1882849" cy="2106378"/>
          </a:xfrm>
          <a:prstGeom prst="rect">
            <a:avLst/>
          </a:prstGeom>
        </p:spPr>
      </p:pic>
      <p:pic>
        <p:nvPicPr>
          <p:cNvPr id="10" name="Picture 9">
            <a:hlinkClick r:id="rId13"/>
            <a:extLst>
              <a:ext uri="{FF2B5EF4-FFF2-40B4-BE49-F238E27FC236}">
                <a16:creationId xmlns:a16="http://schemas.microsoft.com/office/drawing/2014/main" id="{4A7B3A87-2EE6-5343-86AC-D802BD05D3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52074" y="3143163"/>
            <a:ext cx="3888887" cy="339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42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35D031-7FC6-C74D-A855-B81E48C23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626587"/>
              </p:ext>
            </p:extLst>
          </p:nvPr>
        </p:nvGraphicFramePr>
        <p:xfrm>
          <a:off x="106017" y="139146"/>
          <a:ext cx="11980131" cy="6492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25880">
                  <a:extLst>
                    <a:ext uri="{9D8B030D-6E8A-4147-A177-3AD203B41FA5}">
                      <a16:colId xmlns:a16="http://schemas.microsoft.com/office/drawing/2014/main" val="2274116801"/>
                    </a:ext>
                  </a:extLst>
                </a:gridCol>
                <a:gridCol w="7672346">
                  <a:extLst>
                    <a:ext uri="{9D8B030D-6E8A-4147-A177-3AD203B41FA5}">
                      <a16:colId xmlns:a16="http://schemas.microsoft.com/office/drawing/2014/main" val="3207300427"/>
                    </a:ext>
                  </a:extLst>
                </a:gridCol>
                <a:gridCol w="2981905">
                  <a:extLst>
                    <a:ext uri="{9D8B030D-6E8A-4147-A177-3AD203B41FA5}">
                      <a16:colId xmlns:a16="http://schemas.microsoft.com/office/drawing/2014/main" val="4107863317"/>
                    </a:ext>
                  </a:extLst>
                </a:gridCol>
              </a:tblGrid>
              <a:tr h="6386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 6 – Vocab &amp; Assessment Questions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By the end of Year 6 Children should be able to…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902554"/>
                  </a:ext>
                </a:extLst>
              </a:tr>
              <a:tr h="2286000">
                <a:tc gridSpan="3"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Assessment Questions</a:t>
                      </a: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Teachers should consider assessment as a holistic practice, which takes place during every art lesson through conversation with pupils:</a:t>
                      </a:r>
                    </a:p>
                    <a:p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Tell me about that you are making and what inspired you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What might you do next?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Tell me about the materials and techniques you are using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What have you discovered?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How do you feel about the end result?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What kinds of problems did you encounter and how did you get round them?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Tell me about things you really liked or enjoyed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What would you like to explore more of?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What is the potential of what you have done? What could you do next?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000" b="0" i="0" kern="1200" dirty="0">
                          <a:solidFill>
                            <a:srgbClr val="ED2E6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Remember! “Creativity is a fragile process that is hard to measure and assess and should always be nurtured and supported”</a:t>
                      </a:r>
                      <a:endParaRPr lang="en-US" sz="2000" dirty="0">
                        <a:solidFill>
                          <a:srgbClr val="ED2E67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ED2E67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dirty="0">
                        <a:solidFill>
                          <a:srgbClr val="ED2E67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71100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F7BFB75-20DF-4047-A7BF-F3AC6CC64B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8" y="-19878"/>
            <a:ext cx="1383030" cy="79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99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35D031-7FC6-C74D-A855-B81E48C23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173963"/>
              </p:ext>
            </p:extLst>
          </p:nvPr>
        </p:nvGraphicFramePr>
        <p:xfrm>
          <a:off x="114301" y="159598"/>
          <a:ext cx="11946522" cy="658002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85653">
                  <a:extLst>
                    <a:ext uri="{9D8B030D-6E8A-4147-A177-3AD203B41FA5}">
                      <a16:colId xmlns:a16="http://schemas.microsoft.com/office/drawing/2014/main" val="2274116801"/>
                    </a:ext>
                  </a:extLst>
                </a:gridCol>
                <a:gridCol w="6455699">
                  <a:extLst>
                    <a:ext uri="{9D8B030D-6E8A-4147-A177-3AD203B41FA5}">
                      <a16:colId xmlns:a16="http://schemas.microsoft.com/office/drawing/2014/main" val="3207300427"/>
                    </a:ext>
                  </a:extLst>
                </a:gridCol>
                <a:gridCol w="2905170">
                  <a:extLst>
                    <a:ext uri="{9D8B030D-6E8A-4147-A177-3AD203B41FA5}">
                      <a16:colId xmlns:a16="http://schemas.microsoft.com/office/drawing/2014/main" val="4107863317"/>
                    </a:ext>
                  </a:extLst>
                </a:gridCol>
              </a:tblGrid>
              <a:tr h="6212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Year 1 - Making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By the end of Year 1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Children should be able to…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902554"/>
                  </a:ext>
                </a:extLst>
              </a:tr>
              <a:tr h="5939946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Explore, discover and invent ways for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2d</a:t>
                      </a:r>
                      <a:r>
                        <a:rPr lang="en-US" sz="1600" dirty="0"/>
                        <a:t> to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transform</a:t>
                      </a:r>
                      <a:r>
                        <a:rPr lang="en-US" sz="1600" dirty="0"/>
                        <a:t> into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3d sculpture</a:t>
                      </a:r>
                      <a:r>
                        <a:rPr lang="en-US" sz="1600" dirty="0"/>
                        <a:t>. This might be through creating drawings or prints on paper which are then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folded</a:t>
                      </a:r>
                      <a:r>
                        <a:rPr lang="en-US" sz="1600" dirty="0"/>
                        <a:t>, through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collage</a:t>
                      </a:r>
                      <a:r>
                        <a:rPr lang="en-US" sz="1600" dirty="0"/>
                        <a:t> which becomes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relief</a:t>
                      </a:r>
                      <a:r>
                        <a:rPr lang="en-US" sz="1600" dirty="0"/>
                        <a:t>, through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2d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shapes</a:t>
                      </a:r>
                      <a:r>
                        <a:rPr lang="en-US" sz="1600" dirty="0"/>
                        <a:t> which are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cut</a:t>
                      </a:r>
                      <a:r>
                        <a:rPr lang="en-US" sz="1600" dirty="0"/>
                        <a:t> out and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constructed</a:t>
                      </a:r>
                      <a:r>
                        <a:rPr lang="en-US" sz="1600" dirty="0"/>
                        <a:t> with.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For example </a:t>
                      </a:r>
                      <a:r>
                        <a:rPr lang="en-GB" sz="1600" dirty="0">
                          <a:hlinkClick r:id="rId2"/>
                        </a:rPr>
                        <a:t>making birds</a:t>
                      </a:r>
                      <a:endParaRPr lang="en-GB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600" dirty="0"/>
                        <a:t>Explore </a:t>
                      </a:r>
                      <a:r>
                        <a:rPr lang="en-GB" sz="1600" dirty="0">
                          <a:solidFill>
                            <a:srgbClr val="ED2E67"/>
                          </a:solidFill>
                        </a:rPr>
                        <a:t>modelling</a:t>
                      </a:r>
                      <a:r>
                        <a:rPr lang="en-GB" sz="1600" dirty="0"/>
                        <a:t> materials such as </a:t>
                      </a:r>
                      <a:r>
                        <a:rPr lang="en-GB" sz="1600" dirty="0">
                          <a:solidFill>
                            <a:srgbClr val="ED2E67"/>
                          </a:solidFill>
                        </a:rPr>
                        <a:t>Modroc, clay</a:t>
                      </a:r>
                      <a:r>
                        <a:rPr lang="en-GB" sz="1600" dirty="0"/>
                        <a:t> and </a:t>
                      </a:r>
                      <a:r>
                        <a:rPr lang="en-GB" sz="1600" dirty="0">
                          <a:solidFill>
                            <a:srgbClr val="ED2E67"/>
                          </a:solidFill>
                        </a:rPr>
                        <a:t>plasticine</a:t>
                      </a:r>
                      <a:r>
                        <a:rPr lang="en-GB" sz="1600" dirty="0"/>
                        <a:t> in an open-ended manner, to discover what they might do. </a:t>
                      </a:r>
                      <a:r>
                        <a:rPr lang="en-GB" sz="1600" dirty="0">
                          <a:hlinkClick r:id="rId3"/>
                        </a:rPr>
                        <a:t>modroc plasterboard</a:t>
                      </a:r>
                      <a:r>
                        <a:rPr lang="en-GB" sz="1600" dirty="0"/>
                        <a:t> or </a:t>
                      </a:r>
                      <a:r>
                        <a:rPr lang="en-GB" sz="1600" dirty="0">
                          <a:hlinkClick r:id="rId4"/>
                        </a:rPr>
                        <a:t>making modroc sculpture</a:t>
                      </a:r>
                      <a:endParaRPr lang="en-GB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Use basic tools to help deconstruct (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scissors</a:t>
                      </a:r>
                      <a:r>
                        <a:rPr lang="en-US" sz="1600" dirty="0"/>
                        <a:t>) and then construct (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glue sticks</a:t>
                      </a:r>
                      <a:r>
                        <a:rPr lang="en-US" sz="1600" dirty="0"/>
                        <a:t>).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Try out a range of materials &amp; processes and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recognise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they have different qualities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Explore materials in a playful and open-ended manner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Use materials purposefully to achieve particular characteristics or qualities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Be excited by the potential to create.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Understand that art is different to many subjects at school: through art, they can invent and discover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64341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F7BFB75-20DF-4047-A7BF-F3AC6CC64B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5" y="0"/>
            <a:ext cx="1383030" cy="791093"/>
          </a:xfrm>
          <a:prstGeom prst="rect">
            <a:avLst/>
          </a:prstGeom>
        </p:spPr>
      </p:pic>
      <p:pic>
        <p:nvPicPr>
          <p:cNvPr id="3" name="Picture 2">
            <a:hlinkClick r:id="rId6"/>
            <a:extLst>
              <a:ext uri="{FF2B5EF4-FFF2-40B4-BE49-F238E27FC236}">
                <a16:creationId xmlns:a16="http://schemas.microsoft.com/office/drawing/2014/main" id="{CADCC8FC-B2E3-7649-BE8F-5AA4D7DDD3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8378" y="4901703"/>
            <a:ext cx="2703851" cy="1731280"/>
          </a:xfrm>
          <a:prstGeom prst="rect">
            <a:avLst/>
          </a:prstGeom>
        </p:spPr>
      </p:pic>
      <p:pic>
        <p:nvPicPr>
          <p:cNvPr id="7" name="Picture 6">
            <a:hlinkClick r:id="rId6"/>
            <a:extLst>
              <a:ext uri="{FF2B5EF4-FFF2-40B4-BE49-F238E27FC236}">
                <a16:creationId xmlns:a16="http://schemas.microsoft.com/office/drawing/2014/main" id="{A315F31B-8580-CF41-B934-60B86A4E0B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8941" y="4160520"/>
            <a:ext cx="3339768" cy="2472463"/>
          </a:xfrm>
          <a:prstGeom prst="rect">
            <a:avLst/>
          </a:prstGeom>
        </p:spPr>
      </p:pic>
      <p:pic>
        <p:nvPicPr>
          <p:cNvPr id="9" name="Picture 8">
            <a:hlinkClick r:id="rId9"/>
            <a:extLst>
              <a:ext uri="{FF2B5EF4-FFF2-40B4-BE49-F238E27FC236}">
                <a16:creationId xmlns:a16="http://schemas.microsoft.com/office/drawing/2014/main" id="{7ED3A8B3-4BE5-664F-9CC2-4C226926B8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8941" y="886111"/>
            <a:ext cx="3469437" cy="3076062"/>
          </a:xfrm>
          <a:prstGeom prst="rect">
            <a:avLst/>
          </a:prstGeom>
        </p:spPr>
      </p:pic>
      <p:pic>
        <p:nvPicPr>
          <p:cNvPr id="11" name="Picture 10">
            <a:hlinkClick r:id="rId11"/>
            <a:extLst>
              <a:ext uri="{FF2B5EF4-FFF2-40B4-BE49-F238E27FC236}">
                <a16:creationId xmlns:a16="http://schemas.microsoft.com/office/drawing/2014/main" id="{835A3002-3114-9E43-86A9-C259EE0FAD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65144" y="886111"/>
            <a:ext cx="2547085" cy="2078421"/>
          </a:xfrm>
          <a:prstGeom prst="rect">
            <a:avLst/>
          </a:prstGeom>
        </p:spPr>
      </p:pic>
      <p:pic>
        <p:nvPicPr>
          <p:cNvPr id="13" name="Picture 12">
            <a:hlinkClick r:id="rId13"/>
            <a:extLst>
              <a:ext uri="{FF2B5EF4-FFF2-40B4-BE49-F238E27FC236}">
                <a16:creationId xmlns:a16="http://schemas.microsoft.com/office/drawing/2014/main" id="{878D0DF8-B171-F949-822D-7ABB0673A31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65144" y="3075899"/>
            <a:ext cx="2567874" cy="171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69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35D031-7FC6-C74D-A855-B81E48C23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213125"/>
              </p:ext>
            </p:extLst>
          </p:nvPr>
        </p:nvGraphicFramePr>
        <p:xfrm>
          <a:off x="125731" y="159598"/>
          <a:ext cx="11935091" cy="652133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86254">
                  <a:extLst>
                    <a:ext uri="{9D8B030D-6E8A-4147-A177-3AD203B41FA5}">
                      <a16:colId xmlns:a16="http://schemas.microsoft.com/office/drawing/2014/main" val="2274116801"/>
                    </a:ext>
                  </a:extLst>
                </a:gridCol>
                <a:gridCol w="10648837">
                  <a:extLst>
                    <a:ext uri="{9D8B030D-6E8A-4147-A177-3AD203B41FA5}">
                      <a16:colId xmlns:a16="http://schemas.microsoft.com/office/drawing/2014/main" val="3207300427"/>
                    </a:ext>
                  </a:extLst>
                </a:gridCol>
              </a:tblGrid>
              <a:tr h="6386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Year 1 – Vocab &amp; Assessment Questions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902554"/>
                  </a:ext>
                </a:extLst>
              </a:tr>
              <a:tr h="2286000">
                <a:tc gridSpan="2"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Assessment Questions</a:t>
                      </a:r>
                    </a:p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Teachers should consider assessment as a holistic practice, which takes place during every art lesson through conversation with pupils:</a:t>
                      </a:r>
                    </a:p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Tell me about what you are making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What might you do next?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Tell me about what you have made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2000" b="0" i="0" kern="1200" dirty="0">
                          <a:solidFill>
                            <a:srgbClr val="ED2E6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Remember! “Creativity is a fragile process that is hard to measure and assess and should always be nurtured and supported”</a:t>
                      </a:r>
                      <a:endParaRPr lang="en-US" sz="2000" dirty="0">
                        <a:solidFill>
                          <a:srgbClr val="ED2E67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ED2E67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27882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F7BFB75-20DF-4047-A7BF-F3AC6CC64B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0" y="0"/>
            <a:ext cx="1383030" cy="79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49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35D031-7FC6-C74D-A855-B81E48C23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462240"/>
              </p:ext>
            </p:extLst>
          </p:nvPr>
        </p:nvGraphicFramePr>
        <p:xfrm>
          <a:off x="56280" y="113300"/>
          <a:ext cx="12097136" cy="6583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21110">
                  <a:extLst>
                    <a:ext uri="{9D8B030D-6E8A-4147-A177-3AD203B41FA5}">
                      <a16:colId xmlns:a16="http://schemas.microsoft.com/office/drawing/2014/main" val="2274116801"/>
                    </a:ext>
                  </a:extLst>
                </a:gridCol>
                <a:gridCol w="7253692">
                  <a:extLst>
                    <a:ext uri="{9D8B030D-6E8A-4147-A177-3AD203B41FA5}">
                      <a16:colId xmlns:a16="http://schemas.microsoft.com/office/drawing/2014/main" val="3207300427"/>
                    </a:ext>
                  </a:extLst>
                </a:gridCol>
                <a:gridCol w="2922334">
                  <a:extLst>
                    <a:ext uri="{9D8B030D-6E8A-4147-A177-3AD203B41FA5}">
                      <a16:colId xmlns:a16="http://schemas.microsoft.com/office/drawing/2014/main" val="4107863317"/>
                    </a:ext>
                  </a:extLst>
                </a:gridCol>
              </a:tblGrid>
              <a:tr h="6386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 2 – Generating Ideas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By the end of Year 2</a:t>
                      </a:r>
                    </a:p>
                    <a:p>
                      <a:pPr algn="ctr"/>
                      <a:r>
                        <a:rPr lang="en-US" dirty="0"/>
                        <a:t>Children should be able to…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902554"/>
                  </a:ext>
                </a:extLst>
              </a:tr>
              <a:tr h="2457872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Through Making</a:t>
                      </a:r>
                      <a:br>
                        <a:rPr lang="en-US" sz="1600" dirty="0">
                          <a:solidFill>
                            <a:srgbClr val="ED2E67"/>
                          </a:solidFill>
                        </a:rPr>
                      </a:br>
                      <a:br>
                        <a:rPr lang="en-US" sz="1600" dirty="0">
                          <a:solidFill>
                            <a:srgbClr val="ED2E67"/>
                          </a:solidFill>
                        </a:rPr>
                      </a:b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Generate ideas </a:t>
                      </a:r>
                      <a:r>
                        <a:rPr lang="en-US" sz="1600" dirty="0"/>
                        <a:t>through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exploration of materials</a:t>
                      </a:r>
                      <a:r>
                        <a:rPr lang="en-US" sz="1600" dirty="0"/>
                        <a:t>, building an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understanding</a:t>
                      </a:r>
                      <a:r>
                        <a:rPr lang="en-US" sz="1600" dirty="0"/>
                        <a:t> of what each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material can do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how</a:t>
                      </a:r>
                      <a:r>
                        <a:rPr lang="en-US" sz="1600" dirty="0"/>
                        <a:t> it can be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constructed</a:t>
                      </a:r>
                      <a:r>
                        <a:rPr lang="en-US" sz="1600" dirty="0"/>
                        <a:t>, being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open </a:t>
                      </a:r>
                      <a:r>
                        <a:rPr lang="en-US" sz="1600" dirty="0"/>
                        <a:t>during the process to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unexpected ideas.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ED2E67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ED2E67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ED2E67"/>
                        </a:solidFill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Recognise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that ideas can be generated through doing as well as thinking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Recognise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that ideas can be expressed through art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Experiment with an open mind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Enjoy trying out different activities and make both informed, and intuitive  choices about what to do next, letting practical experience feed ideas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07563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F7BFB75-20DF-4047-A7BF-F3AC6CC64B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30" y="-11575"/>
            <a:ext cx="1383030" cy="791093"/>
          </a:xfrm>
          <a:prstGeom prst="rect">
            <a:avLst/>
          </a:prstGeom>
        </p:spPr>
      </p:pic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95CC7A87-7069-D744-AE0D-E0B96C717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622" y="918999"/>
            <a:ext cx="6893254" cy="575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38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35D031-7FC6-C74D-A855-B81E48C23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624762"/>
              </p:ext>
            </p:extLst>
          </p:nvPr>
        </p:nvGraphicFramePr>
        <p:xfrm>
          <a:off x="137160" y="124875"/>
          <a:ext cx="12054840" cy="676110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84637">
                  <a:extLst>
                    <a:ext uri="{9D8B030D-6E8A-4147-A177-3AD203B41FA5}">
                      <a16:colId xmlns:a16="http://schemas.microsoft.com/office/drawing/2014/main" val="2274116801"/>
                    </a:ext>
                  </a:extLst>
                </a:gridCol>
                <a:gridCol w="6458087">
                  <a:extLst>
                    <a:ext uri="{9D8B030D-6E8A-4147-A177-3AD203B41FA5}">
                      <a16:colId xmlns:a16="http://schemas.microsoft.com/office/drawing/2014/main" val="3207300427"/>
                    </a:ext>
                  </a:extLst>
                </a:gridCol>
                <a:gridCol w="2912116">
                  <a:extLst>
                    <a:ext uri="{9D8B030D-6E8A-4147-A177-3AD203B41FA5}">
                      <a16:colId xmlns:a16="http://schemas.microsoft.com/office/drawing/2014/main" val="4107863317"/>
                    </a:ext>
                  </a:extLst>
                </a:gridCol>
              </a:tblGrid>
              <a:tr h="6121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 2 Making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By the end of Year 2</a:t>
                      </a:r>
                    </a:p>
                    <a:p>
                      <a:pPr algn="ctr"/>
                      <a:r>
                        <a:rPr lang="en-US" dirty="0"/>
                        <a:t>Children should be able to…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902554"/>
                  </a:ext>
                </a:extLst>
              </a:tr>
              <a:tr h="61210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dirty="0"/>
                        <a:t>3D, Architecture &amp; Digital Media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Explore how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2d</a:t>
                      </a:r>
                      <a:r>
                        <a:rPr lang="en-US" sz="1600" dirty="0"/>
                        <a:t> can become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3d </a:t>
                      </a:r>
                      <a:r>
                        <a:rPr lang="en-US" sz="1600" dirty="0"/>
                        <a:t>though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“design through making”.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Pls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see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hlinkClick r:id="rId2"/>
                        </a:rPr>
                        <a:t>design in the national curriculum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Cut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simple shapes </a:t>
                      </a:r>
                      <a:r>
                        <a:rPr lang="en-US" sz="1600" dirty="0"/>
                        <a:t>from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card</a:t>
                      </a:r>
                      <a:r>
                        <a:rPr lang="en-US" sz="1600" dirty="0"/>
                        <a:t> and use them to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construct architectural forms</a:t>
                      </a:r>
                      <a:r>
                        <a:rPr lang="en-US" sz="1600" dirty="0"/>
                        <a:t>.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Use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drawn, collaged </a:t>
                      </a:r>
                      <a:r>
                        <a:rPr lang="en-US" sz="1600" dirty="0"/>
                        <a:t>and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printed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elements</a:t>
                      </a:r>
                      <a:r>
                        <a:rPr lang="en-US" sz="1600" dirty="0"/>
                        <a:t> as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surface decoration </a:t>
                      </a:r>
                      <a:r>
                        <a:rPr lang="en-US" sz="1600" dirty="0"/>
                        <a:t>for the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architectural </a:t>
                      </a:r>
                      <a:r>
                        <a:rPr lang="en-US" sz="1600" dirty="0" err="1">
                          <a:solidFill>
                            <a:srgbClr val="ED2E67"/>
                          </a:solidFill>
                        </a:rPr>
                        <a:t>maquettes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.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  <a:hlinkClick r:id="rId3"/>
                        </a:rPr>
                        <a:t>be an architect</a:t>
                      </a:r>
                      <a:endParaRPr lang="en-US" sz="1600" dirty="0">
                        <a:solidFill>
                          <a:srgbClr val="ED2E67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Use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digital media </a:t>
                      </a:r>
                      <a:r>
                        <a:rPr lang="en-US" sz="1600" dirty="0"/>
                        <a:t>(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film and still photos</a:t>
                      </a:r>
                      <a:r>
                        <a:rPr lang="en-US" sz="1600" dirty="0"/>
                        <a:t>) to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create records </a:t>
                      </a:r>
                      <a:r>
                        <a:rPr lang="en-US" sz="1600" dirty="0"/>
                        <a:t>of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models</a:t>
                      </a:r>
                      <a:r>
                        <a:rPr lang="en-US" sz="1600" dirty="0"/>
                        <a:t> made,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including walk-through videos </a:t>
                      </a:r>
                      <a:r>
                        <a:rPr lang="en-US" sz="1600" dirty="0"/>
                        <a:t>of the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inside</a:t>
                      </a:r>
                      <a:r>
                        <a:rPr lang="en-US" sz="1600" dirty="0"/>
                        <a:t> of the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architectural spaces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Try out a range of materials &amp; processes and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Recognise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they have different qualities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Use materials purposefully to achieve particular characteristics or qualities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Be excited by the potential to create.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Understand that art is different to many subjects at school: through art, they can invent and discover</a:t>
                      </a:r>
                    </a:p>
                    <a:p>
                      <a:endParaRPr lang="en-US" sz="1600" dirty="0"/>
                    </a:p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Deliberately choose to use particular techniques for a given purpose</a:t>
                      </a:r>
                    </a:p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Develop and exercise some care and control over the range of materials they use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64341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F7BFB75-20DF-4047-A7BF-F3AC6CC64B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83030" cy="791093"/>
          </a:xfrm>
          <a:prstGeom prst="rect">
            <a:avLst/>
          </a:prstGeom>
        </p:spPr>
      </p:pic>
      <p:pic>
        <p:nvPicPr>
          <p:cNvPr id="3" name="Picture 2">
            <a:hlinkClick r:id="rId5"/>
            <a:extLst>
              <a:ext uri="{FF2B5EF4-FFF2-40B4-BE49-F238E27FC236}">
                <a16:creationId xmlns:a16="http://schemas.microsoft.com/office/drawing/2014/main" id="{71F8E826-6837-954C-A551-E595E805C7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8150" y="920750"/>
            <a:ext cx="3343822" cy="2739096"/>
          </a:xfrm>
          <a:prstGeom prst="rect">
            <a:avLst/>
          </a:prstGeom>
        </p:spPr>
      </p:pic>
      <p:pic>
        <p:nvPicPr>
          <p:cNvPr id="7" name="Picture 6">
            <a:hlinkClick r:id="rId7"/>
            <a:extLst>
              <a:ext uri="{FF2B5EF4-FFF2-40B4-BE49-F238E27FC236}">
                <a16:creationId xmlns:a16="http://schemas.microsoft.com/office/drawing/2014/main" id="{FFCB05C5-04D9-0D46-A7F6-576AE8CACE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5687" y="3784721"/>
            <a:ext cx="3296285" cy="3034888"/>
          </a:xfrm>
          <a:prstGeom prst="rect">
            <a:avLst/>
          </a:prstGeom>
        </p:spPr>
      </p:pic>
      <p:pic>
        <p:nvPicPr>
          <p:cNvPr id="9" name="Picture 8">
            <a:hlinkClick r:id="rId9"/>
            <a:extLst>
              <a:ext uri="{FF2B5EF4-FFF2-40B4-BE49-F238E27FC236}">
                <a16:creationId xmlns:a16="http://schemas.microsoft.com/office/drawing/2014/main" id="{A722653B-F5DE-4D4F-AAD8-4814CA67EF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9132" y="920749"/>
            <a:ext cx="2703830" cy="2739097"/>
          </a:xfrm>
          <a:prstGeom prst="rect">
            <a:avLst/>
          </a:prstGeom>
        </p:spPr>
      </p:pic>
      <p:pic>
        <p:nvPicPr>
          <p:cNvPr id="11" name="Picture 10">
            <a:hlinkClick r:id="rId11"/>
            <a:extLst>
              <a:ext uri="{FF2B5EF4-FFF2-40B4-BE49-F238E27FC236}">
                <a16:creationId xmlns:a16="http://schemas.microsoft.com/office/drawing/2014/main" id="{4A5880D6-EF1A-E44B-845C-5A000586FB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59132" y="3784721"/>
            <a:ext cx="2703830" cy="303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36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35D031-7FC6-C74D-A855-B81E48C23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74421"/>
              </p:ext>
            </p:extLst>
          </p:nvPr>
        </p:nvGraphicFramePr>
        <p:xfrm>
          <a:off x="56280" y="113300"/>
          <a:ext cx="12097136" cy="64312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25880">
                  <a:extLst>
                    <a:ext uri="{9D8B030D-6E8A-4147-A177-3AD203B41FA5}">
                      <a16:colId xmlns:a16="http://schemas.microsoft.com/office/drawing/2014/main" val="2274116801"/>
                    </a:ext>
                  </a:extLst>
                </a:gridCol>
                <a:gridCol w="7848922">
                  <a:extLst>
                    <a:ext uri="{9D8B030D-6E8A-4147-A177-3AD203B41FA5}">
                      <a16:colId xmlns:a16="http://schemas.microsoft.com/office/drawing/2014/main" val="3207300427"/>
                    </a:ext>
                  </a:extLst>
                </a:gridCol>
                <a:gridCol w="2922334">
                  <a:extLst>
                    <a:ext uri="{9D8B030D-6E8A-4147-A177-3AD203B41FA5}">
                      <a16:colId xmlns:a16="http://schemas.microsoft.com/office/drawing/2014/main" val="4107863317"/>
                    </a:ext>
                  </a:extLst>
                </a:gridCol>
              </a:tblGrid>
              <a:tr h="6386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 2 – Vocab &amp; Assessment Questions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By the end of Year 2</a:t>
                      </a:r>
                    </a:p>
                    <a:p>
                      <a:pPr algn="ctr"/>
                      <a:r>
                        <a:rPr lang="en-US" dirty="0"/>
                        <a:t>Children should be able to…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902554"/>
                  </a:ext>
                </a:extLst>
              </a:tr>
              <a:tr h="2286000">
                <a:tc gridSpan="3"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Assessment Questions</a:t>
                      </a:r>
                    </a:p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Teachers should consider assessment as a holistic practice, which takes place during every art lesson through conversation with pupils:</a:t>
                      </a:r>
                    </a:p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Tell me about that you are making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What might you do next?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Which materials might you use?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What have you discovered?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Tell me about what you have made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What would you like to explore more of?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000" b="0" i="0" kern="1200" dirty="0">
                          <a:solidFill>
                            <a:srgbClr val="ED2E6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Remember! “Creativity is a fragile process that is hard to measure and assess and should always be nurtured and supported”</a:t>
                      </a:r>
                      <a:endParaRPr lang="en-US" sz="2000" dirty="0">
                        <a:solidFill>
                          <a:srgbClr val="ED2E67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ED2E67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dirty="0">
                        <a:solidFill>
                          <a:srgbClr val="ED2E67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68604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F7BFB75-20DF-4047-A7BF-F3AC6CC64B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30" y="-11575"/>
            <a:ext cx="1383030" cy="79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59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35D031-7FC6-C74D-A855-B81E48C23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222296"/>
              </p:ext>
            </p:extLst>
          </p:nvPr>
        </p:nvGraphicFramePr>
        <p:xfrm>
          <a:off x="106419" y="113298"/>
          <a:ext cx="12012275" cy="66446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25251">
                  <a:extLst>
                    <a:ext uri="{9D8B030D-6E8A-4147-A177-3AD203B41FA5}">
                      <a16:colId xmlns:a16="http://schemas.microsoft.com/office/drawing/2014/main" val="2274116801"/>
                    </a:ext>
                  </a:extLst>
                </a:gridCol>
                <a:gridCol w="7349550">
                  <a:extLst>
                    <a:ext uri="{9D8B030D-6E8A-4147-A177-3AD203B41FA5}">
                      <a16:colId xmlns:a16="http://schemas.microsoft.com/office/drawing/2014/main" val="3207300427"/>
                    </a:ext>
                  </a:extLst>
                </a:gridCol>
                <a:gridCol w="2837474">
                  <a:extLst>
                    <a:ext uri="{9D8B030D-6E8A-4147-A177-3AD203B41FA5}">
                      <a16:colId xmlns:a16="http://schemas.microsoft.com/office/drawing/2014/main" val="4107863317"/>
                    </a:ext>
                  </a:extLst>
                </a:gridCol>
              </a:tblGrid>
              <a:tr h="6386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Year 3- Generating Ideas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By the end of Year 3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Children should be able to…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902554"/>
                  </a:ext>
                </a:extLst>
              </a:tr>
              <a:tr h="2457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Through Making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</a:rPr>
                      </a:b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Use growing knowledge of how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materials and medium act,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to help 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develop ideas.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Continue to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 generate ideas through space for playful making.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ED2E67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Explore how ideas translate and develop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through</a:t>
                      </a:r>
                      <a:r>
                        <a:rPr lang="en-US" sz="1600" dirty="0">
                          <a:solidFill>
                            <a:srgbClr val="ED2E67"/>
                          </a:solidFill>
                        </a:rPr>
                        <a:t> different medium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ED2E67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ED2E67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ED2E67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  <a:p>
                      <a:endParaRPr lang="en-US" sz="1400" dirty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Gather and review information from different sources (primary and secondary), references and resources related to their ideas and intentions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Use a sketchbook for different purposes, including recording observations, planning and shaping ideas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07563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F7BFB75-20DF-4047-A7BF-F3AC6CC64B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5" y="-23150"/>
            <a:ext cx="1383030" cy="791093"/>
          </a:xfrm>
          <a:prstGeom prst="rect">
            <a:avLst/>
          </a:prstGeom>
        </p:spPr>
      </p:pic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7DEB0B15-5509-3F48-8607-88BF4A487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179" y="878302"/>
            <a:ext cx="7009524" cy="587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66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35D031-7FC6-C74D-A855-B81E48C23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538136"/>
              </p:ext>
            </p:extLst>
          </p:nvPr>
        </p:nvGraphicFramePr>
        <p:xfrm>
          <a:off x="106419" y="113298"/>
          <a:ext cx="12012275" cy="64922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33761">
                  <a:extLst>
                    <a:ext uri="{9D8B030D-6E8A-4147-A177-3AD203B41FA5}">
                      <a16:colId xmlns:a16="http://schemas.microsoft.com/office/drawing/2014/main" val="2274116801"/>
                    </a:ext>
                  </a:extLst>
                </a:gridCol>
                <a:gridCol w="2708910">
                  <a:extLst>
                    <a:ext uri="{9D8B030D-6E8A-4147-A177-3AD203B41FA5}">
                      <a16:colId xmlns:a16="http://schemas.microsoft.com/office/drawing/2014/main" val="3207300427"/>
                    </a:ext>
                  </a:extLst>
                </a:gridCol>
                <a:gridCol w="5132130">
                  <a:extLst>
                    <a:ext uri="{9D8B030D-6E8A-4147-A177-3AD203B41FA5}">
                      <a16:colId xmlns:a16="http://schemas.microsoft.com/office/drawing/2014/main" val="3273127877"/>
                    </a:ext>
                  </a:extLst>
                </a:gridCol>
                <a:gridCol w="2837474">
                  <a:extLst>
                    <a:ext uri="{9D8B030D-6E8A-4147-A177-3AD203B41FA5}">
                      <a16:colId xmlns:a16="http://schemas.microsoft.com/office/drawing/2014/main" val="4107863317"/>
                    </a:ext>
                  </a:extLst>
                </a:gridCol>
              </a:tblGrid>
              <a:tr h="6386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Year 3 - Making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By the end of Year 3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Children should be able to…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902554"/>
                  </a:ext>
                </a:extLst>
              </a:tr>
              <a:tr h="3124622">
                <a:tc grid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b="1" dirty="0"/>
                        <a:t>3D</a:t>
                      </a:r>
                      <a:br>
                        <a:rPr lang="en-US" sz="1400" dirty="0"/>
                      </a:br>
                      <a:br>
                        <a:rPr lang="en-US" sz="1400" dirty="0"/>
                      </a:br>
                      <a:r>
                        <a:rPr lang="en-US" sz="1400" dirty="0"/>
                        <a:t>Make an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armature</a:t>
                      </a:r>
                      <a:r>
                        <a:rPr lang="en-US" sz="1400" dirty="0"/>
                        <a:t> from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paper and tape </a:t>
                      </a:r>
                      <a:r>
                        <a:rPr lang="en-US" sz="1400" dirty="0"/>
                        <a:t>and use as the basis to explore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modelling</a:t>
                      </a:r>
                      <a:r>
                        <a:rPr lang="en-US" sz="1400" dirty="0"/>
                        <a:t> with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Modroc</a:t>
                      </a:r>
                      <a:r>
                        <a:rPr lang="en-US" sz="1400" dirty="0"/>
                        <a:t> to make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 sculpture</a:t>
                      </a:r>
                      <a:r>
                        <a:rPr lang="en-US" sz="1400" dirty="0"/>
                        <a:t>, e.g. </a:t>
                      </a:r>
                      <a:r>
                        <a:rPr lang="en-GB" sz="1400" dirty="0">
                          <a:hlinkClick r:id="rId2"/>
                        </a:rPr>
                        <a:t>Roald Dahl and Quentin Blake sculpture resource</a:t>
                      </a: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/>
                        <a:t>Explore a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simple clay technique </a:t>
                      </a:r>
                      <a:r>
                        <a:rPr lang="en-US" sz="1400" dirty="0"/>
                        <a:t>such as making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slab</a:t>
                      </a:r>
                      <a:r>
                        <a:rPr lang="en-US" sz="1400" dirty="0"/>
                        <a:t> pieces, and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decorate</a:t>
                      </a:r>
                      <a:r>
                        <a:rPr lang="en-US" sz="1400" dirty="0"/>
                        <a:t> them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relief patterns </a:t>
                      </a:r>
                      <a:r>
                        <a:rPr lang="en-US" sz="1400" dirty="0"/>
                        <a:t>based upon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observational drawing </a:t>
                      </a:r>
                      <a:r>
                        <a:rPr lang="en-US" sz="1400" dirty="0"/>
                        <a:t>skills, e.g. </a:t>
                      </a:r>
                      <a:r>
                        <a:rPr lang="en-GB" sz="1400" dirty="0">
                          <a:hlinkClick r:id="rId3"/>
                        </a:rPr>
                        <a:t>Clay fruit tiles </a:t>
                      </a: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/>
                        <a:t>Explore how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combinations</a:t>
                      </a:r>
                      <a:r>
                        <a:rPr lang="en-US" sz="1400" dirty="0"/>
                        <a:t> of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materials</a:t>
                      </a:r>
                      <a:r>
                        <a:rPr lang="en-US" sz="1400" dirty="0"/>
                        <a:t> such as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wire, paper, fabric, string, card </a:t>
                      </a:r>
                      <a:r>
                        <a:rPr lang="en-US" sz="1400" dirty="0"/>
                        <a:t>can be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 transformed </a:t>
                      </a:r>
                      <a:r>
                        <a:rPr lang="en-US" sz="1400" dirty="0"/>
                        <a:t>into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sculpture</a:t>
                      </a:r>
                      <a:r>
                        <a:rPr lang="en-US" sz="1400" dirty="0"/>
                        <a:t>, discovering how best to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manipulate</a:t>
                      </a:r>
                      <a:r>
                        <a:rPr lang="en-US" sz="1400" dirty="0"/>
                        <a:t> them (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cut, tear, bend, fold</a:t>
                      </a:r>
                      <a:r>
                        <a:rPr lang="en-US" sz="1400" dirty="0"/>
                        <a:t>) and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fasten</a:t>
                      </a:r>
                      <a:r>
                        <a:rPr lang="en-US" sz="1400" dirty="0"/>
                        <a:t> them together (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tie, bind, stick</a:t>
                      </a:r>
                      <a:r>
                        <a:rPr lang="en-US" sz="1400" dirty="0"/>
                        <a:t>). </a:t>
                      </a:r>
                      <a:r>
                        <a:rPr lang="en-GB" sz="1400" dirty="0">
                          <a:hlinkClick r:id="rId4"/>
                        </a:rPr>
                        <a:t>Drawing and making flowers</a:t>
                      </a: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dirty="0"/>
                        <a:t>Digital &amp; Animation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dirty="0"/>
                        <a:t>Building on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mark-making</a:t>
                      </a:r>
                      <a:r>
                        <a:rPr lang="en-US" sz="1400" dirty="0"/>
                        <a:t> and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observational  skills, </a:t>
                      </a:r>
                      <a:r>
                        <a:rPr lang="en-US" sz="1400" dirty="0"/>
                        <a:t>make drawings of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animals, people and vehicles </a:t>
                      </a:r>
                      <a:r>
                        <a:rPr lang="en-US" sz="1400" dirty="0"/>
                        <a:t>Use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scissors</a:t>
                      </a:r>
                      <a:r>
                        <a:rPr lang="en-US" sz="1400" dirty="0"/>
                        <a:t> to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dissect</a:t>
                      </a:r>
                      <a:r>
                        <a:rPr lang="en-US" sz="1400" dirty="0"/>
                        <a:t> the and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reconstruct </a:t>
                      </a:r>
                      <a:r>
                        <a:rPr lang="en-US" sz="1400" dirty="0"/>
                        <a:t>them into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drawings that move</a:t>
                      </a:r>
                      <a:r>
                        <a:rPr lang="en-US" sz="1400" dirty="0"/>
                        <a:t>, e.g. </a:t>
                      </a:r>
                      <a:r>
                        <a:rPr lang="en-GB" sz="1400" dirty="0">
                          <a:hlinkClick r:id="rId5"/>
                        </a:rPr>
                        <a:t>Making moving drawings</a:t>
                      </a:r>
                      <a:endParaRPr lang="en-GB" sz="14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/>
                        <a:t>Use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digital media </a:t>
                      </a:r>
                      <a:r>
                        <a:rPr lang="en-US" sz="1400" dirty="0"/>
                        <a:t>to make </a:t>
                      </a:r>
                      <a:r>
                        <a:rPr lang="en-US" sz="1400" dirty="0">
                          <a:solidFill>
                            <a:srgbClr val="ED2E67"/>
                          </a:solidFill>
                        </a:rPr>
                        <a:t>animations</a:t>
                      </a:r>
                      <a:r>
                        <a:rPr lang="en-US" sz="1400" dirty="0"/>
                        <a:t> from the drawings that move </a:t>
                      </a:r>
                      <a:r>
                        <a:rPr lang="en-GB" sz="1400" dirty="0">
                          <a:hlinkClick r:id="rId6"/>
                        </a:rPr>
                        <a:t>Animating articulated beasts</a:t>
                      </a:r>
                      <a:endParaRPr lang="en-US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Develop practical skills by experimenting with and testing the qualities of a range of materials and techniques</a:t>
                      </a:r>
                    </a:p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Select and use appropriately a variety of materials and techniques in order to create their own work. </a:t>
                      </a:r>
                    </a:p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Be excited by the potential to create and feel empowered to begin to undertake their own exploration</a:t>
                      </a:r>
                    </a:p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64341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F7BFB75-20DF-4047-A7BF-F3AC6CC64BC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5" y="-23150"/>
            <a:ext cx="1383030" cy="791093"/>
          </a:xfrm>
          <a:prstGeom prst="rect">
            <a:avLst/>
          </a:prstGeom>
        </p:spPr>
      </p:pic>
      <p:pic>
        <p:nvPicPr>
          <p:cNvPr id="7" name="Picture 6">
            <a:hlinkClick r:id="rId8"/>
            <a:extLst>
              <a:ext uri="{FF2B5EF4-FFF2-40B4-BE49-F238E27FC236}">
                <a16:creationId xmlns:a16="http://schemas.microsoft.com/office/drawing/2014/main" id="{3A9B4AF6-1BB1-214B-8330-47C5513DCA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4225" y="831003"/>
            <a:ext cx="2696544" cy="2353631"/>
          </a:xfrm>
          <a:prstGeom prst="rect">
            <a:avLst/>
          </a:prstGeom>
        </p:spPr>
      </p:pic>
      <p:pic>
        <p:nvPicPr>
          <p:cNvPr id="9" name="Picture 8">
            <a:hlinkClick r:id="rId10"/>
            <a:extLst>
              <a:ext uri="{FF2B5EF4-FFF2-40B4-BE49-F238E27FC236}">
                <a16:creationId xmlns:a16="http://schemas.microsoft.com/office/drawing/2014/main" id="{EC1A2EA5-F73F-E846-B08B-BF8B5DADC8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4225" y="3280588"/>
            <a:ext cx="2545036" cy="3324950"/>
          </a:xfrm>
          <a:prstGeom prst="rect">
            <a:avLst/>
          </a:prstGeom>
        </p:spPr>
      </p:pic>
      <p:pic>
        <p:nvPicPr>
          <p:cNvPr id="11" name="Picture 10">
            <a:hlinkClick r:id="rId12"/>
            <a:extLst>
              <a:ext uri="{FF2B5EF4-FFF2-40B4-BE49-F238E27FC236}">
                <a16:creationId xmlns:a16="http://schemas.microsoft.com/office/drawing/2014/main" id="{A06B5CEC-605E-0D45-A8FE-B64059A999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45633" y="831002"/>
            <a:ext cx="2077305" cy="2700473"/>
          </a:xfrm>
          <a:prstGeom prst="rect">
            <a:avLst/>
          </a:prstGeom>
        </p:spPr>
      </p:pic>
      <p:pic>
        <p:nvPicPr>
          <p:cNvPr id="13" name="Picture 12">
            <a:hlinkClick r:id="rId14"/>
            <a:extLst>
              <a:ext uri="{FF2B5EF4-FFF2-40B4-BE49-F238E27FC236}">
                <a16:creationId xmlns:a16="http://schemas.microsoft.com/office/drawing/2014/main" id="{4E3DE5A9-E4CB-C34D-BC03-7274538D5E3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94125" y="4687343"/>
            <a:ext cx="2237180" cy="191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73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35D031-7FC6-C74D-A855-B81E48C23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880635"/>
              </p:ext>
            </p:extLst>
          </p:nvPr>
        </p:nvGraphicFramePr>
        <p:xfrm>
          <a:off x="106419" y="113298"/>
          <a:ext cx="12012275" cy="67360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25880">
                  <a:extLst>
                    <a:ext uri="{9D8B030D-6E8A-4147-A177-3AD203B41FA5}">
                      <a16:colId xmlns:a16="http://schemas.microsoft.com/office/drawing/2014/main" val="2274116801"/>
                    </a:ext>
                  </a:extLst>
                </a:gridCol>
                <a:gridCol w="7848921">
                  <a:extLst>
                    <a:ext uri="{9D8B030D-6E8A-4147-A177-3AD203B41FA5}">
                      <a16:colId xmlns:a16="http://schemas.microsoft.com/office/drawing/2014/main" val="3207300427"/>
                    </a:ext>
                  </a:extLst>
                </a:gridCol>
                <a:gridCol w="2837474">
                  <a:extLst>
                    <a:ext uri="{9D8B030D-6E8A-4147-A177-3AD203B41FA5}">
                      <a16:colId xmlns:a16="http://schemas.microsoft.com/office/drawing/2014/main" val="4107863317"/>
                    </a:ext>
                  </a:extLst>
                </a:gridCol>
              </a:tblGrid>
              <a:tr h="6386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Year 3 – Vocab &amp; Assessment Questions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By the end of Year 3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Children should be able to…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902554"/>
                  </a:ext>
                </a:extLst>
              </a:tr>
              <a:tr h="2286000">
                <a:tc gridSpan="3"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Assessment Questions</a:t>
                      </a:r>
                    </a:p>
                    <a:p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Teachers should consider assessment as a holistic practice, which takes place during every art lesson through conversation with pupils:</a:t>
                      </a:r>
                    </a:p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Tell me about that you are making and what inspired you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What might you do next?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Tell me about the materials and techniques you are using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What have you discovered?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How do you feel about the end result?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What kinds of problems did you encounter and how did you get round them?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Tell me about things you really liked or enjoyed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What would you like to explore more of?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000" b="0" i="0" kern="1200" dirty="0">
                          <a:solidFill>
                            <a:srgbClr val="ED2E6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Remember! “Creativity is a fragile process that is hard to measure and assess and should always be nurtured and supported”</a:t>
                      </a:r>
                      <a:endParaRPr lang="en-US" sz="2000" dirty="0">
                        <a:solidFill>
                          <a:srgbClr val="ED2E67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ED2E67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8389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F7BFB75-20DF-4047-A7BF-F3AC6CC64B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5" y="-23150"/>
            <a:ext cx="1383030" cy="79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8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36490</TotalTime>
  <Words>2422</Words>
  <Application>Microsoft Macintosh PowerPoint</Application>
  <PresentationFormat>Widescreen</PresentationFormat>
  <Paragraphs>349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Briggs</dc:creator>
  <cp:lastModifiedBy>Paula Briggs</cp:lastModifiedBy>
  <cp:revision>551</cp:revision>
  <cp:lastPrinted>2020-02-10T19:51:43Z</cp:lastPrinted>
  <dcterms:created xsi:type="dcterms:W3CDTF">2020-02-08T19:49:10Z</dcterms:created>
  <dcterms:modified xsi:type="dcterms:W3CDTF">2021-03-02T13:44:11Z</dcterms:modified>
</cp:coreProperties>
</file>