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6" r:id="rId5"/>
    <p:sldId id="257" r:id="rId6"/>
    <p:sldId id="289" r:id="rId7"/>
    <p:sldId id="261" r:id="rId8"/>
    <p:sldId id="258" r:id="rId9"/>
    <p:sldId id="264" r:id="rId10"/>
    <p:sldId id="263" r:id="rId11"/>
    <p:sldId id="277" r:id="rId12"/>
    <p:sldId id="291" r:id="rId13"/>
    <p:sldId id="270" r:id="rId14"/>
    <p:sldId id="290" r:id="rId15"/>
    <p:sldId id="271" r:id="rId16"/>
    <p:sldId id="272" r:id="rId17"/>
    <p:sldId id="273" r:id="rId18"/>
    <p:sldId id="274" r:id="rId19"/>
    <p:sldId id="276" r:id="rId20"/>
    <p:sldId id="292" r:id="rId21"/>
    <p:sldId id="267" r:id="rId22"/>
    <p:sldId id="278" r:id="rId23"/>
    <p:sldId id="295" r:id="rId24"/>
    <p:sldId id="293" r:id="rId25"/>
    <p:sldId id="279" r:id="rId26"/>
    <p:sldId id="284" r:id="rId27"/>
    <p:sldId id="280" r:id="rId28"/>
    <p:sldId id="285" r:id="rId29"/>
    <p:sldId id="281" r:id="rId30"/>
    <p:sldId id="286" r:id="rId31"/>
    <p:sldId id="294" r:id="rId32"/>
    <p:sldId id="282" r:id="rId33"/>
    <p:sldId id="287" r:id="rId34"/>
    <p:sldId id="262" r:id="rId35"/>
    <p:sldId id="283" r:id="rId36"/>
    <p:sldId id="26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037EE-5775-E044-0A09-72B9605FC5D7}" v="2" dt="2024-05-20T12:20:47.540"/>
    <p1510:client id="{F1A95875-B7C7-1E0F-2091-AA0CEDD52BA9}" v="95" dt="2024-05-21T09:52:51.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2" d="100"/>
          <a:sy n="102" d="100"/>
        </p:scale>
        <p:origin x="9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57ED4-B618-834D-81DD-EC509075E6F9}"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51F9C-4D26-0342-82B6-197E720E2FF3}" type="slidenum">
              <a:rPr lang="en-US" smtClean="0"/>
              <a:t>‹#›</a:t>
            </a:fld>
            <a:endParaRPr lang="en-US"/>
          </a:p>
        </p:txBody>
      </p:sp>
    </p:spTree>
    <p:extLst>
      <p:ext uri="{BB962C8B-B14F-4D97-AF65-F5344CB8AC3E}">
        <p14:creationId xmlns:p14="http://schemas.microsoft.com/office/powerpoint/2010/main" val="304081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51F9C-4D26-0342-82B6-197E720E2FF3}" type="slidenum">
              <a:rPr lang="en-US" smtClean="0"/>
              <a:t>6</a:t>
            </a:fld>
            <a:endParaRPr lang="en-US"/>
          </a:p>
        </p:txBody>
      </p:sp>
    </p:spTree>
    <p:extLst>
      <p:ext uri="{BB962C8B-B14F-4D97-AF65-F5344CB8AC3E}">
        <p14:creationId xmlns:p14="http://schemas.microsoft.com/office/powerpoint/2010/main" val="402063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51F9C-4D26-0342-82B6-197E720E2FF3}" type="slidenum">
              <a:rPr lang="en-US" smtClean="0"/>
              <a:t>18</a:t>
            </a:fld>
            <a:endParaRPr lang="en-US"/>
          </a:p>
        </p:txBody>
      </p:sp>
    </p:spTree>
    <p:extLst>
      <p:ext uri="{BB962C8B-B14F-4D97-AF65-F5344CB8AC3E}">
        <p14:creationId xmlns:p14="http://schemas.microsoft.com/office/powerpoint/2010/main" val="396915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7172-7AEC-44DB-AFD7-DC27D92B76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5563D46-8150-4442-34EA-C0A453438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BC7966D-969D-EC20-D4BA-CE716924FE69}"/>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5" name="Footer Placeholder 4">
            <a:extLst>
              <a:ext uri="{FF2B5EF4-FFF2-40B4-BE49-F238E27FC236}">
                <a16:creationId xmlns:a16="http://schemas.microsoft.com/office/drawing/2014/main" id="{61AFAC1A-F441-53ED-459A-F94B961F7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CCF10-C293-6D37-94E3-1DB1DC8E5C70}"/>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407281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82FB-A69A-DD51-804D-F7BC376BDC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9959D1-B231-2EEA-6DBB-F75CA2A544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597F2E-63CA-9B7E-6188-2B94F20A0003}"/>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5" name="Footer Placeholder 4">
            <a:extLst>
              <a:ext uri="{FF2B5EF4-FFF2-40B4-BE49-F238E27FC236}">
                <a16:creationId xmlns:a16="http://schemas.microsoft.com/office/drawing/2014/main" id="{96E5F07A-63F6-C54E-ACC1-D6FC7955B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C5E3B-A7C2-39A3-FEE5-D407CF7BA5FA}"/>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52777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2016A-3668-EC30-B3B2-E07C4D854E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5CB3B5-F592-8F37-52F0-A47D64A953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F92793-1008-79E6-D164-230D85855E65}"/>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5" name="Footer Placeholder 4">
            <a:extLst>
              <a:ext uri="{FF2B5EF4-FFF2-40B4-BE49-F238E27FC236}">
                <a16:creationId xmlns:a16="http://schemas.microsoft.com/office/drawing/2014/main" id="{1BD4DEF3-D354-D2A6-77C6-450084FDA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A2A24-548F-5FE3-F8C9-D8667A2C8379}"/>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250200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CFDA-0574-DFFC-2D91-BDFE3F8240F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16B373-8555-4932-9EC0-5E65B9CEE3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5D81E9-3E34-01A6-21F4-A55E50DC3C0B}"/>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5" name="Footer Placeholder 4">
            <a:extLst>
              <a:ext uri="{FF2B5EF4-FFF2-40B4-BE49-F238E27FC236}">
                <a16:creationId xmlns:a16="http://schemas.microsoft.com/office/drawing/2014/main" id="{E4B586D8-F441-29C6-B3C3-A9F0EC8A2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8F7E2-E4F4-7F05-B389-3D167DE50117}"/>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410350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E963-D2FB-36B2-4C76-1D7A5791585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2424DB-E5DD-F1CC-396A-D475BF729F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80EF10D-E2F2-0EF3-71EF-2A1909CFC2AA}"/>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5" name="Footer Placeholder 4">
            <a:extLst>
              <a:ext uri="{FF2B5EF4-FFF2-40B4-BE49-F238E27FC236}">
                <a16:creationId xmlns:a16="http://schemas.microsoft.com/office/drawing/2014/main" id="{2CF9455E-D5EA-9E9E-A262-D0D8F1922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6C9F7-2903-E062-D510-D34805E21F08}"/>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922684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4655-5C01-7896-9C86-F3906C6AAA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0A1C118-2ABF-37D3-BDCA-89AEC86DF8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5327C9-EBAB-239F-2BCB-BCBB24EB415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97A46D-2E2F-9E42-D405-4F5694C98850}"/>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6" name="Footer Placeholder 5">
            <a:extLst>
              <a:ext uri="{FF2B5EF4-FFF2-40B4-BE49-F238E27FC236}">
                <a16:creationId xmlns:a16="http://schemas.microsoft.com/office/drawing/2014/main" id="{517A8343-D01F-B313-63FC-26E66E614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008E7-2FCF-7041-934B-F66324229E7A}"/>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92640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79C8-B6A5-B3B7-71F6-988633AA283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EA354A2-8F16-E433-7AD2-A9014E62F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E9A5F03-5B47-C6E8-17A0-88ED918300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414233-F8D6-16C1-FF9D-E9190424F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429969-FA97-D0DD-E351-B5C7A5669F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5E9FB1-67BE-3781-D57E-717880124178}"/>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8" name="Footer Placeholder 7">
            <a:extLst>
              <a:ext uri="{FF2B5EF4-FFF2-40B4-BE49-F238E27FC236}">
                <a16:creationId xmlns:a16="http://schemas.microsoft.com/office/drawing/2014/main" id="{CF6C488B-2D9B-3514-45E7-3434CAD5C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E5D8C-A609-4BDC-F162-F263C20AAC0D}"/>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348723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EFF3-49F6-D5BF-42BD-7722BFA438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F67D513-D8D8-0AE1-ED7A-FC5A9DD7EF3F}"/>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4" name="Footer Placeholder 3">
            <a:extLst>
              <a:ext uri="{FF2B5EF4-FFF2-40B4-BE49-F238E27FC236}">
                <a16:creationId xmlns:a16="http://schemas.microsoft.com/office/drawing/2014/main" id="{377E4355-E722-A2E7-B15B-64CD15C6E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730FC3-F420-5DDA-C2CC-C3FFB630DCA1}"/>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72519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550BE9-F907-2D33-D453-6E9A9D810400}"/>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3" name="Footer Placeholder 2">
            <a:extLst>
              <a:ext uri="{FF2B5EF4-FFF2-40B4-BE49-F238E27FC236}">
                <a16:creationId xmlns:a16="http://schemas.microsoft.com/office/drawing/2014/main" id="{513D4BBE-D131-140A-61AB-24C0F38C85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EDFFE-4E47-625B-A63E-819594A9CF42}"/>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05914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585D-B1E5-FDA6-FB0A-7A554305AD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BC9A1F-3D26-BB64-A7E2-2FC1BFE9E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589E613-3EEB-C608-4671-0B4C7DC2E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F9C714-70B7-B7D3-3C1A-8CBC017F823F}"/>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6" name="Footer Placeholder 5">
            <a:extLst>
              <a:ext uri="{FF2B5EF4-FFF2-40B4-BE49-F238E27FC236}">
                <a16:creationId xmlns:a16="http://schemas.microsoft.com/office/drawing/2014/main" id="{5C1454A7-DF42-4359-C025-FF5A0A07A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AF94D-D48A-9E41-0616-46DCFCF289A4}"/>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273710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C8CC-360C-2F2C-23D0-E06DF3833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C08F1E9-06DF-4924-A542-151E74C0C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17873F-0EB4-6159-9805-D59CB368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AB756F-32B1-401F-55DB-A661254E4F36}"/>
              </a:ext>
            </a:extLst>
          </p:cNvPr>
          <p:cNvSpPr>
            <a:spLocks noGrp="1"/>
          </p:cNvSpPr>
          <p:nvPr>
            <p:ph type="dt" sz="half" idx="10"/>
          </p:nvPr>
        </p:nvSpPr>
        <p:spPr/>
        <p:txBody>
          <a:bodyPr/>
          <a:lstStyle/>
          <a:p>
            <a:fld id="{4193D223-30D0-3544-A0CB-A3CE4CFA0648}" type="datetimeFigureOut">
              <a:rPr lang="en-US" smtClean="0"/>
              <a:t>12/5/24</a:t>
            </a:fld>
            <a:endParaRPr lang="en-US"/>
          </a:p>
        </p:txBody>
      </p:sp>
      <p:sp>
        <p:nvSpPr>
          <p:cNvPr id="6" name="Footer Placeholder 5">
            <a:extLst>
              <a:ext uri="{FF2B5EF4-FFF2-40B4-BE49-F238E27FC236}">
                <a16:creationId xmlns:a16="http://schemas.microsoft.com/office/drawing/2014/main" id="{E80E3241-885D-B050-1DB8-612B989AF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53005-DC02-36E6-D0E1-EC0A9AE4ED63}"/>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410852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08C7A-E5CA-4D52-04EB-4839FF753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D517D3-AB38-705A-1AE1-83E14CE7D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25DB50-39A6-CCB0-89D7-8DB7FA7FE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93D223-30D0-3544-A0CB-A3CE4CFA0648}" type="datetimeFigureOut">
              <a:rPr lang="en-US" smtClean="0"/>
              <a:t>12/5/24</a:t>
            </a:fld>
            <a:endParaRPr lang="en-US"/>
          </a:p>
        </p:txBody>
      </p:sp>
      <p:sp>
        <p:nvSpPr>
          <p:cNvPr id="5" name="Footer Placeholder 4">
            <a:extLst>
              <a:ext uri="{FF2B5EF4-FFF2-40B4-BE49-F238E27FC236}">
                <a16:creationId xmlns:a16="http://schemas.microsoft.com/office/drawing/2014/main" id="{56DC8406-DAF9-A31D-956E-508CA9FA18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9BCCAD-329D-AF4F-5D9C-9F12CE75E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FC25EA-E4CB-8F46-8B43-571B1FD5374F}" type="slidenum">
              <a:rPr lang="en-US" smtClean="0"/>
              <a:t>‹#›</a:t>
            </a:fld>
            <a:endParaRPr lang="en-US"/>
          </a:p>
        </p:txBody>
      </p:sp>
    </p:spTree>
    <p:extLst>
      <p:ext uri="{BB962C8B-B14F-4D97-AF65-F5344CB8AC3E}">
        <p14:creationId xmlns:p14="http://schemas.microsoft.com/office/powerpoint/2010/main" val="1147850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accessart.org.uk/eyfs-what-can-we-see/" TargetMode="External"/><Relationship Id="rId3" Type="http://schemas.openxmlformats.org/officeDocument/2006/relationships/image" Target="../media/image13.jpeg"/><Relationship Id="rId7" Type="http://schemas.openxmlformats.org/officeDocument/2006/relationships/hyperlink" Target="https://www.accessart.org.uk/eyfs-how-can-we-explore-materials-and-marks/" TargetMode="External"/><Relationship Id="rId12"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www.accessart.org.uk/eyfs-how-can-we-explore-colour/" TargetMode="External"/><Relationship Id="rId11" Type="http://schemas.openxmlformats.org/officeDocument/2006/relationships/hyperlink" Target="https://www.accessart.org.uk/eyfs-how-can-we-use-our-imagination/" TargetMode="External"/><Relationship Id="rId5" Type="http://schemas.openxmlformats.org/officeDocument/2006/relationships/hyperlink" Target="https://www.accessart.org.uk/eyfs-building-worlds/" TargetMode="External"/><Relationship Id="rId10" Type="http://schemas.openxmlformats.org/officeDocument/2006/relationships/hyperlink" Target="https://www.accessart.org.uk/eyfs-how-can-we-use-our-bodies-to-make-art/" TargetMode="External"/><Relationship Id="rId4" Type="http://schemas.openxmlformats.org/officeDocument/2006/relationships/hyperlink" Target="https://www.accessart.org.uk/accessart-eyfs-exploring-art-in-early-years-settings/" TargetMode="External"/><Relationship Id="rId9" Type="http://schemas.openxmlformats.org/officeDocument/2006/relationships/hyperlink" Target="https://www.accessart.org.uk/eyfs-how-can-we-explore-3d-material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accessart.org.uk/supporting-videos-for-the-full-curriculum/" TargetMode="External"/><Relationship Id="rId3" Type="http://schemas.openxmlformats.org/officeDocument/2006/relationships/image" Target="../media/image1.png"/><Relationship Id="rId7" Type="http://schemas.openxmlformats.org/officeDocument/2006/relationships/hyperlink" Target="https://www.accessart.org.uk/supporting-documents-for-the-full-curriculum/" TargetMode="External"/><Relationship Id="rId2" Type="http://schemas.openxmlformats.org/officeDocument/2006/relationships/hyperlink" Target="https://www.accessart.org.uk/full-primary-art-curriculum/" TargetMode="External"/><Relationship Id="rId1" Type="http://schemas.openxmlformats.org/officeDocument/2006/relationships/slideLayout" Target="../slideLayouts/slideLayout2.xml"/><Relationship Id="rId6" Type="http://schemas.openxmlformats.org/officeDocument/2006/relationships/hyperlink" Target="https://www.accessart.org.uk/full-primary-art-curriculum-adaptations/"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accessart.org.uk/split-accessart-primary-art-curriculum/" TargetMode="External"/><Relationship Id="rId7" Type="http://schemas.openxmlformats.org/officeDocument/2006/relationships/hyperlink" Target="https://www.accessart.org.uk/supporting-videos-for-the-split-curriculu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ccessart.org.uk/supporting-documents-for-the-split-curriculum/" TargetMode="External"/><Relationship Id="rId5" Type="http://schemas.openxmlformats.org/officeDocument/2006/relationships/hyperlink" Target="https://www.accessart.org.uk/drawing-for-dt-half-term/"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hyperlink" Target="mailto:info@accessart.org.uk" TargetMode="External"/><Relationship Id="rId3" Type="http://schemas.openxmlformats.org/officeDocument/2006/relationships/hyperlink" Target="https://www.accessart.org.uk/mixed-year-primary-art-curriculum/" TargetMode="External"/><Relationship Id="rId7" Type="http://schemas.openxmlformats.org/officeDocument/2006/relationships/hyperlink" Target="https://www.accessart.org.uk/supporting-videos-for-the-mixed-curriculu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ccessart.org.uk/supporting-documents-for-the-mixed-curriculum/" TargetMode="External"/><Relationship Id="rId5"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hyperlink" Target="https://www.accessart.org.uk/assessment-and-progression/"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accessart.org.uk/assessment-and-progression/" TargetMode="External"/><Relationship Id="rId3" Type="http://schemas.openxmlformats.org/officeDocument/2006/relationships/hyperlink" Target="https://www.accessart.org.uk/the-mixed-year-group-and-split-curriculum/" TargetMode="External"/><Relationship Id="rId7" Type="http://schemas.openxmlformats.org/officeDocument/2006/relationships/hyperlink" Target="https://www.accessart.org.uk/drawing-for-dt-half-ter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www.accessart.org.uk/supporting-videos-for-the-mixed-and-split-curriculum/" TargetMode="External"/><Relationship Id="rId4" Type="http://schemas.openxmlformats.org/officeDocument/2006/relationships/hyperlink" Target="https://www.accessart.org.uk/accessart-eyfs-exploring-art-in-early-years-settings/" TargetMode="External"/><Relationship Id="rId9" Type="http://schemas.openxmlformats.org/officeDocument/2006/relationships/hyperlink" Target="https://www.accessart.org.uk/supporting-documents-for-the-mixed-and-split-curriculu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ccessart.org.uk/all-curriculum-version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www.accessart.org.uk/visual-notes/"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accessart.org.uk/talking-points-for-accessart-primary-art-curriculum/" TargetMode="External"/><Relationship Id="rId4" Type="http://schemas.openxmlformats.org/officeDocument/2006/relationships/hyperlink" Target="https://www.accessart.org.uk/show-me-what-you-see-metho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cessart.org.uk/all-accessart-primary-art-curriculum-pathway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accessart.org.uk/talking-points-for-accessart-primary-art-curriculu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cessart.org.uk/sketchbook-journey-understand-2/"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accessart.org.uk/the-sketchbook-journe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accessart.org.uk/sketchbook-journey-introduction/" TargetMode="External"/><Relationship Id="rId2" Type="http://schemas.openxmlformats.org/officeDocument/2006/relationships/hyperlink" Target="https://www.accessart.org.uk/sketchbook-journey-understand-2/"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accessart.org.uk/sketchbooks-vs-exercise-books/" TargetMode="External"/><Relationship Id="rId4" Type="http://schemas.openxmlformats.org/officeDocument/2006/relationships/hyperlink" Target="https://www.accessart.org.uk/sketchbook-skill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ccessart.org.uk/accessart-drawing-journey-ages-5-11/"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accessart.org.uk/drawing-for-dt-half-ter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cessart.org.uk/drawing-journey-children-understand/"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accessart.org.uk/crit/"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cessart.org.uk/session-recording-class-cri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cessart.org.uk/using-circle-diagrams-to-celebrate-progression/" TargetMode="External"/><Relationship Id="rId1" Type="http://schemas.openxmlformats.org/officeDocument/2006/relationships/slideLayout" Target="../slideLayouts/slideLayout2.xml"/><Relationship Id="rId5" Type="http://schemas.openxmlformats.org/officeDocument/2006/relationships/hyperlink" Target="https://www.accessart.org.uk/assessment-and-progression/"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ccessart.org.uk/thinking-about-curriculum-content-progression-in-primary-art/" TargetMode="External"/><Relationship Id="rId2" Type="http://schemas.openxmlformats.org/officeDocument/2006/relationships/hyperlink" Target="https://www.accessart.org.uk/how-do-we-assess-creativity-part-1-and-2/"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accessart.org.uk/zoom-events/" TargetMode="External"/><Relationship Id="rId7" Type="http://schemas.openxmlformats.org/officeDocument/2006/relationships/hyperlink" Target="https://www.accessart.org.uk/primary-art-curriculum-introductory-videos-and-recordings/"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www.accessart.org.uk/recorded-cpd-materials-ideas-techniques/" TargetMode="External"/><Relationship Id="rId5" Type="http://schemas.openxmlformats.org/officeDocument/2006/relationships/hyperlink" Target="https://www.accessart.org.uk/recorded-cpd-creative-pedagogies/" TargetMode="External"/><Relationship Id="rId4" Type="http://schemas.openxmlformats.org/officeDocument/2006/relationships/hyperlink" Target="https://www.accessart.org.uk/recorded-cpd-primary-art-curriculum/" TargetMode="External"/><Relationship Id="rId9" Type="http://schemas.openxmlformats.org/officeDocument/2006/relationships/hyperlink" Target="https://www.accessart.org.uk/past-session-recording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accessart.org.uk/recorded-cpd-materials-ideas-techniques/" TargetMode="External"/><Relationship Id="rId2" Type="http://schemas.openxmlformats.org/officeDocument/2006/relationships/hyperlink" Target="https://www.accessart.org.uk/recorded-cpd-primary-art-curriculum/"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facebook.com/groups/accessartnetwork" TargetMode="External"/><Relationship Id="rId7" Type="http://schemas.openxmlformats.org/officeDocument/2006/relationships/hyperlink" Target="mailto:%20paula@accessart.org.uk"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www.accessart.org.uk/accessart-primary-art-curriculum-faq/" TargetMode="External"/><Relationship Id="rId5" Type="http://schemas.openxmlformats.org/officeDocument/2006/relationships/hyperlink" Target="https://www.accessart.org.uk/zoom-events/" TargetMode="External"/><Relationship Id="rId4" Type="http://schemas.openxmlformats.org/officeDocument/2006/relationships/hyperlink" Target="https://www.accessart.org.uk/galle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accessart.org.uk/primary-art-curriculum-survey-2023/"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accessart.org.uk/primary-art-curriculum-survey-2023/"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ccessart.org.uk/accessart-primary-art-curriculum-impact-repo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09C5B-7E20-1F9F-6206-3D5A5EE54416}"/>
              </a:ext>
            </a:extLst>
          </p:cNvPr>
          <p:cNvSpPr>
            <a:spLocks noGrp="1"/>
          </p:cNvSpPr>
          <p:nvPr>
            <p:ph type="ctrTitle"/>
          </p:nvPr>
        </p:nvSpPr>
        <p:spPr/>
        <p:txBody>
          <a:bodyPr>
            <a:normAutofit/>
          </a:bodyPr>
          <a:lstStyle/>
          <a:p>
            <a:r>
              <a:rPr lang="en-US" sz="5400">
                <a:latin typeface="Calibri"/>
                <a:ea typeface="Calibri"/>
                <a:cs typeface="Calibri"/>
              </a:rPr>
              <a:t>An Introduction to </a:t>
            </a:r>
            <a:r>
              <a:rPr lang="en-US" sz="5400" err="1">
                <a:latin typeface="Calibri"/>
                <a:ea typeface="Calibri"/>
                <a:cs typeface="Calibri"/>
              </a:rPr>
              <a:t>AccessArt</a:t>
            </a:r>
            <a:endParaRPr lang="en-US" sz="5400">
              <a:latin typeface="Calibri"/>
              <a:ea typeface="Calibri"/>
              <a:cs typeface="Calibri"/>
            </a:endParaRPr>
          </a:p>
        </p:txBody>
      </p:sp>
      <p:pic>
        <p:nvPicPr>
          <p:cNvPr id="5" name="Picture 4" descr="A black and white image of a bird&#10;&#10;Description automatically generated">
            <a:extLst>
              <a:ext uri="{FF2B5EF4-FFF2-40B4-BE49-F238E27FC236}">
                <a16:creationId xmlns:a16="http://schemas.microsoft.com/office/drawing/2014/main" id="{013C3899-99E3-8A87-87F1-A01E9B941D4A}"/>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99951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ulletin board with cardboard boxes and pictures&#10;&#10;Description automatically generated">
            <a:extLst>
              <a:ext uri="{FF2B5EF4-FFF2-40B4-BE49-F238E27FC236}">
                <a16:creationId xmlns:a16="http://schemas.microsoft.com/office/drawing/2014/main" id="{EC0ECEE1-3D71-BA63-7CE5-EB2C4F186DDA}"/>
              </a:ext>
            </a:extLst>
          </p:cNvPr>
          <p:cNvPicPr>
            <a:picLocks noChangeAspect="1"/>
          </p:cNvPicPr>
          <p:nvPr/>
        </p:nvPicPr>
        <p:blipFill>
          <a:blip r:embed="rId2"/>
          <a:stretch>
            <a:fillRect/>
          </a:stretch>
        </p:blipFill>
        <p:spPr>
          <a:xfrm>
            <a:off x="249936" y="2572512"/>
            <a:ext cx="5602224" cy="4151376"/>
          </a:xfrm>
          <a:prstGeom prst="rect">
            <a:avLst/>
          </a:prstGeom>
        </p:spPr>
      </p:pic>
      <p:pic>
        <p:nvPicPr>
          <p:cNvPr id="15" name="Picture 14" descr="A group of cut out animals&#10;&#10;Description automatically generated">
            <a:extLst>
              <a:ext uri="{FF2B5EF4-FFF2-40B4-BE49-F238E27FC236}">
                <a16:creationId xmlns:a16="http://schemas.microsoft.com/office/drawing/2014/main" id="{12FE8DE6-DC2B-1D10-D0FD-54FFD73A8EC6}"/>
              </a:ext>
            </a:extLst>
          </p:cNvPr>
          <p:cNvPicPr>
            <a:picLocks noChangeAspect="1"/>
          </p:cNvPicPr>
          <p:nvPr/>
        </p:nvPicPr>
        <p:blipFill>
          <a:blip r:embed="rId3"/>
          <a:stretch>
            <a:fillRect/>
          </a:stretch>
        </p:blipFill>
        <p:spPr>
          <a:xfrm>
            <a:off x="5849584" y="2572512"/>
            <a:ext cx="6034096" cy="4139184"/>
          </a:xfrm>
          <a:prstGeom prst="rect">
            <a:avLst/>
          </a:prstGeom>
        </p:spPr>
      </p:pic>
      <p:sp>
        <p:nvSpPr>
          <p:cNvPr id="4" name="TextBox 3">
            <a:extLst>
              <a:ext uri="{FF2B5EF4-FFF2-40B4-BE49-F238E27FC236}">
                <a16:creationId xmlns:a16="http://schemas.microsoft.com/office/drawing/2014/main" id="{F24F4F95-EFE3-7208-DB15-B592FD556B9B}"/>
              </a:ext>
            </a:extLst>
          </p:cNvPr>
          <p:cNvSpPr txBox="1"/>
          <p:nvPr/>
        </p:nvSpPr>
        <p:spPr>
          <a:xfrm>
            <a:off x="268224" y="1359408"/>
            <a:ext cx="1164945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Calibri"/>
                <a:cs typeface="Segoe UI"/>
              </a:rPr>
              <a:t>Our children in EYFS will explore activities across 7 areas in the </a:t>
            </a:r>
            <a:r>
              <a:rPr lang="en-GB" sz="1600">
                <a:solidFill>
                  <a:schemeClr val="tx2">
                    <a:lumMod val="75000"/>
                    <a:lumOff val="25000"/>
                  </a:schemeClr>
                </a:solidFill>
                <a:latin typeface="Calibri"/>
                <a:ea typeface="Calibri"/>
                <a:cs typeface="Segoe UI"/>
                <a:hlinkClick r:id="rId4">
                  <a:extLst>
                    <a:ext uri="{A12FA001-AC4F-418D-AE19-62706E023703}">
                      <ahyp:hlinkClr xmlns:ahyp="http://schemas.microsoft.com/office/drawing/2018/hyperlinkcolor" val="tx"/>
                    </a:ext>
                  </a:extLst>
                </a:hlinkClick>
              </a:rPr>
              <a:t>AccessArt EYFS resources</a:t>
            </a:r>
            <a:r>
              <a:rPr lang="en-GB" sz="1600">
                <a:solidFill>
                  <a:schemeClr val="tx2">
                    <a:lumMod val="75000"/>
                    <a:lumOff val="25000"/>
                  </a:schemeClr>
                </a:solidFill>
                <a:latin typeface="Calibri"/>
                <a:ea typeface="Calibri"/>
                <a:cs typeface="Segoe UI"/>
              </a:rPr>
              <a:t>.</a:t>
            </a:r>
          </a:p>
          <a:p>
            <a:endParaRPr lang="en-GB" sz="1600">
              <a:latin typeface="Calibri"/>
              <a:ea typeface="Calibri"/>
              <a:cs typeface="Segoe UI"/>
            </a:endParaRPr>
          </a:p>
          <a:p>
            <a:r>
              <a:rPr lang="en-GB" sz="1600">
                <a:latin typeface="Calibri"/>
                <a:ea typeface="Calibri"/>
                <a:cs typeface="Segoe UI"/>
              </a:rPr>
              <a:t>You can choose the activities based on what you think your children would enjoy, and what you would like to facilitate too! There is no set order of activities, just ensure you balance 3D making with 2D (drawing, painting, printing). </a:t>
            </a:r>
            <a:endParaRPr lang="en-GB" sz="1600">
              <a:solidFill>
                <a:schemeClr val="accent2"/>
              </a:solidFill>
              <a:latin typeface="Aptos Display"/>
              <a:cs typeface="Segoe UI"/>
            </a:endParaRPr>
          </a:p>
          <a:p>
            <a:endParaRPr lang="en-GB" sz="1600">
              <a:latin typeface="Calibri Light"/>
              <a:cs typeface="Segoe UI"/>
            </a:endParaRPr>
          </a:p>
        </p:txBody>
      </p:sp>
      <p:sp>
        <p:nvSpPr>
          <p:cNvPr id="5" name="TextBox 11">
            <a:extLst>
              <a:ext uri="{FF2B5EF4-FFF2-40B4-BE49-F238E27FC236}">
                <a16:creationId xmlns:a16="http://schemas.microsoft.com/office/drawing/2014/main" id="{33C21E17-9737-3EDF-FE3C-A68377EDD241}"/>
              </a:ext>
            </a:extLst>
          </p:cNvPr>
          <p:cNvSpPr txBox="1"/>
          <p:nvPr/>
        </p:nvSpPr>
        <p:spPr>
          <a:xfrm>
            <a:off x="6793178" y="4201688"/>
            <a:ext cx="1689653"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5"/>
              </a:rPr>
              <a:t>How Can We Build Worlds?</a:t>
            </a:r>
            <a:endParaRPr lang="en-US" sz="1600">
              <a:latin typeface="Calibri"/>
              <a:ea typeface="Calibri"/>
              <a:cs typeface="Calibri"/>
            </a:endParaRPr>
          </a:p>
        </p:txBody>
      </p:sp>
      <p:sp>
        <p:nvSpPr>
          <p:cNvPr id="6" name="TextBox 12">
            <a:extLst>
              <a:ext uri="{FF2B5EF4-FFF2-40B4-BE49-F238E27FC236}">
                <a16:creationId xmlns:a16="http://schemas.microsoft.com/office/drawing/2014/main" id="{E11C4425-6AC4-245D-1F3C-18E195E73942}"/>
              </a:ext>
            </a:extLst>
          </p:cNvPr>
          <p:cNvSpPr txBox="1"/>
          <p:nvPr/>
        </p:nvSpPr>
        <p:spPr>
          <a:xfrm>
            <a:off x="9884754" y="3008223"/>
            <a:ext cx="1689653"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6"/>
              </a:rPr>
              <a:t>How Can We Explore Colour?</a:t>
            </a:r>
            <a:endParaRPr lang="en-US" sz="1600">
              <a:latin typeface="Calibri"/>
              <a:ea typeface="Calibri"/>
              <a:cs typeface="Calibri"/>
            </a:endParaRPr>
          </a:p>
        </p:txBody>
      </p:sp>
      <p:sp>
        <p:nvSpPr>
          <p:cNvPr id="7" name="TextBox 13">
            <a:extLst>
              <a:ext uri="{FF2B5EF4-FFF2-40B4-BE49-F238E27FC236}">
                <a16:creationId xmlns:a16="http://schemas.microsoft.com/office/drawing/2014/main" id="{A931D4E5-368A-3439-D14B-99AC4979F703}"/>
              </a:ext>
            </a:extLst>
          </p:cNvPr>
          <p:cNvSpPr txBox="1"/>
          <p:nvPr/>
        </p:nvSpPr>
        <p:spPr>
          <a:xfrm>
            <a:off x="4719268" y="5375424"/>
            <a:ext cx="2330661"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7"/>
              </a:rPr>
              <a:t>How Can We Explore Materials and Marks?</a:t>
            </a:r>
            <a:endParaRPr lang="en-US" sz="1600">
              <a:latin typeface="Calibri"/>
              <a:ea typeface="Calibri"/>
              <a:cs typeface="Calibri"/>
            </a:endParaRPr>
          </a:p>
        </p:txBody>
      </p:sp>
      <p:sp>
        <p:nvSpPr>
          <p:cNvPr id="8" name="TextBox 14">
            <a:extLst>
              <a:ext uri="{FF2B5EF4-FFF2-40B4-BE49-F238E27FC236}">
                <a16:creationId xmlns:a16="http://schemas.microsoft.com/office/drawing/2014/main" id="{8D226C4C-C48D-8042-7771-108D21D8DB19}"/>
              </a:ext>
            </a:extLst>
          </p:cNvPr>
          <p:cNvSpPr txBox="1"/>
          <p:nvPr/>
        </p:nvSpPr>
        <p:spPr>
          <a:xfrm>
            <a:off x="9499801" y="5375714"/>
            <a:ext cx="1689653"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8"/>
              </a:rPr>
              <a:t>What Can We See?</a:t>
            </a:r>
            <a:endParaRPr lang="en-US" sz="1600">
              <a:latin typeface="Calibri"/>
              <a:ea typeface="Calibri"/>
              <a:cs typeface="Calibri"/>
            </a:endParaRPr>
          </a:p>
        </p:txBody>
      </p:sp>
      <p:sp>
        <p:nvSpPr>
          <p:cNvPr id="9" name="TextBox 15">
            <a:extLst>
              <a:ext uri="{FF2B5EF4-FFF2-40B4-BE49-F238E27FC236}">
                <a16:creationId xmlns:a16="http://schemas.microsoft.com/office/drawing/2014/main" id="{04BD3970-7403-5290-0F6C-79F6E28180ED}"/>
              </a:ext>
            </a:extLst>
          </p:cNvPr>
          <p:cNvSpPr txBox="1"/>
          <p:nvPr/>
        </p:nvSpPr>
        <p:spPr>
          <a:xfrm>
            <a:off x="1048049" y="3015364"/>
            <a:ext cx="1672293"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9"/>
              </a:rPr>
              <a:t>How Can We Explore 3D Materials?</a:t>
            </a:r>
            <a:endParaRPr lang="en-US" sz="1600">
              <a:latin typeface="Calibri"/>
              <a:ea typeface="Calibri"/>
              <a:cs typeface="Calibri"/>
            </a:endParaRPr>
          </a:p>
        </p:txBody>
      </p:sp>
      <p:sp>
        <p:nvSpPr>
          <p:cNvPr id="10" name="TextBox 16">
            <a:extLst>
              <a:ext uri="{FF2B5EF4-FFF2-40B4-BE49-F238E27FC236}">
                <a16:creationId xmlns:a16="http://schemas.microsoft.com/office/drawing/2014/main" id="{7D130EC2-493B-33FA-B67B-205C2CCB7F30}"/>
              </a:ext>
            </a:extLst>
          </p:cNvPr>
          <p:cNvSpPr txBox="1"/>
          <p:nvPr/>
        </p:nvSpPr>
        <p:spPr>
          <a:xfrm>
            <a:off x="2204622" y="4785673"/>
            <a:ext cx="1689653"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10"/>
              </a:rPr>
              <a:t>How Can We Use Our Bodies To Make Art?</a:t>
            </a:r>
            <a:endParaRPr lang="en-US" sz="1600">
              <a:latin typeface="Calibri"/>
              <a:ea typeface="Calibri"/>
              <a:cs typeface="Calibri"/>
            </a:endParaRPr>
          </a:p>
        </p:txBody>
      </p:sp>
      <p:sp>
        <p:nvSpPr>
          <p:cNvPr id="11" name="TextBox 17">
            <a:extLst>
              <a:ext uri="{FF2B5EF4-FFF2-40B4-BE49-F238E27FC236}">
                <a16:creationId xmlns:a16="http://schemas.microsoft.com/office/drawing/2014/main" id="{BDA146D3-F25D-EA3F-197A-26AC4AA9B301}"/>
              </a:ext>
            </a:extLst>
          </p:cNvPr>
          <p:cNvSpPr txBox="1"/>
          <p:nvPr/>
        </p:nvSpPr>
        <p:spPr>
          <a:xfrm>
            <a:off x="4590753" y="3176457"/>
            <a:ext cx="1689653"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11"/>
              </a:rPr>
              <a:t>How Can We Use Our Imaginations?</a:t>
            </a:r>
            <a:endParaRPr lang="en-US" sz="1600">
              <a:latin typeface="Calibri"/>
              <a:ea typeface="Calibri"/>
              <a:cs typeface="Calibri"/>
            </a:endParaRPr>
          </a:p>
        </p:txBody>
      </p:sp>
      <p:sp>
        <p:nvSpPr>
          <p:cNvPr id="14" name="TextBox 13">
            <a:extLst>
              <a:ext uri="{FF2B5EF4-FFF2-40B4-BE49-F238E27FC236}">
                <a16:creationId xmlns:a16="http://schemas.microsoft.com/office/drawing/2014/main" id="{877AD523-7B89-5816-8CE7-1D5243BB0B6A}"/>
              </a:ext>
            </a:extLst>
          </p:cNvPr>
          <p:cNvSpPr txBox="1"/>
          <p:nvPr/>
        </p:nvSpPr>
        <p:spPr>
          <a:xfrm>
            <a:off x="3700271" y="6480048"/>
            <a:ext cx="215188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FFFFFF"/>
                </a:solidFill>
                <a:ea typeface="+mn-lt"/>
                <a:cs typeface="+mn-lt"/>
              </a:rPr>
              <a:t>EYFS, St Michaels Community Academy</a:t>
            </a:r>
            <a:endParaRPr lang="en-US" sz="900">
              <a:solidFill>
                <a:srgbClr val="FFFFFF"/>
              </a:solidFill>
            </a:endParaRPr>
          </a:p>
        </p:txBody>
      </p:sp>
      <p:sp>
        <p:nvSpPr>
          <p:cNvPr id="16" name="TextBox 15">
            <a:extLst>
              <a:ext uri="{FF2B5EF4-FFF2-40B4-BE49-F238E27FC236}">
                <a16:creationId xmlns:a16="http://schemas.microsoft.com/office/drawing/2014/main" id="{8DDC2EC2-5221-FDEF-BA37-84581F1D6A83}"/>
              </a:ext>
            </a:extLst>
          </p:cNvPr>
          <p:cNvSpPr txBox="1"/>
          <p:nvPr/>
        </p:nvSpPr>
        <p:spPr>
          <a:xfrm>
            <a:off x="9028175" y="6480048"/>
            <a:ext cx="29687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ea typeface="+mn-lt"/>
                <a:cs typeface="+mn-lt"/>
              </a:rPr>
              <a:t>Reception / Year 1 Chilthorne Domer Church School</a:t>
            </a:r>
            <a:endParaRPr lang="en-US">
              <a:solidFill>
                <a:schemeClr val="bg1"/>
              </a:solidFill>
              <a:ea typeface="+mn-lt"/>
              <a:cs typeface="+mn-lt"/>
            </a:endParaRPr>
          </a:p>
        </p:txBody>
      </p:sp>
      <p:pic>
        <p:nvPicPr>
          <p:cNvPr id="18" name="Picture 17" descr="A black and white image of a bird&#10;&#10;Description automatically generated">
            <a:extLst>
              <a:ext uri="{FF2B5EF4-FFF2-40B4-BE49-F238E27FC236}">
                <a16:creationId xmlns:a16="http://schemas.microsoft.com/office/drawing/2014/main" id="{A408D260-195D-844C-E6F1-37B6B1CA408E}"/>
              </a:ext>
            </a:extLst>
          </p:cNvPr>
          <p:cNvPicPr>
            <a:picLocks noChangeAspect="1"/>
          </p:cNvPicPr>
          <p:nvPr/>
        </p:nvPicPr>
        <p:blipFill>
          <a:blip r:embed="rId12"/>
          <a:stretch>
            <a:fillRect/>
          </a:stretch>
        </p:blipFill>
        <p:spPr>
          <a:xfrm>
            <a:off x="280693" y="248446"/>
            <a:ext cx="1809986" cy="1037914"/>
          </a:xfrm>
          <a:prstGeom prst="rect">
            <a:avLst/>
          </a:prstGeom>
        </p:spPr>
      </p:pic>
      <p:sp>
        <p:nvSpPr>
          <p:cNvPr id="19" name="TextBox 18">
            <a:extLst>
              <a:ext uri="{FF2B5EF4-FFF2-40B4-BE49-F238E27FC236}">
                <a16:creationId xmlns:a16="http://schemas.microsoft.com/office/drawing/2014/main" id="{781B7B39-9104-9951-48DB-623A9A6611AE}"/>
              </a:ext>
            </a:extLst>
          </p:cNvPr>
          <p:cNvSpPr txBox="1"/>
          <p:nvPr/>
        </p:nvSpPr>
        <p:spPr>
          <a:xfrm>
            <a:off x="2639568" y="621791"/>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4"/>
              </a:rPr>
              <a:t>EYFS</a:t>
            </a:r>
            <a:r>
              <a:rPr lang="en-GB" sz="2400">
                <a:latin typeface="Calibri"/>
                <a:ea typeface="+mn-lt"/>
                <a:cs typeface="+mn-lt"/>
              </a:rPr>
              <a:t> </a:t>
            </a:r>
            <a:endParaRPr lang="en-US" sz="2400">
              <a:latin typeface="Calibri"/>
            </a:endParaRPr>
          </a:p>
        </p:txBody>
      </p:sp>
    </p:spTree>
    <p:extLst>
      <p:ext uri="{BB962C8B-B14F-4D97-AF65-F5344CB8AC3E}">
        <p14:creationId xmlns:p14="http://schemas.microsoft.com/office/powerpoint/2010/main" val="331149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280693" y="4762895"/>
            <a:ext cx="5151330"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i="1">
                <a:latin typeface="Calibri"/>
                <a:ea typeface="Calibri"/>
                <a:cs typeface="Calibri"/>
              </a:rPr>
              <a:t>Art Lead Note:</a:t>
            </a:r>
          </a:p>
          <a:p>
            <a:pPr algn="ctr"/>
            <a:r>
              <a:rPr lang="en-GB" sz="2400" i="1">
                <a:latin typeface="Calibri"/>
                <a:ea typeface="Calibri"/>
                <a:cs typeface="Calibri"/>
              </a:rPr>
              <a:t>Delete the following slides so you are left with the curriculum version you are following in your school…</a:t>
            </a:r>
          </a:p>
          <a:p>
            <a:endParaRPr lang="en-US"/>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111102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F0059D-56FF-0F9B-CFC1-0C8B12B312BC}"/>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2"/>
              </a:rPr>
              <a:t>Full Curriculum</a:t>
            </a:r>
            <a:endParaRPr lang="en-US" sz="2400">
              <a:latin typeface="Calibri"/>
            </a:endParaRPr>
          </a:p>
        </p:txBody>
      </p:sp>
      <p:pic>
        <p:nvPicPr>
          <p:cNvPr id="7" name="Picture 6" descr="A black and white image of a bird&#10;&#10;Description automatically generated">
            <a:extLst>
              <a:ext uri="{FF2B5EF4-FFF2-40B4-BE49-F238E27FC236}">
                <a16:creationId xmlns:a16="http://schemas.microsoft.com/office/drawing/2014/main" id="{7CEA25AA-F4E3-E727-B5BE-4E00350AD2CE}"/>
              </a:ext>
            </a:extLst>
          </p:cNvPr>
          <p:cNvPicPr>
            <a:picLocks noChangeAspect="1"/>
          </p:cNvPicPr>
          <p:nvPr/>
        </p:nvPicPr>
        <p:blipFill>
          <a:blip r:embed="rId3"/>
          <a:stretch>
            <a:fillRect/>
          </a:stretch>
        </p:blipFill>
        <p:spPr>
          <a:xfrm>
            <a:off x="280693" y="248446"/>
            <a:ext cx="1809986" cy="1037914"/>
          </a:xfrm>
          <a:prstGeom prst="rect">
            <a:avLst/>
          </a:prstGeom>
        </p:spPr>
      </p:pic>
      <p:pic>
        <p:nvPicPr>
          <p:cNvPr id="9" name="Picture 6" descr="A tree house made of cardboard and paper&#10;&#10;Description automatically generated">
            <a:extLst>
              <a:ext uri="{FF2B5EF4-FFF2-40B4-BE49-F238E27FC236}">
                <a16:creationId xmlns:a16="http://schemas.microsoft.com/office/drawing/2014/main" id="{1A89C2C8-D2A3-D3F7-1583-C3F13B56A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184" y="-1"/>
            <a:ext cx="5767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2702F9C-8C7F-323B-35FB-83926160C929}"/>
              </a:ext>
            </a:extLst>
          </p:cNvPr>
          <p:cNvSpPr txBox="1"/>
          <p:nvPr/>
        </p:nvSpPr>
        <p:spPr>
          <a:xfrm>
            <a:off x="280416" y="1444752"/>
            <a:ext cx="58643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cs typeface="Segoe UI"/>
              </a:rPr>
              <a:t>We are following the full curriculum which consists of 36 </a:t>
            </a:r>
            <a:r>
              <a:rPr lang="en-GB" sz="1600" b="1" i="1">
                <a:latin typeface="Calibri"/>
                <a:cs typeface="Segoe UI"/>
              </a:rPr>
              <a:t>“pathways”. </a:t>
            </a:r>
            <a:r>
              <a:rPr lang="en-GB" sz="1600">
                <a:latin typeface="Calibri"/>
                <a:cs typeface="Segoe UI"/>
              </a:rPr>
              <a:t>Each pathway covers teaching across a half term.</a:t>
            </a:r>
          </a:p>
          <a:p>
            <a:endParaRPr lang="en-GB" sz="1600">
              <a:latin typeface="Calibri"/>
              <a:cs typeface="Segoe UI"/>
            </a:endParaRPr>
          </a:p>
          <a:p>
            <a:r>
              <a:rPr lang="en-GB" sz="1600">
                <a:latin typeface="Calibri"/>
                <a:cs typeface="Segoe UI"/>
              </a:rPr>
              <a:t>Across the year, your</a:t>
            </a:r>
            <a:r>
              <a:rPr lang="en-GB" sz="1600">
                <a:solidFill>
                  <a:schemeClr val="accent2"/>
                </a:solidFill>
                <a:latin typeface="Calibri"/>
                <a:cs typeface="Segoe UI"/>
              </a:rPr>
              <a:t> </a:t>
            </a:r>
            <a:r>
              <a:rPr lang="en-GB" sz="1600">
                <a:latin typeface="Calibri"/>
                <a:cs typeface="Segoe UI"/>
              </a:rPr>
              <a:t>pupils will experience the following disciplines...</a:t>
            </a:r>
          </a:p>
          <a:p>
            <a:endParaRPr lang="en-GB" sz="1600">
              <a:latin typeface="Calibri Light"/>
              <a:cs typeface="Segoe UI"/>
            </a:endParaRPr>
          </a:p>
          <a:p>
            <a:endParaRPr lang="en-GB" sz="1600">
              <a:latin typeface="Calibri Light"/>
              <a:cs typeface="Segoe UI"/>
            </a:endParaRPr>
          </a:p>
        </p:txBody>
      </p:sp>
      <p:pic>
        <p:nvPicPr>
          <p:cNvPr id="12" name="Picture 11" descr="A close-up of a card&#10;&#10;Description automatically generated">
            <a:extLst>
              <a:ext uri="{FF2B5EF4-FFF2-40B4-BE49-F238E27FC236}">
                <a16:creationId xmlns:a16="http://schemas.microsoft.com/office/drawing/2014/main" id="{4BA1F439-C129-2867-2402-654BEE49B406}"/>
              </a:ext>
            </a:extLst>
          </p:cNvPr>
          <p:cNvPicPr>
            <a:picLocks noChangeAspect="1"/>
          </p:cNvPicPr>
          <p:nvPr/>
        </p:nvPicPr>
        <p:blipFill rotWithShape="1">
          <a:blip r:embed="rId5"/>
          <a:srcRect b="5288"/>
          <a:stretch/>
        </p:blipFill>
        <p:spPr>
          <a:xfrm>
            <a:off x="163632" y="3022282"/>
            <a:ext cx="6096000" cy="1198095"/>
          </a:xfrm>
          <a:prstGeom prst="rect">
            <a:avLst/>
          </a:prstGeom>
        </p:spPr>
      </p:pic>
      <p:sp>
        <p:nvSpPr>
          <p:cNvPr id="13" name="TextBox 12">
            <a:extLst>
              <a:ext uri="{FF2B5EF4-FFF2-40B4-BE49-F238E27FC236}">
                <a16:creationId xmlns:a16="http://schemas.microsoft.com/office/drawing/2014/main" id="{A71E2F59-FC37-2387-67B0-5BDBBF207567}"/>
              </a:ext>
            </a:extLst>
          </p:cNvPr>
          <p:cNvSpPr txBox="1"/>
          <p:nvPr/>
        </p:nvSpPr>
        <p:spPr>
          <a:xfrm>
            <a:off x="280416" y="4588819"/>
            <a:ext cx="565708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The curriculum is adaptable and flexible which gives us the opportunity to move around the order in which the pathways are taught (for example if you are teaching by </a:t>
            </a:r>
            <a:r>
              <a:rPr lang="en-US" sz="1600">
                <a:latin typeface="Calibri"/>
                <a:ea typeface="Calibri"/>
                <a:cs typeface="Calibri"/>
                <a:hlinkClick r:id="rId6"/>
              </a:rPr>
              <a:t>curriculum topic</a:t>
            </a:r>
            <a:r>
              <a:rPr lang="en-US" sz="1600">
                <a:latin typeface="Calibri"/>
                <a:ea typeface="Calibri"/>
                <a:cs typeface="Calibri"/>
              </a:rPr>
              <a:t>).</a:t>
            </a:r>
          </a:p>
          <a:p>
            <a:endParaRPr lang="en-US" sz="1600">
              <a:latin typeface="Calibri"/>
              <a:ea typeface="Calibri"/>
              <a:cs typeface="Calibri"/>
            </a:endParaRPr>
          </a:p>
          <a:p>
            <a:r>
              <a:rPr lang="en-US" sz="1600">
                <a:latin typeface="Calibri"/>
                <a:ea typeface="Calibri"/>
                <a:cs typeface="Calibri"/>
              </a:rPr>
              <a:t>Each pathway comes with </a:t>
            </a:r>
            <a:r>
              <a:rPr lang="en-US" sz="1600">
                <a:latin typeface="Calibri"/>
                <a:ea typeface="Calibri"/>
                <a:cs typeface="Calibri"/>
                <a:hlinkClick r:id="rId7"/>
              </a:rPr>
              <a:t>supporting documents</a:t>
            </a:r>
            <a:r>
              <a:rPr lang="en-US" sz="1600">
                <a:latin typeface="Calibri"/>
                <a:ea typeface="Calibri"/>
                <a:cs typeface="Calibri"/>
              </a:rPr>
              <a:t> and </a:t>
            </a:r>
            <a:r>
              <a:rPr lang="en-US" sz="1600">
                <a:latin typeface="Calibri"/>
                <a:ea typeface="Calibri"/>
                <a:cs typeface="Calibri"/>
                <a:hlinkClick r:id="rId8"/>
              </a:rPr>
              <a:t>videos</a:t>
            </a:r>
            <a:r>
              <a:rPr lang="en-US" sz="1600">
                <a:latin typeface="Calibri"/>
                <a:ea typeface="Calibri"/>
                <a:cs typeface="Calibri"/>
              </a:rPr>
              <a:t> to build</a:t>
            </a:r>
            <a:r>
              <a:rPr lang="en-US" sz="1600">
                <a:solidFill>
                  <a:schemeClr val="accent2"/>
                </a:solidFill>
                <a:latin typeface="Calibri"/>
                <a:ea typeface="Calibri"/>
                <a:cs typeface="Calibri"/>
              </a:rPr>
              <a:t> </a:t>
            </a:r>
            <a:r>
              <a:rPr lang="en-US" sz="1600">
                <a:latin typeface="Calibri"/>
                <a:ea typeface="Calibri"/>
                <a:cs typeface="Calibri"/>
              </a:rPr>
              <a:t>our confidence and knowledge.</a:t>
            </a:r>
          </a:p>
        </p:txBody>
      </p:sp>
      <p:sp>
        <p:nvSpPr>
          <p:cNvPr id="3" name="TextBox 2">
            <a:extLst>
              <a:ext uri="{FF2B5EF4-FFF2-40B4-BE49-F238E27FC236}">
                <a16:creationId xmlns:a16="http://schemas.microsoft.com/office/drawing/2014/main" id="{D0EDA742-47FA-564C-5500-C2423BB4DD99}"/>
              </a:ext>
            </a:extLst>
          </p:cNvPr>
          <p:cNvSpPr txBox="1"/>
          <p:nvPr/>
        </p:nvSpPr>
        <p:spPr>
          <a:xfrm>
            <a:off x="7689088" y="3259891"/>
            <a:ext cx="333699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2"/>
              </a:rPr>
              <a:t>See the Full Curriculum</a:t>
            </a:r>
            <a:endParaRPr lang="en-US">
              <a:latin typeface="Calibri"/>
            </a:endParaRPr>
          </a:p>
        </p:txBody>
      </p:sp>
    </p:spTree>
    <p:extLst>
      <p:ext uri="{BB962C8B-B14F-4D97-AF65-F5344CB8AC3E}">
        <p14:creationId xmlns:p14="http://schemas.microsoft.com/office/powerpoint/2010/main" val="79892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bird&#10;&#10;Description automatically generated">
            <a:extLst>
              <a:ext uri="{FF2B5EF4-FFF2-40B4-BE49-F238E27FC236}">
                <a16:creationId xmlns:a16="http://schemas.microsoft.com/office/drawing/2014/main" id="{051BB79F-96D5-E02F-5373-D27337436DDE}"/>
              </a:ext>
            </a:extLst>
          </p:cNvPr>
          <p:cNvPicPr>
            <a:picLocks noChangeAspect="1"/>
          </p:cNvPicPr>
          <p:nvPr/>
        </p:nvPicPr>
        <p:blipFill>
          <a:blip r:embed="rId2"/>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5A13C845-89B0-D52E-4376-6CE40EA04482}"/>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3"/>
              </a:rPr>
              <a:t>Split Curriculum</a:t>
            </a:r>
            <a:endParaRPr lang="en-US" sz="2400">
              <a:latin typeface="Calibri"/>
              <a:hlinkClick r:id="rId3"/>
            </a:endParaRPr>
          </a:p>
        </p:txBody>
      </p:sp>
      <p:sp>
        <p:nvSpPr>
          <p:cNvPr id="9" name="TextBox 8">
            <a:extLst>
              <a:ext uri="{FF2B5EF4-FFF2-40B4-BE49-F238E27FC236}">
                <a16:creationId xmlns:a16="http://schemas.microsoft.com/office/drawing/2014/main" id="{4D98DE85-70BE-259B-2C9D-2A65DFED9B7C}"/>
              </a:ext>
            </a:extLst>
          </p:cNvPr>
          <p:cNvSpPr txBox="1"/>
          <p:nvPr/>
        </p:nvSpPr>
        <p:spPr>
          <a:xfrm>
            <a:off x="396240" y="1395984"/>
            <a:ext cx="65471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alibri"/>
                <a:cs typeface="Segoe UI"/>
              </a:rPr>
              <a:t>We are following the split curriculum so that we can alternate with DT. The split curriculum consists of 3 </a:t>
            </a:r>
            <a:r>
              <a:rPr lang="en-GB" sz="1600" b="1" i="1" dirty="0">
                <a:latin typeface="Calibri"/>
                <a:cs typeface="Segoe UI"/>
              </a:rPr>
              <a:t>“pathways"</a:t>
            </a:r>
            <a:r>
              <a:rPr lang="en-GB" sz="1600" dirty="0">
                <a:latin typeface="Calibri"/>
                <a:cs typeface="Segoe UI"/>
              </a:rPr>
              <a:t> for each year group. The following disciplines ensure that your pupils are balancing 2D and 3D making. </a:t>
            </a:r>
          </a:p>
        </p:txBody>
      </p:sp>
      <p:pic>
        <p:nvPicPr>
          <p:cNvPr id="10" name="Picture 9" descr="A close-up of a sign&#10;&#10;Description automatically generated">
            <a:extLst>
              <a:ext uri="{FF2B5EF4-FFF2-40B4-BE49-F238E27FC236}">
                <a16:creationId xmlns:a16="http://schemas.microsoft.com/office/drawing/2014/main" id="{375E4F0D-F39F-65A8-C478-0554C7144BCF}"/>
              </a:ext>
            </a:extLst>
          </p:cNvPr>
          <p:cNvPicPr>
            <a:picLocks noChangeAspect="1"/>
          </p:cNvPicPr>
          <p:nvPr/>
        </p:nvPicPr>
        <p:blipFill>
          <a:blip r:embed="rId4"/>
          <a:stretch>
            <a:fillRect/>
          </a:stretch>
        </p:blipFill>
        <p:spPr>
          <a:xfrm>
            <a:off x="622752" y="2595284"/>
            <a:ext cx="6096000" cy="733616"/>
          </a:xfrm>
          <a:prstGeom prst="rect">
            <a:avLst/>
          </a:prstGeom>
        </p:spPr>
      </p:pic>
      <p:sp>
        <p:nvSpPr>
          <p:cNvPr id="11" name="TextBox 10">
            <a:extLst>
              <a:ext uri="{FF2B5EF4-FFF2-40B4-BE49-F238E27FC236}">
                <a16:creationId xmlns:a16="http://schemas.microsoft.com/office/drawing/2014/main" id="{45A4DFFC-1E1F-0F42-75BF-7427FC9E0953}"/>
              </a:ext>
            </a:extLst>
          </p:cNvPr>
          <p:cNvSpPr txBox="1"/>
          <p:nvPr/>
        </p:nvSpPr>
        <p:spPr>
          <a:xfrm>
            <a:off x="390143" y="3432048"/>
            <a:ext cx="6553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mn-lt"/>
                <a:cs typeface="+mn-lt"/>
              </a:rPr>
              <a:t>Within each discipline there is a choice of pathways, we have chosen the pathways we will be using.</a:t>
            </a:r>
            <a:endParaRPr lang="en-US" sz="1600">
              <a:latin typeface="Calibri"/>
              <a:ea typeface="+mn-lt"/>
              <a:cs typeface="+mn-lt"/>
            </a:endParaRPr>
          </a:p>
          <a:p>
            <a:endParaRPr lang="en-GB" sz="1600">
              <a:latin typeface="Calibri"/>
              <a:ea typeface="Calibri"/>
              <a:cs typeface="Calibri"/>
            </a:endParaRPr>
          </a:p>
          <a:p>
            <a:r>
              <a:rPr lang="en-GB" sz="1600">
                <a:latin typeface="Calibri"/>
                <a:ea typeface="Calibri"/>
                <a:cs typeface="Calibri"/>
              </a:rPr>
              <a:t>You can find </a:t>
            </a:r>
            <a:r>
              <a:rPr lang="en-GB" sz="1600">
                <a:latin typeface="Calibri"/>
                <a:ea typeface="Calibri"/>
                <a:cs typeface="Calibri"/>
                <a:hlinkClick r:id="rId5"/>
              </a:rPr>
              <a:t>drawing exercises for DT half terms</a:t>
            </a:r>
            <a:r>
              <a:rPr lang="en-GB" sz="1600">
                <a:latin typeface="Calibri"/>
                <a:ea typeface="Calibri"/>
                <a:cs typeface="Calibri"/>
              </a:rPr>
              <a:t> to ensure that pupils are keeping up with their drawing and sketchbook work. </a:t>
            </a:r>
          </a:p>
          <a:p>
            <a:endParaRPr lang="en-GB" sz="1600">
              <a:latin typeface="Calibri"/>
              <a:ea typeface="Calibri"/>
              <a:cs typeface="Calibri"/>
            </a:endParaRPr>
          </a:p>
          <a:p>
            <a:r>
              <a:rPr lang="en-US" sz="1600">
                <a:latin typeface="Calibri"/>
                <a:ea typeface="+mn-lt"/>
                <a:cs typeface="+mn-lt"/>
              </a:rPr>
              <a:t>The split curriculum comes with </a:t>
            </a:r>
            <a:r>
              <a:rPr lang="en-US" sz="1600">
                <a:latin typeface="Calibri"/>
                <a:ea typeface="+mn-lt"/>
                <a:cs typeface="+mn-lt"/>
                <a:hlinkClick r:id="rId6"/>
              </a:rPr>
              <a:t>supporting documents</a:t>
            </a:r>
            <a:r>
              <a:rPr lang="en-US" sz="1600">
                <a:latin typeface="Calibri"/>
                <a:ea typeface="+mn-lt"/>
                <a:cs typeface="+mn-lt"/>
              </a:rPr>
              <a:t> and </a:t>
            </a:r>
            <a:r>
              <a:rPr lang="en-US" sz="1600">
                <a:latin typeface="Calibri"/>
                <a:ea typeface="+mn-lt"/>
                <a:cs typeface="+mn-lt"/>
                <a:hlinkClick r:id="rId7"/>
              </a:rPr>
              <a:t>videos</a:t>
            </a:r>
            <a:r>
              <a:rPr lang="en-US" sz="1600">
                <a:latin typeface="Calibri"/>
                <a:ea typeface="+mn-lt"/>
                <a:cs typeface="+mn-lt"/>
              </a:rPr>
              <a:t> to build our confidence and these helped us to make choices about the pathways we'll be teaching.</a:t>
            </a:r>
            <a:endParaRPr lang="en-GB" sz="1600">
              <a:latin typeface="Calibri"/>
            </a:endParaRPr>
          </a:p>
        </p:txBody>
      </p:sp>
      <p:pic>
        <p:nvPicPr>
          <p:cNvPr id="12" name="Picture 11" descr="A wall with pictures and notes&#10;&#10;Description automatically generated">
            <a:extLst>
              <a:ext uri="{FF2B5EF4-FFF2-40B4-BE49-F238E27FC236}">
                <a16:creationId xmlns:a16="http://schemas.microsoft.com/office/drawing/2014/main" id="{1C4EA774-F1A6-62B1-0297-7FF5A78B17CC}"/>
              </a:ext>
            </a:extLst>
          </p:cNvPr>
          <p:cNvPicPr>
            <a:picLocks noChangeAspect="1"/>
          </p:cNvPicPr>
          <p:nvPr/>
        </p:nvPicPr>
        <p:blipFill>
          <a:blip r:embed="rId8"/>
          <a:stretch>
            <a:fillRect/>
          </a:stretch>
        </p:blipFill>
        <p:spPr>
          <a:xfrm>
            <a:off x="7237717" y="0"/>
            <a:ext cx="4989095" cy="6864096"/>
          </a:xfrm>
          <a:prstGeom prst="rect">
            <a:avLst/>
          </a:prstGeom>
        </p:spPr>
      </p:pic>
      <p:sp>
        <p:nvSpPr>
          <p:cNvPr id="2" name="TextBox 1">
            <a:extLst>
              <a:ext uri="{FF2B5EF4-FFF2-40B4-BE49-F238E27FC236}">
                <a16:creationId xmlns:a16="http://schemas.microsoft.com/office/drawing/2014/main" id="{3225E562-1891-818F-0198-CB8BB98F84ED}"/>
              </a:ext>
            </a:extLst>
          </p:cNvPr>
          <p:cNvSpPr txBox="1"/>
          <p:nvPr/>
        </p:nvSpPr>
        <p:spPr>
          <a:xfrm>
            <a:off x="8260322" y="2963835"/>
            <a:ext cx="344482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See the Split Curriculum</a:t>
            </a:r>
            <a:endParaRPr lang="en-US" sz="2400">
              <a:latin typeface="Calibri"/>
              <a:ea typeface="Calibri"/>
              <a:cs typeface="Calibri"/>
            </a:endParaRPr>
          </a:p>
        </p:txBody>
      </p:sp>
    </p:spTree>
    <p:extLst>
      <p:ext uri="{BB962C8B-B14F-4D97-AF65-F5344CB8AC3E}">
        <p14:creationId xmlns:p14="http://schemas.microsoft.com/office/powerpoint/2010/main" val="405773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bird&#10;&#10;Description automatically generated">
            <a:extLst>
              <a:ext uri="{FF2B5EF4-FFF2-40B4-BE49-F238E27FC236}">
                <a16:creationId xmlns:a16="http://schemas.microsoft.com/office/drawing/2014/main" id="{6C2AC75F-AABC-422A-CD46-9B407CA4CD48}"/>
              </a:ext>
            </a:extLst>
          </p:cNvPr>
          <p:cNvPicPr>
            <a:picLocks noChangeAspect="1"/>
          </p:cNvPicPr>
          <p:nvPr/>
        </p:nvPicPr>
        <p:blipFill>
          <a:blip r:embed="rId2"/>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2CB9EE4C-91A2-D4DD-9EEC-6C1698CF3A3D}"/>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3"/>
              </a:rPr>
              <a:t>Mixed Curriculum</a:t>
            </a:r>
            <a:endParaRPr lang="en-US" sz="2400">
              <a:latin typeface="Calibri"/>
              <a:hlinkClick r:id="rId3"/>
            </a:endParaRPr>
          </a:p>
        </p:txBody>
      </p:sp>
      <p:pic>
        <p:nvPicPr>
          <p:cNvPr id="8" name="Picture 7" descr="A close up of a painting&#10;&#10;Description automatically generated">
            <a:extLst>
              <a:ext uri="{FF2B5EF4-FFF2-40B4-BE49-F238E27FC236}">
                <a16:creationId xmlns:a16="http://schemas.microsoft.com/office/drawing/2014/main" id="{B197AAA5-D358-D8B5-F257-D7B02828999F}"/>
              </a:ext>
            </a:extLst>
          </p:cNvPr>
          <p:cNvPicPr>
            <a:picLocks noChangeAspect="1"/>
          </p:cNvPicPr>
          <p:nvPr/>
        </p:nvPicPr>
        <p:blipFill rotWithShape="1">
          <a:blip r:embed="rId4"/>
          <a:srcRect l="459" t="-67" r="27408" b="155"/>
          <a:stretch/>
        </p:blipFill>
        <p:spPr>
          <a:xfrm>
            <a:off x="6474162" y="4572"/>
            <a:ext cx="5715745" cy="6857980"/>
          </a:xfrm>
          <a:prstGeom prst="rect">
            <a:avLst/>
          </a:prstGeom>
        </p:spPr>
      </p:pic>
      <p:sp>
        <p:nvSpPr>
          <p:cNvPr id="9" name="TextBox 8">
            <a:extLst>
              <a:ext uri="{FF2B5EF4-FFF2-40B4-BE49-F238E27FC236}">
                <a16:creationId xmlns:a16="http://schemas.microsoft.com/office/drawing/2014/main" id="{F5DF8D48-4FD0-2AF8-0EEC-80B677B2CAB1}"/>
              </a:ext>
            </a:extLst>
          </p:cNvPr>
          <p:cNvSpPr txBox="1"/>
          <p:nvPr/>
        </p:nvSpPr>
        <p:spPr>
          <a:xfrm>
            <a:off x="9875520" y="6400800"/>
            <a:ext cx="24871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Year 3, Goose Green Primary Schoo</a:t>
            </a:r>
            <a:r>
              <a:rPr lang="en-US">
                <a:solidFill>
                  <a:schemeClr val="bg1"/>
                </a:solidFill>
                <a:ea typeface="+mn-lt"/>
                <a:cs typeface="+mn-lt"/>
              </a:rPr>
              <a:t>l</a:t>
            </a:r>
            <a:endParaRPr lang="en-US">
              <a:solidFill>
                <a:schemeClr val="bg1"/>
              </a:solidFill>
            </a:endParaRPr>
          </a:p>
        </p:txBody>
      </p:sp>
      <p:sp>
        <p:nvSpPr>
          <p:cNvPr id="11" name="TextBox 10">
            <a:extLst>
              <a:ext uri="{FF2B5EF4-FFF2-40B4-BE49-F238E27FC236}">
                <a16:creationId xmlns:a16="http://schemas.microsoft.com/office/drawing/2014/main" id="{B1D78C3A-0FCF-074E-6027-252EDFCEFA8B}"/>
              </a:ext>
            </a:extLst>
          </p:cNvPr>
          <p:cNvSpPr txBox="1"/>
          <p:nvPr/>
        </p:nvSpPr>
        <p:spPr>
          <a:xfrm>
            <a:off x="280416" y="1408176"/>
            <a:ext cx="570585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cs typeface="Segoe UI"/>
              </a:rPr>
              <a:t>We are following the mixed curriculum</a:t>
            </a:r>
            <a:r>
              <a:rPr lang="en-GB" sz="1600">
                <a:solidFill>
                  <a:schemeClr val="accent2"/>
                </a:solidFill>
                <a:latin typeface="Calibri"/>
                <a:cs typeface="Segoe UI"/>
              </a:rPr>
              <a:t> </a:t>
            </a:r>
            <a:r>
              <a:rPr lang="en-GB" sz="1600">
                <a:latin typeface="Calibri"/>
                <a:cs typeface="Segoe UI"/>
              </a:rPr>
              <a:t>catering for mixed year groups. </a:t>
            </a:r>
            <a:endParaRPr lang="en-GB" sz="1600">
              <a:solidFill>
                <a:schemeClr val="accent2"/>
              </a:solidFill>
            </a:endParaRPr>
          </a:p>
          <a:p>
            <a:endParaRPr lang="en-GB">
              <a:latin typeface="Calibri"/>
              <a:cs typeface="Segoe UI"/>
            </a:endParaRPr>
          </a:p>
        </p:txBody>
      </p:sp>
      <p:pic>
        <p:nvPicPr>
          <p:cNvPr id="13" name="Picture 12" descr="A close-up of a card&#10;&#10;Description automatically generated">
            <a:extLst>
              <a:ext uri="{FF2B5EF4-FFF2-40B4-BE49-F238E27FC236}">
                <a16:creationId xmlns:a16="http://schemas.microsoft.com/office/drawing/2014/main" id="{7D8C56EC-D3AA-A560-27DD-A12981F817E2}"/>
              </a:ext>
            </a:extLst>
          </p:cNvPr>
          <p:cNvPicPr>
            <a:picLocks noChangeAspect="1"/>
          </p:cNvPicPr>
          <p:nvPr/>
        </p:nvPicPr>
        <p:blipFill rotWithShape="1">
          <a:blip r:embed="rId5"/>
          <a:srcRect b="5288"/>
          <a:stretch/>
        </p:blipFill>
        <p:spPr>
          <a:xfrm>
            <a:off x="281658" y="3431560"/>
            <a:ext cx="6096000" cy="1198095"/>
          </a:xfrm>
          <a:prstGeom prst="rect">
            <a:avLst/>
          </a:prstGeom>
        </p:spPr>
      </p:pic>
      <p:sp>
        <p:nvSpPr>
          <p:cNvPr id="15" name="TextBox 14">
            <a:extLst>
              <a:ext uri="{FF2B5EF4-FFF2-40B4-BE49-F238E27FC236}">
                <a16:creationId xmlns:a16="http://schemas.microsoft.com/office/drawing/2014/main" id="{5C02E295-681E-43F7-5ABD-486F52B9E3E4}"/>
              </a:ext>
            </a:extLst>
          </p:cNvPr>
          <p:cNvSpPr txBox="1"/>
          <p:nvPr/>
        </p:nvSpPr>
        <p:spPr>
          <a:xfrm>
            <a:off x="280415" y="2383084"/>
            <a:ext cx="570585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alibri"/>
                <a:cs typeface="Segoe UI"/>
              </a:rPr>
              <a:t>Each year consists of six </a:t>
            </a:r>
            <a:r>
              <a:rPr lang="en-GB" sz="1600" b="1" i="1" dirty="0">
                <a:latin typeface="Calibri"/>
                <a:cs typeface="Segoe UI"/>
              </a:rPr>
              <a:t>“pathways” </a:t>
            </a:r>
            <a:r>
              <a:rPr lang="en-GB" sz="1600" dirty="0">
                <a:latin typeface="Calibri"/>
                <a:cs typeface="Segoe UI"/>
              </a:rPr>
              <a:t>, one for each half term. Across each year pupils will experience the following disciplines...</a:t>
            </a:r>
          </a:p>
          <a:p>
            <a:endParaRPr lang="en-GB">
              <a:latin typeface="Calibri"/>
              <a:cs typeface="Segoe UI"/>
            </a:endParaRPr>
          </a:p>
        </p:txBody>
      </p:sp>
      <p:sp>
        <p:nvSpPr>
          <p:cNvPr id="16" name="TextBox 15">
            <a:extLst>
              <a:ext uri="{FF2B5EF4-FFF2-40B4-BE49-F238E27FC236}">
                <a16:creationId xmlns:a16="http://schemas.microsoft.com/office/drawing/2014/main" id="{8DF1BB10-E8CE-FEB7-110C-7D3AD32E0D46}"/>
              </a:ext>
            </a:extLst>
          </p:cNvPr>
          <p:cNvSpPr txBox="1"/>
          <p:nvPr/>
        </p:nvSpPr>
        <p:spPr>
          <a:xfrm>
            <a:off x="280415" y="5297423"/>
            <a:ext cx="613257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The mixed curriculum comes with </a:t>
            </a:r>
            <a:r>
              <a:rPr lang="en-US" sz="1600">
                <a:latin typeface="Calibri"/>
                <a:ea typeface="+mn-lt"/>
                <a:cs typeface="+mn-lt"/>
                <a:hlinkClick r:id="rId6"/>
              </a:rPr>
              <a:t>supporting documents</a:t>
            </a:r>
            <a:r>
              <a:rPr lang="en-US" sz="1600">
                <a:latin typeface="Calibri"/>
                <a:ea typeface="+mn-lt"/>
                <a:cs typeface="+mn-lt"/>
              </a:rPr>
              <a:t> and </a:t>
            </a:r>
            <a:r>
              <a:rPr lang="en-US" sz="1600">
                <a:latin typeface="Calibri"/>
                <a:ea typeface="+mn-lt"/>
                <a:cs typeface="+mn-lt"/>
                <a:hlinkClick r:id="rId7"/>
              </a:rPr>
              <a:t>videos</a:t>
            </a:r>
            <a:r>
              <a:rPr lang="en-US" sz="1600">
                <a:latin typeface="Calibri"/>
                <a:ea typeface="+mn-lt"/>
                <a:cs typeface="+mn-lt"/>
              </a:rPr>
              <a:t> to help us understand how to adapt the mixed curriculum for different year groupings. You can also</a:t>
            </a:r>
            <a:r>
              <a:rPr lang="en-US" sz="1600">
                <a:solidFill>
                  <a:schemeClr val="accent2"/>
                </a:solidFill>
                <a:latin typeface="Calibri"/>
                <a:ea typeface="+mn-lt"/>
                <a:cs typeface="+mn-lt"/>
              </a:rPr>
              <a:t> </a:t>
            </a:r>
            <a:r>
              <a:rPr lang="en-US" sz="1600">
                <a:latin typeface="Calibri"/>
                <a:ea typeface="+mn-lt"/>
                <a:cs typeface="+mn-lt"/>
                <a:hlinkClick r:id="rId8"/>
              </a:rPr>
              <a:t>email AccessArt</a:t>
            </a:r>
            <a:r>
              <a:rPr lang="en-US" sz="1600">
                <a:latin typeface="Calibri"/>
                <a:ea typeface="+mn-lt"/>
                <a:cs typeface="+mn-lt"/>
              </a:rPr>
              <a:t> for advice.</a:t>
            </a:r>
          </a:p>
          <a:p>
            <a:endParaRPr lang="en-GB">
              <a:latin typeface="Calibri"/>
              <a:cs typeface="Segoe UI"/>
            </a:endParaRPr>
          </a:p>
        </p:txBody>
      </p:sp>
      <p:sp>
        <p:nvSpPr>
          <p:cNvPr id="17" name="TextBox 16">
            <a:extLst>
              <a:ext uri="{FF2B5EF4-FFF2-40B4-BE49-F238E27FC236}">
                <a16:creationId xmlns:a16="http://schemas.microsoft.com/office/drawing/2014/main" id="{2F4AC0C5-B459-3B0E-DEA2-ABFF82A283D9}"/>
              </a:ext>
            </a:extLst>
          </p:cNvPr>
          <p:cNvSpPr txBox="1"/>
          <p:nvPr/>
        </p:nvSpPr>
        <p:spPr>
          <a:xfrm>
            <a:off x="6893634" y="4491847"/>
            <a:ext cx="4876800"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Calibri"/>
                <a:ea typeface="Calibri"/>
                <a:cs typeface="Calibri"/>
              </a:rPr>
              <a:t>Note: Because </a:t>
            </a:r>
            <a:r>
              <a:rPr lang="en-US" sz="1600" i="1">
                <a:latin typeface="Calibri"/>
                <a:ea typeface="Calibri"/>
                <a:cs typeface="Calibri"/>
                <a:hlinkClick r:id="rId9"/>
              </a:rPr>
              <a:t>progress in art isn't linear</a:t>
            </a:r>
            <a:r>
              <a:rPr lang="en-US" sz="1600" i="1">
                <a:latin typeface="Calibri"/>
                <a:ea typeface="Calibri"/>
                <a:cs typeface="Calibri"/>
              </a:rPr>
              <a:t>, you can be reassured when adapting the rolling year groups that children don't need to experience a step-by step approach in developing art skills. Each child will begin working at their own level in whatever exercise you give them and what they take from it will be valuable, no matter the age.</a:t>
            </a:r>
          </a:p>
        </p:txBody>
      </p:sp>
      <p:sp>
        <p:nvSpPr>
          <p:cNvPr id="2" name="TextBox 1">
            <a:extLst>
              <a:ext uri="{FF2B5EF4-FFF2-40B4-BE49-F238E27FC236}">
                <a16:creationId xmlns:a16="http://schemas.microsoft.com/office/drawing/2014/main" id="{62030E7E-0A02-E7DD-1866-4668ED98DB42}"/>
              </a:ext>
            </a:extLst>
          </p:cNvPr>
          <p:cNvSpPr txBox="1"/>
          <p:nvPr/>
        </p:nvSpPr>
        <p:spPr>
          <a:xfrm>
            <a:off x="7577869" y="3011120"/>
            <a:ext cx="375527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See the Mixed Curriculum</a:t>
            </a:r>
            <a:endParaRPr lang="en-US" sz="2400">
              <a:latin typeface="Calibri"/>
              <a:ea typeface="Calibri"/>
              <a:cs typeface="Calibri"/>
            </a:endParaRPr>
          </a:p>
        </p:txBody>
      </p:sp>
    </p:spTree>
    <p:extLst>
      <p:ext uri="{BB962C8B-B14F-4D97-AF65-F5344CB8AC3E}">
        <p14:creationId xmlns:p14="http://schemas.microsoft.com/office/powerpoint/2010/main" val="429271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bird&#10;&#10;Description automatically generated">
            <a:extLst>
              <a:ext uri="{FF2B5EF4-FFF2-40B4-BE49-F238E27FC236}">
                <a16:creationId xmlns:a16="http://schemas.microsoft.com/office/drawing/2014/main" id="{CCABE196-F347-D3E9-F841-145963FDD746}"/>
              </a:ext>
            </a:extLst>
          </p:cNvPr>
          <p:cNvPicPr>
            <a:picLocks noChangeAspect="1"/>
          </p:cNvPicPr>
          <p:nvPr/>
        </p:nvPicPr>
        <p:blipFill>
          <a:blip r:embed="rId2"/>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61995FFF-42A4-AB63-01E1-5BDCBAB29F98}"/>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hlinkClick r:id="rId3"/>
              </a:rPr>
              <a:t> </a:t>
            </a:r>
            <a:r>
              <a:rPr lang="en-GB" sz="2400">
                <a:latin typeface="Calibri"/>
                <a:ea typeface="+mn-lt"/>
                <a:cs typeface="+mn-lt"/>
                <a:hlinkClick r:id="rId3"/>
              </a:rPr>
              <a:t>Mixed and Split Curriculum</a:t>
            </a:r>
            <a:endParaRPr lang="en-US" sz="2400">
              <a:latin typeface="Calibri"/>
              <a:hlinkClick r:id="rId3"/>
            </a:endParaRPr>
          </a:p>
        </p:txBody>
      </p:sp>
      <p:sp>
        <p:nvSpPr>
          <p:cNvPr id="8" name="TextBox 7">
            <a:extLst>
              <a:ext uri="{FF2B5EF4-FFF2-40B4-BE49-F238E27FC236}">
                <a16:creationId xmlns:a16="http://schemas.microsoft.com/office/drawing/2014/main" id="{7159FA6A-C3AC-3A28-8B86-E8D4FF395A69}"/>
              </a:ext>
            </a:extLst>
          </p:cNvPr>
          <p:cNvSpPr txBox="1"/>
          <p:nvPr/>
        </p:nvSpPr>
        <p:spPr>
          <a:xfrm>
            <a:off x="420624" y="1487424"/>
            <a:ext cx="6096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ea typeface="Calibri"/>
                <a:cs typeface="Calibri"/>
              </a:rPr>
              <a:t>We are following the split and mixed curriculum</a:t>
            </a:r>
            <a:r>
              <a:rPr lang="en-US" sz="1600" dirty="0">
                <a:solidFill>
                  <a:srgbClr val="000000"/>
                </a:solidFill>
                <a:latin typeface="Calibri"/>
                <a:ea typeface="Calibri"/>
                <a:cs typeface="Calibri"/>
              </a:rPr>
              <a:t> which </a:t>
            </a:r>
            <a:r>
              <a:rPr lang="en-GB" sz="1600" dirty="0">
                <a:solidFill>
                  <a:srgbClr val="000000"/>
                </a:solidFill>
                <a:ea typeface="+mn-lt"/>
                <a:cs typeface="+mn-lt"/>
              </a:rPr>
              <a:t>consists of 3 </a:t>
            </a:r>
            <a:r>
              <a:rPr lang="en-GB" sz="1600" b="1" i="1" dirty="0">
                <a:solidFill>
                  <a:srgbClr val="000000"/>
                </a:solidFill>
                <a:ea typeface="+mn-lt"/>
                <a:cs typeface="+mn-lt"/>
              </a:rPr>
              <a:t>“pathways"</a:t>
            </a:r>
            <a:r>
              <a:rPr lang="en-US" sz="1600" dirty="0">
                <a:solidFill>
                  <a:schemeClr val="accent6"/>
                </a:solidFill>
                <a:latin typeface="Calibri"/>
                <a:ea typeface="Calibri"/>
                <a:cs typeface="Calibri"/>
              </a:rPr>
              <a:t>.</a:t>
            </a:r>
            <a:r>
              <a:rPr lang="en-US" sz="1600" dirty="0">
                <a:solidFill>
                  <a:schemeClr val="accent2"/>
                </a:solidFill>
                <a:latin typeface="Calibri"/>
                <a:ea typeface="Calibri"/>
                <a:cs typeface="Calibri"/>
              </a:rPr>
              <a:t> </a:t>
            </a:r>
            <a:r>
              <a:rPr lang="en-US" sz="1600" dirty="0">
                <a:latin typeface="Calibri"/>
                <a:ea typeface="Calibri"/>
                <a:cs typeface="Calibri"/>
              </a:rPr>
              <a:t>The </a:t>
            </a:r>
            <a:r>
              <a:rPr lang="en-US" sz="1600" dirty="0">
                <a:solidFill>
                  <a:srgbClr val="CC0066"/>
                </a:solidFill>
                <a:latin typeface="Calibri"/>
                <a:ea typeface="Calibri"/>
                <a:cs typeface="Calibri"/>
                <a:hlinkClick r:id="rId4"/>
              </a:rPr>
              <a:t>EYFS resources</a:t>
            </a:r>
            <a:r>
              <a:rPr lang="en-US" sz="1600" dirty="0">
                <a:latin typeface="Calibri"/>
                <a:ea typeface="Calibri"/>
                <a:cs typeface="Calibri"/>
              </a:rPr>
              <a:t> are useful if you have complex mixed classes in KS1.</a:t>
            </a:r>
          </a:p>
          <a:p>
            <a:pPr algn="l"/>
            <a:endParaRPr lang="en-US"/>
          </a:p>
        </p:txBody>
      </p:sp>
      <p:sp>
        <p:nvSpPr>
          <p:cNvPr id="9" name="TextBox 8">
            <a:extLst>
              <a:ext uri="{FF2B5EF4-FFF2-40B4-BE49-F238E27FC236}">
                <a16:creationId xmlns:a16="http://schemas.microsoft.com/office/drawing/2014/main" id="{50C1A3D3-607C-A8B4-7B3F-883F94EF02C8}"/>
              </a:ext>
            </a:extLst>
          </p:cNvPr>
          <p:cNvSpPr txBox="1"/>
          <p:nvPr/>
        </p:nvSpPr>
        <p:spPr>
          <a:xfrm>
            <a:off x="416446" y="2304514"/>
            <a:ext cx="63154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cs typeface="Segoe UI"/>
              </a:rPr>
              <a:t> Across each year pupils will experience the following disciplines...</a:t>
            </a:r>
            <a:endParaRPr lang="en-US" sz="1600"/>
          </a:p>
        </p:txBody>
      </p:sp>
      <p:pic>
        <p:nvPicPr>
          <p:cNvPr id="11" name="Picture 10" descr="A close-up of a sign&#10;&#10;Description automatically generated">
            <a:extLst>
              <a:ext uri="{FF2B5EF4-FFF2-40B4-BE49-F238E27FC236}">
                <a16:creationId xmlns:a16="http://schemas.microsoft.com/office/drawing/2014/main" id="{9DA02F09-9D61-4A53-B3CB-2909E8F1B0F5}"/>
              </a:ext>
            </a:extLst>
          </p:cNvPr>
          <p:cNvPicPr>
            <a:picLocks noChangeAspect="1"/>
          </p:cNvPicPr>
          <p:nvPr/>
        </p:nvPicPr>
        <p:blipFill>
          <a:blip r:embed="rId5"/>
          <a:stretch>
            <a:fillRect/>
          </a:stretch>
        </p:blipFill>
        <p:spPr>
          <a:xfrm>
            <a:off x="414528" y="2816489"/>
            <a:ext cx="6096000" cy="733616"/>
          </a:xfrm>
          <a:prstGeom prst="rect">
            <a:avLst/>
          </a:prstGeom>
        </p:spPr>
      </p:pic>
      <p:pic>
        <p:nvPicPr>
          <p:cNvPr id="13" name="Picture 12" descr="A close up of a toy&#10;&#10;Description automatically generated">
            <a:extLst>
              <a:ext uri="{FF2B5EF4-FFF2-40B4-BE49-F238E27FC236}">
                <a16:creationId xmlns:a16="http://schemas.microsoft.com/office/drawing/2014/main" id="{3FCC6204-1FEC-05A2-914D-D26097741F23}"/>
              </a:ext>
            </a:extLst>
          </p:cNvPr>
          <p:cNvPicPr>
            <a:picLocks noChangeAspect="1"/>
          </p:cNvPicPr>
          <p:nvPr/>
        </p:nvPicPr>
        <p:blipFill rotWithShape="1">
          <a:blip r:embed="rId6"/>
          <a:srcRect t="266" r="18927"/>
          <a:stretch/>
        </p:blipFill>
        <p:spPr>
          <a:xfrm>
            <a:off x="6766347" y="-6096"/>
            <a:ext cx="5426912" cy="6864098"/>
          </a:xfrm>
          <a:prstGeom prst="rect">
            <a:avLst/>
          </a:prstGeom>
          <a:ln>
            <a:noFill/>
          </a:ln>
        </p:spPr>
      </p:pic>
      <p:sp>
        <p:nvSpPr>
          <p:cNvPr id="14" name="TextBox 13">
            <a:extLst>
              <a:ext uri="{FF2B5EF4-FFF2-40B4-BE49-F238E27FC236}">
                <a16:creationId xmlns:a16="http://schemas.microsoft.com/office/drawing/2014/main" id="{C2278DDC-4438-DE86-9D12-9DEC15D8BC4D}"/>
              </a:ext>
            </a:extLst>
          </p:cNvPr>
          <p:cNvSpPr txBox="1"/>
          <p:nvPr/>
        </p:nvSpPr>
        <p:spPr>
          <a:xfrm>
            <a:off x="524143" y="5175166"/>
            <a:ext cx="5779233"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mn-lt"/>
                <a:cs typeface="+mn-lt"/>
              </a:rPr>
              <a:t>You can also find </a:t>
            </a:r>
            <a:r>
              <a:rPr lang="en-GB" sz="1600">
                <a:latin typeface="Calibri"/>
                <a:ea typeface="+mn-lt"/>
                <a:cs typeface="+mn-lt"/>
                <a:hlinkClick r:id="rId7"/>
              </a:rPr>
              <a:t>drawing exercises for DT half terms</a:t>
            </a:r>
            <a:r>
              <a:rPr lang="en-GB" sz="1600">
                <a:latin typeface="Calibri"/>
                <a:ea typeface="+mn-lt"/>
                <a:cs typeface="+mn-lt"/>
              </a:rPr>
              <a:t> to ensure that pupils are keeping up with their drawing and sketchbook work. </a:t>
            </a:r>
            <a:endParaRPr lang="en-US" sz="1600">
              <a:latin typeface="Calibri"/>
              <a:ea typeface="+mn-lt"/>
              <a:cs typeface="+mn-lt"/>
            </a:endParaRPr>
          </a:p>
        </p:txBody>
      </p:sp>
      <p:sp>
        <p:nvSpPr>
          <p:cNvPr id="17" name="TextBox 16">
            <a:extLst>
              <a:ext uri="{FF2B5EF4-FFF2-40B4-BE49-F238E27FC236}">
                <a16:creationId xmlns:a16="http://schemas.microsoft.com/office/drawing/2014/main" id="{74FA6718-7967-F6C5-DFEE-0CD3D7C7F851}"/>
              </a:ext>
            </a:extLst>
          </p:cNvPr>
          <p:cNvSpPr txBox="1"/>
          <p:nvPr/>
        </p:nvSpPr>
        <p:spPr>
          <a:xfrm>
            <a:off x="7107936" y="3962400"/>
            <a:ext cx="4797552"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Calibri"/>
                <a:ea typeface="Calibri"/>
                <a:cs typeface="Calibri"/>
              </a:rPr>
              <a:t>Because </a:t>
            </a:r>
            <a:r>
              <a:rPr lang="en-US" sz="1600" i="1">
                <a:latin typeface="Calibri"/>
                <a:ea typeface="Calibri"/>
                <a:cs typeface="Calibri"/>
                <a:hlinkClick r:id="rId8"/>
              </a:rPr>
              <a:t>progress in art isn't linear</a:t>
            </a:r>
            <a:r>
              <a:rPr lang="en-US" sz="1600" i="1">
                <a:latin typeface="Calibri"/>
                <a:ea typeface="Calibri"/>
                <a:cs typeface="Calibri"/>
              </a:rPr>
              <a:t>, you can be reassured when adapting the rolling year groups that children don't need to experience a step-by step approach in developing art skills. Each child will begin working at their own level in whatever exercise you give them and what they take from it will be valuable, no matter the age.</a:t>
            </a:r>
          </a:p>
        </p:txBody>
      </p:sp>
      <p:sp>
        <p:nvSpPr>
          <p:cNvPr id="18" name="TextBox 17">
            <a:extLst>
              <a:ext uri="{FF2B5EF4-FFF2-40B4-BE49-F238E27FC236}">
                <a16:creationId xmlns:a16="http://schemas.microsoft.com/office/drawing/2014/main" id="{268D311D-C794-D369-2524-5EE2C92F8E59}"/>
              </a:ext>
            </a:extLst>
          </p:cNvPr>
          <p:cNvSpPr txBox="1"/>
          <p:nvPr/>
        </p:nvSpPr>
        <p:spPr>
          <a:xfrm>
            <a:off x="526062" y="3963698"/>
            <a:ext cx="5973910" cy="83099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The Split and Mixed curriculum comes with </a:t>
            </a:r>
            <a:r>
              <a:rPr lang="en-US" sz="1600">
                <a:latin typeface="Calibri"/>
                <a:ea typeface="+mn-lt"/>
                <a:cs typeface="+mn-lt"/>
                <a:hlinkClick r:id="rId9"/>
              </a:rPr>
              <a:t>supporting documents</a:t>
            </a:r>
            <a:r>
              <a:rPr lang="en-US" sz="1600">
                <a:latin typeface="Calibri"/>
                <a:ea typeface="+mn-lt"/>
                <a:cs typeface="+mn-lt"/>
              </a:rPr>
              <a:t> and </a:t>
            </a:r>
            <a:r>
              <a:rPr lang="en-US" sz="1600">
                <a:latin typeface="Calibri"/>
                <a:ea typeface="+mn-lt"/>
                <a:cs typeface="+mn-lt"/>
                <a:hlinkClick r:id="rId10"/>
              </a:rPr>
              <a:t>videos</a:t>
            </a:r>
            <a:r>
              <a:rPr lang="en-US" sz="1600">
                <a:latin typeface="Calibri"/>
                <a:ea typeface="+mn-lt"/>
                <a:cs typeface="+mn-lt"/>
              </a:rPr>
              <a:t> to build confidence and help you make choices about the pathways you pick.</a:t>
            </a:r>
            <a:endParaRPr lang="en-US">
              <a:latin typeface="Calibri"/>
            </a:endParaRPr>
          </a:p>
        </p:txBody>
      </p:sp>
      <p:sp>
        <p:nvSpPr>
          <p:cNvPr id="19" name="TextBox 18">
            <a:extLst>
              <a:ext uri="{FF2B5EF4-FFF2-40B4-BE49-F238E27FC236}">
                <a16:creationId xmlns:a16="http://schemas.microsoft.com/office/drawing/2014/main" id="{91CD5D1C-471F-A3C7-B2A8-B4BE702D8CFC}"/>
              </a:ext>
            </a:extLst>
          </p:cNvPr>
          <p:cNvSpPr txBox="1"/>
          <p:nvPr/>
        </p:nvSpPr>
        <p:spPr>
          <a:xfrm>
            <a:off x="9643872" y="6510528"/>
            <a:ext cx="3840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Year 1, Ruth at Carden Primary School</a:t>
            </a:r>
            <a:endParaRPr lang="en-US" sz="1000">
              <a:solidFill>
                <a:schemeClr val="bg1"/>
              </a:solidFill>
            </a:endParaRPr>
          </a:p>
        </p:txBody>
      </p:sp>
      <p:sp>
        <p:nvSpPr>
          <p:cNvPr id="2" name="TextBox 1">
            <a:extLst>
              <a:ext uri="{FF2B5EF4-FFF2-40B4-BE49-F238E27FC236}">
                <a16:creationId xmlns:a16="http://schemas.microsoft.com/office/drawing/2014/main" id="{C778EAA1-A4BD-E4C2-7AC2-F006FAF4F2BB}"/>
              </a:ext>
            </a:extLst>
          </p:cNvPr>
          <p:cNvSpPr txBox="1"/>
          <p:nvPr/>
        </p:nvSpPr>
        <p:spPr>
          <a:xfrm>
            <a:off x="7948692" y="2472607"/>
            <a:ext cx="3120274" cy="845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See the Mixed &amp; Split Curriculum</a:t>
            </a:r>
            <a:endParaRPr lang="en-US" sz="2400">
              <a:latin typeface="Calibri"/>
              <a:ea typeface="Calibri"/>
              <a:cs typeface="Calibri"/>
            </a:endParaRPr>
          </a:p>
        </p:txBody>
      </p:sp>
    </p:spTree>
    <p:extLst>
      <p:ext uri="{BB962C8B-B14F-4D97-AF65-F5344CB8AC3E}">
        <p14:creationId xmlns:p14="http://schemas.microsoft.com/office/powerpoint/2010/main" val="3702719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image of a bird&#10;&#10;Description automatically generated">
            <a:extLst>
              <a:ext uri="{FF2B5EF4-FFF2-40B4-BE49-F238E27FC236}">
                <a16:creationId xmlns:a16="http://schemas.microsoft.com/office/drawing/2014/main" id="{E14A3438-5659-254A-9FD0-EA9222CA80A6}"/>
              </a:ext>
            </a:extLst>
          </p:cNvPr>
          <p:cNvPicPr>
            <a:picLocks noChangeAspect="1"/>
          </p:cNvPicPr>
          <p:nvPr/>
        </p:nvPicPr>
        <p:blipFill>
          <a:blip r:embed="rId2"/>
          <a:stretch>
            <a:fillRect/>
          </a:stretch>
        </p:blipFill>
        <p:spPr>
          <a:xfrm>
            <a:off x="280693" y="248446"/>
            <a:ext cx="1809986" cy="1037914"/>
          </a:xfrm>
          <a:prstGeom prst="rect">
            <a:avLst/>
          </a:prstGeom>
        </p:spPr>
      </p:pic>
      <p:sp>
        <p:nvSpPr>
          <p:cNvPr id="2" name="TextBox 1">
            <a:extLst>
              <a:ext uri="{FF2B5EF4-FFF2-40B4-BE49-F238E27FC236}">
                <a16:creationId xmlns:a16="http://schemas.microsoft.com/office/drawing/2014/main" id="{6FF774D2-2599-54FE-7DC7-E801D1951791}"/>
              </a:ext>
            </a:extLst>
          </p:cNvPr>
          <p:cNvSpPr txBox="1"/>
          <p:nvPr/>
        </p:nvSpPr>
        <p:spPr>
          <a:xfrm>
            <a:off x="2405607" y="2613392"/>
            <a:ext cx="7380785"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 </a:t>
            </a:r>
          </a:p>
          <a:p>
            <a:pPr algn="ctr"/>
            <a:br>
              <a:rPr lang="en-US" sz="3200"/>
            </a:br>
            <a:r>
              <a:rPr lang="en-US"/>
              <a:t>Familiarise yourself with the structure of </a:t>
            </a:r>
            <a:r>
              <a:rPr lang="en-US">
                <a:hlinkClick r:id="rId3"/>
              </a:rPr>
              <a:t>your chosen curriculum</a:t>
            </a:r>
            <a:r>
              <a:rPr lang="en-US"/>
              <a:t>.</a:t>
            </a:r>
          </a:p>
          <a:p>
            <a:pPr algn="ctr"/>
            <a:endParaRPr lang="en-US"/>
          </a:p>
          <a:p>
            <a:pPr algn="ctr"/>
            <a:r>
              <a:rPr lang="en-US"/>
              <a:t>Explore the supporting documents and watch the relevant supporting videos.</a:t>
            </a:r>
          </a:p>
        </p:txBody>
      </p:sp>
    </p:spTree>
    <p:extLst>
      <p:ext uri="{BB962C8B-B14F-4D97-AF65-F5344CB8AC3E}">
        <p14:creationId xmlns:p14="http://schemas.microsoft.com/office/powerpoint/2010/main" val="3170406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407446" y="2970115"/>
            <a:ext cx="51513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t>The Pathways</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28937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ck of colorful paper&#10;&#10;Description automatically generated">
            <a:extLst>
              <a:ext uri="{FF2B5EF4-FFF2-40B4-BE49-F238E27FC236}">
                <a16:creationId xmlns:a16="http://schemas.microsoft.com/office/drawing/2014/main" id="{3671D039-FBFB-5370-8BD6-7AF815318D82}"/>
              </a:ext>
            </a:extLst>
          </p:cNvPr>
          <p:cNvPicPr>
            <a:picLocks noChangeAspect="1"/>
          </p:cNvPicPr>
          <p:nvPr/>
        </p:nvPicPr>
        <p:blipFill rotWithShape="1">
          <a:blip r:embed="rId3"/>
          <a:srcRect r="24153" b="-100"/>
          <a:stretch/>
        </p:blipFill>
        <p:spPr>
          <a:xfrm>
            <a:off x="6440130" y="2822"/>
            <a:ext cx="5755201" cy="7064022"/>
          </a:xfrm>
          <a:prstGeom prst="rect">
            <a:avLst/>
          </a:prstGeom>
        </p:spPr>
      </p:pic>
      <p:sp>
        <p:nvSpPr>
          <p:cNvPr id="6" name="TextBox 5">
            <a:extLst>
              <a:ext uri="{FF2B5EF4-FFF2-40B4-BE49-F238E27FC236}">
                <a16:creationId xmlns:a16="http://schemas.microsoft.com/office/drawing/2014/main" id="{1B79CC5D-30B0-2707-64B8-BD6A749C2127}"/>
              </a:ext>
            </a:extLst>
          </p:cNvPr>
          <p:cNvSpPr txBox="1"/>
          <p:nvPr/>
        </p:nvSpPr>
        <p:spPr>
          <a:xfrm>
            <a:off x="181915" y="1882505"/>
            <a:ext cx="6118712" cy="3046988"/>
          </a:xfrm>
          <a:prstGeom prst="rect">
            <a:avLst/>
          </a:prstGeom>
          <a:solidFill>
            <a:schemeClr val="bg1"/>
          </a:solidFill>
        </p:spPr>
        <p:txBody>
          <a:bodyPr wrap="square" lIns="91440" tIns="45720" rIns="91440" bIns="45720" rtlCol="0" anchor="t">
            <a:spAutoFit/>
          </a:bodyPr>
          <a:lstStyle/>
          <a:p>
            <a:pPr fontAlgn="base"/>
            <a:r>
              <a:rPr lang="en-GB" sz="1600" i="0" u="none" strike="noStrike">
                <a:effectLst/>
                <a:latin typeface="Calibri"/>
                <a:cs typeface="Calibri"/>
              </a:rPr>
              <a:t>A pathway is a collection of activities to cover half a term, based around a particular theme or discipline.</a:t>
            </a:r>
            <a:r>
              <a:rPr lang="en-GB" sz="1600">
                <a:latin typeface="Calibri"/>
                <a:cs typeface="Calibri"/>
              </a:rPr>
              <a:t> </a:t>
            </a:r>
            <a:endParaRPr lang="en-GB" sz="1600">
              <a:latin typeface="Calibri"/>
              <a:ea typeface="Calibri"/>
              <a:cs typeface="Calibri"/>
            </a:endParaRPr>
          </a:p>
          <a:p>
            <a:pPr fontAlgn="base"/>
            <a:endParaRPr lang="en-GB" sz="1600">
              <a:latin typeface="Calibri"/>
              <a:ea typeface="Calibri"/>
              <a:cs typeface="Calibri"/>
            </a:endParaRPr>
          </a:p>
          <a:p>
            <a:pPr algn="l" rtl="0" fontAlgn="base"/>
            <a:r>
              <a:rPr lang="en-GB" sz="1600" i="0" u="none" strike="noStrike">
                <a:effectLst/>
                <a:latin typeface="Calibri"/>
                <a:cs typeface="Calibri"/>
              </a:rPr>
              <a:t>Pathways are grouped into categories (opposite).</a:t>
            </a:r>
            <a:endParaRPr lang="en-GB" sz="1600" i="0" u="none" strike="noStrike">
              <a:effectLst/>
              <a:latin typeface="Calibri"/>
              <a:ea typeface="Calibri"/>
              <a:cs typeface="Calibri"/>
            </a:endParaRPr>
          </a:p>
          <a:p>
            <a:pPr algn="l" rtl="0" fontAlgn="base"/>
            <a:endParaRPr lang="en-GB" sz="1600" i="0" u="none" strike="noStrike">
              <a:effectLst/>
              <a:latin typeface="Calibri"/>
              <a:ea typeface="Calibri"/>
              <a:cs typeface="Calibri"/>
            </a:endParaRPr>
          </a:p>
          <a:p>
            <a:pPr fontAlgn="base"/>
            <a:r>
              <a:rPr lang="en-GB" sz="1600" i="0" u="none" strike="noStrike">
                <a:effectLst/>
                <a:latin typeface="Calibri"/>
                <a:cs typeface="Calibri"/>
              </a:rPr>
              <a:t>Pathways are designed to contain a variety of activities to keep children engaged and to aid creative thinking.</a:t>
            </a:r>
            <a:r>
              <a:rPr lang="en-GB" sz="1600">
                <a:latin typeface="Calibri"/>
                <a:cs typeface="Calibri"/>
              </a:rPr>
              <a:t> </a:t>
            </a:r>
            <a:endParaRPr lang="en-GB" sz="1600" i="0" u="none" strike="noStrike">
              <a:effectLst/>
              <a:latin typeface="Calibri"/>
              <a:ea typeface="Calibri"/>
              <a:cs typeface="Calibri"/>
            </a:endParaRPr>
          </a:p>
          <a:p>
            <a:pPr algn="l" rtl="0" fontAlgn="base"/>
            <a:endParaRPr lang="en-GB" sz="1600">
              <a:latin typeface="Calibri"/>
              <a:ea typeface="Calibri"/>
              <a:cs typeface="Calibri"/>
            </a:endParaRPr>
          </a:p>
          <a:p>
            <a:pPr fontAlgn="base"/>
            <a:r>
              <a:rPr lang="en-GB" sz="1600" i="0" u="none" strike="noStrike">
                <a:effectLst/>
                <a:latin typeface="Calibri"/>
                <a:cs typeface="Calibri"/>
              </a:rPr>
              <a:t>Most pathways can be expanded or shortened as required.</a:t>
            </a:r>
          </a:p>
          <a:p>
            <a:endParaRPr lang="en-GB" sz="1600">
              <a:latin typeface="Calibri"/>
              <a:ea typeface="Calibri"/>
              <a:cs typeface="Calibri"/>
            </a:endParaRPr>
          </a:p>
          <a:p>
            <a:r>
              <a:rPr lang="en-GB" sz="1600">
                <a:latin typeface="Calibri"/>
                <a:ea typeface="Calibri"/>
                <a:cs typeface="Calibri"/>
              </a:rPr>
              <a:t>Pathways contain links to other resources (i.e. Talking Points, or activity-based resources which will enable your classroom teaching</a:t>
            </a:r>
          </a:p>
        </p:txBody>
      </p:sp>
      <p:pic>
        <p:nvPicPr>
          <p:cNvPr id="2" name="Picture 1" descr="A black and white image of a bird&#10;&#10;Description automatically generated">
            <a:extLst>
              <a:ext uri="{FF2B5EF4-FFF2-40B4-BE49-F238E27FC236}">
                <a16:creationId xmlns:a16="http://schemas.microsoft.com/office/drawing/2014/main" id="{C2C01AD7-0BB5-2DE1-3B6C-FECDA2407EB2}"/>
              </a:ext>
            </a:extLst>
          </p:cNvPr>
          <p:cNvPicPr>
            <a:picLocks noChangeAspect="1"/>
          </p:cNvPicPr>
          <p:nvPr/>
        </p:nvPicPr>
        <p:blipFill>
          <a:blip r:embed="rId4"/>
          <a:stretch>
            <a:fillRect/>
          </a:stretch>
        </p:blipFill>
        <p:spPr>
          <a:xfrm>
            <a:off x="280693" y="248446"/>
            <a:ext cx="1809986" cy="1037914"/>
          </a:xfrm>
          <a:prstGeom prst="rect">
            <a:avLst/>
          </a:prstGeom>
        </p:spPr>
      </p:pic>
      <p:sp>
        <p:nvSpPr>
          <p:cNvPr id="4" name="TextBox 3">
            <a:extLst>
              <a:ext uri="{FF2B5EF4-FFF2-40B4-BE49-F238E27FC236}">
                <a16:creationId xmlns:a16="http://schemas.microsoft.com/office/drawing/2014/main" id="{81B508E1-E031-46E0-689B-DC3EF666D98B}"/>
              </a:ext>
            </a:extLst>
          </p:cNvPr>
          <p:cNvSpPr txBox="1"/>
          <p:nvPr/>
        </p:nvSpPr>
        <p:spPr>
          <a:xfrm>
            <a:off x="2088443" y="1086555"/>
            <a:ext cx="287866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rPr>
              <a:t>What is a Pathway? </a:t>
            </a:r>
            <a:endParaRPr lang="en-US" sz="2400">
              <a:latin typeface="Calibri"/>
            </a:endParaRPr>
          </a:p>
        </p:txBody>
      </p:sp>
      <p:sp>
        <p:nvSpPr>
          <p:cNvPr id="9" name="Rectangle 8">
            <a:extLst>
              <a:ext uri="{FF2B5EF4-FFF2-40B4-BE49-F238E27FC236}">
                <a16:creationId xmlns:a16="http://schemas.microsoft.com/office/drawing/2014/main" id="{FB36A827-42FF-CE4A-328C-8CDDFEEAE8FA}"/>
              </a:ext>
            </a:extLst>
          </p:cNvPr>
          <p:cNvSpPr/>
          <p:nvPr/>
        </p:nvSpPr>
        <p:spPr>
          <a:xfrm>
            <a:off x="6914445" y="1700388"/>
            <a:ext cx="4783666" cy="3668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2B1A65E-235A-500B-9D5C-39808A8A2264}"/>
              </a:ext>
            </a:extLst>
          </p:cNvPr>
          <p:cNvSpPr txBox="1"/>
          <p:nvPr/>
        </p:nvSpPr>
        <p:spPr>
          <a:xfrm>
            <a:off x="183443" y="5072945"/>
            <a:ext cx="5207001"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mn-lt"/>
                <a:cs typeface="+mn-lt"/>
              </a:rPr>
              <a:t>Each pathway follows a particular format:</a:t>
            </a:r>
          </a:p>
          <a:p>
            <a:endParaRPr lang="en-GB" sz="1600">
              <a:latin typeface="Calibri"/>
              <a:ea typeface="+mn-lt"/>
              <a:cs typeface="+mn-lt"/>
            </a:endParaRPr>
          </a:p>
          <a:p>
            <a:pPr marL="342900" indent="-342900">
              <a:buFont typeface="Arial,Sans-Serif"/>
              <a:buChar char="•"/>
            </a:pPr>
            <a:r>
              <a:rPr lang="en-GB" sz="1600">
                <a:latin typeface="Calibri"/>
                <a:ea typeface="Calibri"/>
                <a:cs typeface="Arial"/>
              </a:rPr>
              <a:t>Artists: Materials: Activity: Crit / Reflection  </a:t>
            </a:r>
          </a:p>
          <a:p>
            <a:pPr marL="342900" indent="-342900">
              <a:buFont typeface="Arial,Sans-Serif"/>
              <a:buChar char="•"/>
            </a:pPr>
            <a:r>
              <a:rPr lang="en-GB" sz="1600">
                <a:latin typeface="Calibri"/>
                <a:ea typeface="Calibri"/>
                <a:cs typeface="Arial"/>
              </a:rPr>
              <a:t>Challenge or Brief: Artists: Activity: Crit / Reflection</a:t>
            </a:r>
          </a:p>
          <a:p>
            <a:pPr marL="342900" indent="-342900">
              <a:buFont typeface="Arial,Sans-Serif"/>
              <a:buChar char="•"/>
            </a:pPr>
            <a:r>
              <a:rPr lang="en-GB" sz="1600">
                <a:latin typeface="Calibri"/>
                <a:ea typeface="Calibri"/>
                <a:cs typeface="Arial"/>
              </a:rPr>
              <a:t>Warm-Up: Artists: Activity: Crit / Reflection</a:t>
            </a:r>
            <a:endParaRPr lang="en-US">
              <a:latin typeface="Calibri"/>
              <a:ea typeface="Calibri"/>
            </a:endParaRPr>
          </a:p>
        </p:txBody>
      </p:sp>
      <p:sp>
        <p:nvSpPr>
          <p:cNvPr id="8" name="TextBox 7">
            <a:extLst>
              <a:ext uri="{FF2B5EF4-FFF2-40B4-BE49-F238E27FC236}">
                <a16:creationId xmlns:a16="http://schemas.microsoft.com/office/drawing/2014/main" id="{A8808C58-EFD3-377C-97CC-ADAF99AF6155}"/>
              </a:ext>
            </a:extLst>
          </p:cNvPr>
          <p:cNvSpPr txBox="1"/>
          <p:nvPr/>
        </p:nvSpPr>
        <p:spPr>
          <a:xfrm>
            <a:off x="10061222" y="6745111"/>
            <a:ext cx="277988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ea typeface="+mn-lt"/>
                <a:cs typeface="+mn-lt"/>
              </a:rPr>
              <a:t>Year 2, Goose Green Primary School</a:t>
            </a:r>
            <a:endParaRPr lang="en-US" sz="900">
              <a:solidFill>
                <a:schemeClr val="bg1"/>
              </a:solidFill>
            </a:endParaRPr>
          </a:p>
        </p:txBody>
      </p:sp>
      <p:pic>
        <p:nvPicPr>
          <p:cNvPr id="2052" name="Picture 4" descr="A close-up of a sign&#10;&#10;Description automatically generated">
            <a:extLst>
              <a:ext uri="{FF2B5EF4-FFF2-40B4-BE49-F238E27FC236}">
                <a16:creationId xmlns:a16="http://schemas.microsoft.com/office/drawing/2014/main" id="{7EB83655-D6D6-BBAF-11BB-322A0AC426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73" r="48365" b="2298"/>
          <a:stretch/>
        </p:blipFill>
        <p:spPr bwMode="auto">
          <a:xfrm>
            <a:off x="7074627" y="1710023"/>
            <a:ext cx="4626350" cy="168742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A close-up of a sign&#10;&#10;Description automatically generated">
            <a:extLst>
              <a:ext uri="{FF2B5EF4-FFF2-40B4-BE49-F238E27FC236}">
                <a16:creationId xmlns:a16="http://schemas.microsoft.com/office/drawing/2014/main" id="{2B7232CC-8257-5533-F3D2-82E8E75DD6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92" t="685" r="415"/>
          <a:stretch/>
        </p:blipFill>
        <p:spPr bwMode="auto">
          <a:xfrm>
            <a:off x="7052173" y="3509764"/>
            <a:ext cx="4647865" cy="169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56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57F540-F094-F3BE-5BE8-2979E3A75CA9}"/>
              </a:ext>
            </a:extLst>
          </p:cNvPr>
          <p:cNvSpPr txBox="1"/>
          <p:nvPr/>
        </p:nvSpPr>
        <p:spPr>
          <a:xfrm>
            <a:off x="841247" y="2090928"/>
            <a:ext cx="462076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The Talking Points aim to encourage you and your</a:t>
            </a:r>
            <a:r>
              <a:rPr lang="en-US" sz="1600">
                <a:solidFill>
                  <a:schemeClr val="accent6"/>
                </a:solidFill>
                <a:latin typeface="Calibri"/>
                <a:ea typeface="Calibri"/>
                <a:cs typeface="Calibri"/>
              </a:rPr>
              <a:t> </a:t>
            </a:r>
            <a:r>
              <a:rPr lang="en-US" sz="1600">
                <a:latin typeface="Calibri"/>
                <a:ea typeface="Calibri"/>
                <a:cs typeface="Calibri"/>
              </a:rPr>
              <a:t>pupils to explore and talk about different aspects of the visual arts.</a:t>
            </a:r>
          </a:p>
          <a:p>
            <a:endParaRPr lang="en-US" sz="1600">
              <a:latin typeface="Calibri"/>
              <a:ea typeface="Calibri"/>
              <a:cs typeface="Calibri"/>
            </a:endParaRPr>
          </a:p>
          <a:p>
            <a:r>
              <a:rPr lang="en-US" sz="1600" err="1">
                <a:latin typeface="Calibri"/>
                <a:ea typeface="+mn-lt"/>
                <a:cs typeface="+mn-lt"/>
              </a:rPr>
              <a:t>AccessArt</a:t>
            </a:r>
            <a:r>
              <a:rPr lang="en-US" sz="1600">
                <a:latin typeface="Calibri"/>
                <a:ea typeface="+mn-lt"/>
                <a:cs typeface="+mn-lt"/>
              </a:rPr>
              <a:t> has</a:t>
            </a:r>
            <a:r>
              <a:rPr lang="en-US" sz="1600">
                <a:solidFill>
                  <a:schemeClr val="accent6"/>
                </a:solidFill>
                <a:latin typeface="Calibri"/>
                <a:ea typeface="+mn-lt"/>
                <a:cs typeface="+mn-lt"/>
              </a:rPr>
              <a:t> </a:t>
            </a:r>
            <a:r>
              <a:rPr lang="en-US" sz="1600">
                <a:latin typeface="Calibri"/>
                <a:ea typeface="+mn-lt"/>
                <a:cs typeface="+mn-lt"/>
              </a:rPr>
              <a:t>provided a diverse range of artists/craftspeople/designers and architects across the curriculum</a:t>
            </a:r>
            <a:r>
              <a:rPr lang="en-US" sz="1600">
                <a:latin typeface="Calibri"/>
                <a:ea typeface="Calibri"/>
                <a:cs typeface="Calibri"/>
              </a:rPr>
              <a:t> to help introduce an artist or concept in each pathway. </a:t>
            </a:r>
            <a:endParaRPr lang="en-US">
              <a:latin typeface="Calibri"/>
              <a:ea typeface="Calibri"/>
              <a:cs typeface="Calibri"/>
            </a:endParaRPr>
          </a:p>
          <a:p>
            <a:endParaRPr lang="en-US" sz="1600">
              <a:latin typeface="Calibri"/>
              <a:ea typeface="Calibri"/>
              <a:cs typeface="Calibri"/>
            </a:endParaRPr>
          </a:p>
          <a:p>
            <a:r>
              <a:rPr lang="en-US" sz="1600">
                <a:latin typeface="Calibri"/>
                <a:ea typeface="Calibri"/>
                <a:cs typeface="Calibri"/>
              </a:rPr>
              <a:t>You might find a Talking Points at the beginning of a pathway to help introduce children to the topic, or they might be used halfway through a pathway to give your pupils some fresh inspiration and energy.</a:t>
            </a:r>
            <a:endParaRPr lang="en-US">
              <a:latin typeface="Calibri"/>
              <a:ea typeface="Calibri"/>
              <a:cs typeface="Calibri"/>
            </a:endParaRPr>
          </a:p>
        </p:txBody>
      </p:sp>
      <p:pic>
        <p:nvPicPr>
          <p:cNvPr id="3" name="Picture 2">
            <a:extLst>
              <a:ext uri="{FF2B5EF4-FFF2-40B4-BE49-F238E27FC236}">
                <a16:creationId xmlns:a16="http://schemas.microsoft.com/office/drawing/2014/main" id="{B04D57AB-2349-3096-CBE2-B2855C39B7A2}"/>
              </a:ext>
            </a:extLst>
          </p:cNvPr>
          <p:cNvPicPr>
            <a:picLocks noChangeAspect="1"/>
          </p:cNvPicPr>
          <p:nvPr/>
        </p:nvPicPr>
        <p:blipFill rotWithShape="1">
          <a:blip r:embed="rId2"/>
          <a:srcRect l="40387" t="12811" b="-67"/>
          <a:stretch/>
        </p:blipFill>
        <p:spPr>
          <a:xfrm>
            <a:off x="5949696" y="0"/>
            <a:ext cx="6242312" cy="6856488"/>
          </a:xfrm>
          <a:prstGeom prst="rect">
            <a:avLst/>
          </a:prstGeom>
        </p:spPr>
      </p:pic>
      <p:sp>
        <p:nvSpPr>
          <p:cNvPr id="4" name="TextBox 3">
            <a:extLst>
              <a:ext uri="{FF2B5EF4-FFF2-40B4-BE49-F238E27FC236}">
                <a16:creationId xmlns:a16="http://schemas.microsoft.com/office/drawing/2014/main" id="{3886A6B9-3D00-5D89-2659-5853F0058844}"/>
              </a:ext>
            </a:extLst>
          </p:cNvPr>
          <p:cNvSpPr txBox="1"/>
          <p:nvPr/>
        </p:nvSpPr>
        <p:spPr>
          <a:xfrm>
            <a:off x="7181088" y="3285744"/>
            <a:ext cx="3998976"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latin typeface="Calibri"/>
                <a:ea typeface="Calibri"/>
                <a:cs typeface="Calibri"/>
              </a:rPr>
              <a:t>AccessArt</a:t>
            </a:r>
            <a:r>
              <a:rPr lang="en-US" sz="1600">
                <a:latin typeface="Calibri"/>
                <a:ea typeface="Calibri"/>
                <a:cs typeface="Calibri"/>
              </a:rPr>
              <a:t> encourages sketchbook exercises such as </a:t>
            </a:r>
            <a:r>
              <a:rPr lang="en-US" sz="1600">
                <a:latin typeface="Calibri"/>
                <a:ea typeface="Calibri"/>
                <a:cs typeface="Calibri"/>
                <a:hlinkClick r:id="rId3"/>
              </a:rPr>
              <a:t>Visual Notes</a:t>
            </a:r>
            <a:r>
              <a:rPr lang="en-US" sz="1600">
                <a:latin typeface="Calibri"/>
                <a:ea typeface="Calibri"/>
                <a:cs typeface="Calibri"/>
              </a:rPr>
              <a:t> or </a:t>
            </a:r>
            <a:r>
              <a:rPr lang="en-US" sz="1600">
                <a:latin typeface="Calibri"/>
                <a:ea typeface="Calibri"/>
                <a:cs typeface="Calibri"/>
                <a:hlinkClick r:id="rId4"/>
              </a:rPr>
              <a:t>Show Me What You See</a:t>
            </a:r>
            <a:r>
              <a:rPr lang="en-US" sz="1600">
                <a:latin typeface="Calibri"/>
                <a:ea typeface="Calibri"/>
                <a:cs typeface="Calibri"/>
              </a:rPr>
              <a:t> as children are watching videos or looking at artists work, to help them slow down and process what they are seeing/hearing. These notes are also useful to refer back to throughout the pathway.</a:t>
            </a:r>
          </a:p>
        </p:txBody>
      </p:sp>
      <p:sp>
        <p:nvSpPr>
          <p:cNvPr id="7" name="TextBox 6">
            <a:extLst>
              <a:ext uri="{FF2B5EF4-FFF2-40B4-BE49-F238E27FC236}">
                <a16:creationId xmlns:a16="http://schemas.microsoft.com/office/drawing/2014/main" id="{B40B0A44-0731-C66E-8BE9-456214C6DC3B}"/>
              </a:ext>
            </a:extLst>
          </p:cNvPr>
          <p:cNvSpPr txBox="1"/>
          <p:nvPr/>
        </p:nvSpPr>
        <p:spPr>
          <a:xfrm>
            <a:off x="7181088" y="1859280"/>
            <a:ext cx="3962400"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Each Talking Points is formed of videos/images of artists work with questions which prompt class discussion. </a:t>
            </a:r>
          </a:p>
        </p:txBody>
      </p:sp>
      <p:sp>
        <p:nvSpPr>
          <p:cNvPr id="10" name="TextBox 9">
            <a:extLst>
              <a:ext uri="{FF2B5EF4-FFF2-40B4-BE49-F238E27FC236}">
                <a16:creationId xmlns:a16="http://schemas.microsoft.com/office/drawing/2014/main" id="{C9557BBA-B303-A30C-1F68-84624D3FC85D}"/>
              </a:ext>
            </a:extLst>
          </p:cNvPr>
          <p:cNvSpPr txBox="1"/>
          <p:nvPr/>
        </p:nvSpPr>
        <p:spPr>
          <a:xfrm>
            <a:off x="841248" y="1554480"/>
            <a:ext cx="3779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5"/>
              </a:rPr>
              <a:t>Talking Points</a:t>
            </a:r>
            <a:endParaRPr lang="en-US" sz="2400">
              <a:latin typeface="Calibri"/>
              <a:ea typeface="Calibri"/>
              <a:cs typeface="Calibri"/>
            </a:endParaRPr>
          </a:p>
        </p:txBody>
      </p:sp>
      <p:pic>
        <p:nvPicPr>
          <p:cNvPr id="12" name="Picture 11" descr="A black and white image of a bird&#10;&#10;Description automatically generated">
            <a:extLst>
              <a:ext uri="{FF2B5EF4-FFF2-40B4-BE49-F238E27FC236}">
                <a16:creationId xmlns:a16="http://schemas.microsoft.com/office/drawing/2014/main" id="{ED03B281-2D49-3A1B-0EA7-693B6795BDD3}"/>
              </a:ext>
            </a:extLst>
          </p:cNvPr>
          <p:cNvPicPr>
            <a:picLocks noChangeAspect="1"/>
          </p:cNvPicPr>
          <p:nvPr/>
        </p:nvPicPr>
        <p:blipFill>
          <a:blip r:embed="rId6"/>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4151899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F029-285D-9500-C0D4-6AAB8893D659}"/>
              </a:ext>
            </a:extLst>
          </p:cNvPr>
          <p:cNvSpPr>
            <a:spLocks noGrp="1"/>
          </p:cNvSpPr>
          <p:nvPr>
            <p:ph type="title"/>
          </p:nvPr>
        </p:nvSpPr>
        <p:spPr>
          <a:xfrm>
            <a:off x="837878" y="1466108"/>
            <a:ext cx="1457916" cy="1325563"/>
          </a:xfrm>
        </p:spPr>
        <p:txBody>
          <a:bodyPr>
            <a:normAutofit/>
          </a:bodyPr>
          <a:lstStyle/>
          <a:p>
            <a:r>
              <a:rPr lang="en-US" sz="2400">
                <a:latin typeface="Calibri"/>
                <a:cs typeface="Calibri"/>
              </a:rPr>
              <a:t>Aims</a:t>
            </a:r>
          </a:p>
        </p:txBody>
      </p:sp>
      <p:sp>
        <p:nvSpPr>
          <p:cNvPr id="5" name="TextBox 4">
            <a:extLst>
              <a:ext uri="{FF2B5EF4-FFF2-40B4-BE49-F238E27FC236}">
                <a16:creationId xmlns:a16="http://schemas.microsoft.com/office/drawing/2014/main" id="{1C482EC0-0B92-C95B-333E-565F1E00B249}"/>
              </a:ext>
            </a:extLst>
          </p:cNvPr>
          <p:cNvSpPr txBox="1"/>
          <p:nvPr/>
        </p:nvSpPr>
        <p:spPr>
          <a:xfrm>
            <a:off x="837878" y="2701722"/>
            <a:ext cx="5258122" cy="338554"/>
          </a:xfrm>
          <a:prstGeom prst="rect">
            <a:avLst/>
          </a:prstGeom>
          <a:noFill/>
        </p:spPr>
        <p:txBody>
          <a:bodyPr wrap="square" lIns="91440" tIns="45720" rIns="91440" bIns="45720" rtlCol="0" anchor="t">
            <a:spAutoFit/>
          </a:bodyPr>
          <a:lstStyle/>
          <a:p>
            <a:r>
              <a:rPr lang="en-US" sz="1600">
                <a:latin typeface="Calibri"/>
                <a:cs typeface="Calibri"/>
              </a:rPr>
              <a:t>To introduce you to the </a:t>
            </a:r>
            <a:r>
              <a:rPr lang="en-US" sz="1600" err="1">
                <a:latin typeface="Calibri"/>
                <a:cs typeface="Calibri"/>
              </a:rPr>
              <a:t>AccessArt</a:t>
            </a:r>
            <a:r>
              <a:rPr lang="en-US" sz="1600">
                <a:latin typeface="Calibri"/>
                <a:cs typeface="Calibri"/>
              </a:rPr>
              <a:t> Primary Art Curriculum</a:t>
            </a:r>
          </a:p>
        </p:txBody>
      </p:sp>
      <p:pic>
        <p:nvPicPr>
          <p:cNvPr id="3" name="Picture 2" descr="A black and white image of a bird&#10;&#10;Description automatically generated">
            <a:extLst>
              <a:ext uri="{FF2B5EF4-FFF2-40B4-BE49-F238E27FC236}">
                <a16:creationId xmlns:a16="http://schemas.microsoft.com/office/drawing/2014/main" id="{7699CA38-87D4-CCA3-13D8-CA16FEA30CD5}"/>
              </a:ext>
            </a:extLst>
          </p:cNvPr>
          <p:cNvPicPr>
            <a:picLocks noChangeAspect="1"/>
          </p:cNvPicPr>
          <p:nvPr/>
        </p:nvPicPr>
        <p:blipFill>
          <a:blip r:embed="rId2"/>
          <a:stretch>
            <a:fillRect/>
          </a:stretch>
        </p:blipFill>
        <p:spPr>
          <a:xfrm>
            <a:off x="280693" y="248446"/>
            <a:ext cx="1809986" cy="1037914"/>
          </a:xfrm>
          <a:prstGeom prst="rect">
            <a:avLst/>
          </a:prstGeom>
        </p:spPr>
      </p:pic>
      <p:sp>
        <p:nvSpPr>
          <p:cNvPr id="4" name="TextBox 3">
            <a:extLst>
              <a:ext uri="{FF2B5EF4-FFF2-40B4-BE49-F238E27FC236}">
                <a16:creationId xmlns:a16="http://schemas.microsoft.com/office/drawing/2014/main" id="{F6DB344F-F7AE-9E73-C3BE-590EB6AAD083}"/>
              </a:ext>
            </a:extLst>
          </p:cNvPr>
          <p:cNvSpPr txBox="1"/>
          <p:nvPr/>
        </p:nvSpPr>
        <p:spPr>
          <a:xfrm>
            <a:off x="837878" y="3394000"/>
            <a:ext cx="5547424" cy="338554"/>
          </a:xfrm>
          <a:prstGeom prst="rect">
            <a:avLst/>
          </a:prstGeom>
          <a:noFill/>
        </p:spPr>
        <p:txBody>
          <a:bodyPr wrap="square" lIns="91440" tIns="45720" rIns="91440" bIns="45720" rtlCol="0" anchor="t">
            <a:spAutoFit/>
          </a:bodyPr>
          <a:lstStyle/>
          <a:p>
            <a:r>
              <a:rPr lang="en-US" sz="1600">
                <a:latin typeface="Calibri"/>
                <a:cs typeface="Calibri"/>
              </a:rPr>
              <a:t>To see how the curriculum will impact both teachers and pupils</a:t>
            </a:r>
          </a:p>
        </p:txBody>
      </p:sp>
      <p:sp>
        <p:nvSpPr>
          <p:cNvPr id="6" name="TextBox 5">
            <a:extLst>
              <a:ext uri="{FF2B5EF4-FFF2-40B4-BE49-F238E27FC236}">
                <a16:creationId xmlns:a16="http://schemas.microsoft.com/office/drawing/2014/main" id="{2F670D89-7250-5501-82A6-682D58E7E8F6}"/>
              </a:ext>
            </a:extLst>
          </p:cNvPr>
          <p:cNvSpPr txBox="1"/>
          <p:nvPr/>
        </p:nvSpPr>
        <p:spPr>
          <a:xfrm>
            <a:off x="837878" y="4037050"/>
            <a:ext cx="7010400" cy="338554"/>
          </a:xfrm>
          <a:prstGeom prst="rect">
            <a:avLst/>
          </a:prstGeom>
          <a:noFill/>
        </p:spPr>
        <p:txBody>
          <a:bodyPr wrap="square" lIns="91440" tIns="45720" rIns="91440" bIns="45720" rtlCol="0" anchor="t">
            <a:spAutoFit/>
          </a:bodyPr>
          <a:lstStyle/>
          <a:p>
            <a:r>
              <a:rPr lang="en-US" sz="1600">
                <a:latin typeface="Calibri"/>
                <a:cs typeface="Calibri"/>
              </a:rPr>
              <a:t>To consider how we will implement it in our teaching</a:t>
            </a:r>
          </a:p>
        </p:txBody>
      </p:sp>
      <p:pic>
        <p:nvPicPr>
          <p:cNvPr id="8" name="Picture 7" descr="A cardboard figure of a person&#10;&#10;Description automatically generated">
            <a:extLst>
              <a:ext uri="{FF2B5EF4-FFF2-40B4-BE49-F238E27FC236}">
                <a16:creationId xmlns:a16="http://schemas.microsoft.com/office/drawing/2014/main" id="{5556EF1C-D60B-88CA-EDD3-87204CB5D8C1}"/>
              </a:ext>
            </a:extLst>
          </p:cNvPr>
          <p:cNvPicPr>
            <a:picLocks noChangeAspect="1"/>
          </p:cNvPicPr>
          <p:nvPr/>
        </p:nvPicPr>
        <p:blipFill>
          <a:blip r:embed="rId3"/>
          <a:stretch>
            <a:fillRect/>
          </a:stretch>
        </p:blipFill>
        <p:spPr>
          <a:xfrm>
            <a:off x="6881453" y="0"/>
            <a:ext cx="5362002" cy="6858000"/>
          </a:xfrm>
          <a:prstGeom prst="rect">
            <a:avLst/>
          </a:prstGeom>
        </p:spPr>
      </p:pic>
    </p:spTree>
    <p:extLst>
      <p:ext uri="{BB962C8B-B14F-4D97-AF65-F5344CB8AC3E}">
        <p14:creationId xmlns:p14="http://schemas.microsoft.com/office/powerpoint/2010/main" val="325756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image of a bird&#10;&#10;Description automatically generated">
            <a:extLst>
              <a:ext uri="{FF2B5EF4-FFF2-40B4-BE49-F238E27FC236}">
                <a16:creationId xmlns:a16="http://schemas.microsoft.com/office/drawing/2014/main" id="{E14A3438-5659-254A-9FD0-EA9222CA80A6}"/>
              </a:ext>
            </a:extLst>
          </p:cNvPr>
          <p:cNvPicPr>
            <a:picLocks noChangeAspect="1"/>
          </p:cNvPicPr>
          <p:nvPr/>
        </p:nvPicPr>
        <p:blipFill>
          <a:blip r:embed="rId2"/>
          <a:stretch>
            <a:fillRect/>
          </a:stretch>
        </p:blipFill>
        <p:spPr>
          <a:xfrm>
            <a:off x="280693" y="248446"/>
            <a:ext cx="1809986" cy="1037914"/>
          </a:xfrm>
          <a:prstGeom prst="rect">
            <a:avLst/>
          </a:prstGeom>
        </p:spPr>
      </p:pic>
      <p:sp>
        <p:nvSpPr>
          <p:cNvPr id="2" name="TextBox 1">
            <a:extLst>
              <a:ext uri="{FF2B5EF4-FFF2-40B4-BE49-F238E27FC236}">
                <a16:creationId xmlns:a16="http://schemas.microsoft.com/office/drawing/2014/main" id="{6FF774D2-2599-54FE-7DC7-E801D1951791}"/>
              </a:ext>
            </a:extLst>
          </p:cNvPr>
          <p:cNvSpPr txBox="1"/>
          <p:nvPr/>
        </p:nvSpPr>
        <p:spPr>
          <a:xfrm>
            <a:off x="2405607" y="2613392"/>
            <a:ext cx="7380785"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 </a:t>
            </a:r>
          </a:p>
          <a:p>
            <a:pPr algn="ctr"/>
            <a:br>
              <a:rPr lang="en-US" sz="3200"/>
            </a:br>
            <a:r>
              <a:rPr lang="en-US" err="1"/>
              <a:t>Familiarise</a:t>
            </a:r>
            <a:r>
              <a:rPr lang="en-US"/>
              <a:t> yourself with the </a:t>
            </a:r>
            <a:r>
              <a:rPr lang="en-US">
                <a:hlinkClick r:id="rId3"/>
              </a:rPr>
              <a:t>pathways</a:t>
            </a:r>
            <a:r>
              <a:rPr lang="en-US"/>
              <a:t> you will use.</a:t>
            </a:r>
          </a:p>
          <a:p>
            <a:pPr algn="ctr"/>
            <a:endParaRPr lang="en-US"/>
          </a:p>
          <a:p>
            <a:pPr algn="ctr"/>
            <a:r>
              <a:rPr lang="en-US"/>
              <a:t>Explore the </a:t>
            </a:r>
            <a:r>
              <a:rPr lang="en-US">
                <a:hlinkClick r:id="rId4"/>
              </a:rPr>
              <a:t>Talking Points</a:t>
            </a:r>
            <a:r>
              <a:rPr lang="en-US"/>
              <a:t> resources.</a:t>
            </a:r>
          </a:p>
        </p:txBody>
      </p:sp>
    </p:spTree>
    <p:extLst>
      <p:ext uri="{BB962C8B-B14F-4D97-AF65-F5344CB8AC3E}">
        <p14:creationId xmlns:p14="http://schemas.microsoft.com/office/powerpoint/2010/main" val="130091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598003"/>
            <a:ext cx="5151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a:t>Key Skills</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655297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64B98-E4BC-7231-89FF-07C27E1E4A4C}"/>
              </a:ext>
            </a:extLst>
          </p:cNvPr>
          <p:cNvPicPr>
            <a:picLocks noChangeAspect="1"/>
          </p:cNvPicPr>
          <p:nvPr/>
        </p:nvPicPr>
        <p:blipFill>
          <a:blip r:embed="rId2"/>
          <a:stretch>
            <a:fillRect/>
          </a:stretch>
        </p:blipFill>
        <p:spPr>
          <a:xfrm>
            <a:off x="3450336" y="0"/>
            <a:ext cx="9131808" cy="6858000"/>
          </a:xfrm>
          <a:prstGeom prst="rect">
            <a:avLst/>
          </a:prstGeom>
        </p:spPr>
      </p:pic>
      <p:sp>
        <p:nvSpPr>
          <p:cNvPr id="5" name="TextBox 4">
            <a:extLst>
              <a:ext uri="{FF2B5EF4-FFF2-40B4-BE49-F238E27FC236}">
                <a16:creationId xmlns:a16="http://schemas.microsoft.com/office/drawing/2014/main" id="{0BD9251D-104D-BE43-F1DC-947EAF9882FA}"/>
              </a:ext>
            </a:extLst>
          </p:cNvPr>
          <p:cNvSpPr txBox="1"/>
          <p:nvPr/>
        </p:nvSpPr>
        <p:spPr>
          <a:xfrm>
            <a:off x="750768" y="3018988"/>
            <a:ext cx="3711335"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Embedding sketchbook work throughout the </a:t>
            </a:r>
            <a:r>
              <a:rPr lang="en-US" sz="1600">
                <a:latin typeface="Calibri"/>
                <a:ea typeface="Calibri"/>
                <a:cs typeface="Calibri"/>
              </a:rPr>
              <a:t>year, </a:t>
            </a:r>
            <a:r>
              <a:rPr lang="en-US" sz="1600">
                <a:latin typeface="Calibri"/>
                <a:ea typeface="+mn-lt"/>
                <a:cs typeface="+mn-lt"/>
              </a:rPr>
              <a:t>across </a:t>
            </a:r>
            <a:r>
              <a:rPr lang="en-US" sz="1600">
                <a:latin typeface="Calibri"/>
                <a:ea typeface="Calibri"/>
                <a:cs typeface="Calibri"/>
              </a:rPr>
              <a:t>all year groups, will ensure our pupils develop key skills in experimenting, recording, failing, reflecting and understanding.</a:t>
            </a:r>
          </a:p>
        </p:txBody>
      </p:sp>
      <p:sp>
        <p:nvSpPr>
          <p:cNvPr id="9" name="TextBox 8">
            <a:extLst>
              <a:ext uri="{FF2B5EF4-FFF2-40B4-BE49-F238E27FC236}">
                <a16:creationId xmlns:a16="http://schemas.microsoft.com/office/drawing/2014/main" id="{1BB6B65B-4EC0-3A2A-6AB7-FAE34A6DC1A6}"/>
              </a:ext>
            </a:extLst>
          </p:cNvPr>
          <p:cNvSpPr txBox="1"/>
          <p:nvPr/>
        </p:nvSpPr>
        <p:spPr>
          <a:xfrm>
            <a:off x="750768" y="2060335"/>
            <a:ext cx="228549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ea typeface="Calibri"/>
                <a:cs typeface="Calibri"/>
                <a:hlinkClick r:id="rId3"/>
              </a:rPr>
              <a:t>Sketchbooks</a:t>
            </a:r>
            <a:endParaRPr lang="en-US" sz="2400">
              <a:latin typeface="Calibri"/>
              <a:ea typeface="Calibri"/>
              <a:cs typeface="Calibri"/>
            </a:endParaRPr>
          </a:p>
        </p:txBody>
      </p:sp>
      <p:sp>
        <p:nvSpPr>
          <p:cNvPr id="3" name="TextBox 2">
            <a:extLst>
              <a:ext uri="{FF2B5EF4-FFF2-40B4-BE49-F238E27FC236}">
                <a16:creationId xmlns:a16="http://schemas.microsoft.com/office/drawing/2014/main" id="{B62F59E5-28A1-4B92-E76D-D0F39CE615E6}"/>
              </a:ext>
            </a:extLst>
          </p:cNvPr>
          <p:cNvSpPr txBox="1"/>
          <p:nvPr/>
        </p:nvSpPr>
        <p:spPr>
          <a:xfrm>
            <a:off x="7419728" y="3158502"/>
            <a:ext cx="3057528"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4"/>
              </a:rPr>
              <a:t>Find the AccessArt </a:t>
            </a:r>
            <a:endParaRPr lang="en-US" sz="2400">
              <a:latin typeface="Calibri"/>
              <a:ea typeface="Calibri"/>
              <a:cs typeface="Calibri"/>
            </a:endParaRPr>
          </a:p>
          <a:p>
            <a:r>
              <a:rPr lang="en-US" sz="2400">
                <a:latin typeface="Calibri"/>
                <a:ea typeface="Calibri"/>
                <a:cs typeface="Calibri"/>
                <a:hlinkClick r:id="rId4"/>
              </a:rPr>
              <a:t>Sketchbook Journey</a:t>
            </a:r>
          </a:p>
        </p:txBody>
      </p:sp>
      <p:pic>
        <p:nvPicPr>
          <p:cNvPr id="6" name="Picture 5" descr="A black and white image of a bird&#10;&#10;Description automatically generated">
            <a:extLst>
              <a:ext uri="{FF2B5EF4-FFF2-40B4-BE49-F238E27FC236}">
                <a16:creationId xmlns:a16="http://schemas.microsoft.com/office/drawing/2014/main" id="{19079233-35D4-E02A-F112-50E31BEB6BED}"/>
              </a:ext>
            </a:extLst>
          </p:cNvPr>
          <p:cNvPicPr>
            <a:picLocks noChangeAspect="1"/>
          </p:cNvPicPr>
          <p:nvPr/>
        </p:nvPicPr>
        <p:blipFill>
          <a:blip r:embed="rId5"/>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03675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8748B-3F79-2A74-0FA9-4A08C4EE1856}"/>
              </a:ext>
            </a:extLst>
          </p:cNvPr>
          <p:cNvSpPr txBox="1"/>
          <p:nvPr/>
        </p:nvSpPr>
        <p:spPr>
          <a:xfrm>
            <a:off x="1185686" y="2208854"/>
            <a:ext cx="9436608"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US"/>
              <a:t>Broaden your understanding of sketchbooks with some of the following articles found in the </a:t>
            </a:r>
            <a:r>
              <a:rPr lang="en-US">
                <a:hlinkClick r:id="rId2"/>
              </a:rPr>
              <a:t>Sketchbook Journey</a:t>
            </a:r>
            <a:r>
              <a:rPr lang="en-US"/>
              <a:t>:</a:t>
            </a:r>
          </a:p>
          <a:p>
            <a:pPr algn="ctr"/>
            <a:endParaRPr lang="en-US"/>
          </a:p>
          <a:p>
            <a:pPr algn="ctr"/>
            <a:r>
              <a:rPr lang="en-US">
                <a:hlinkClick r:id="rId3"/>
              </a:rPr>
              <a:t>What are sketchbooks?</a:t>
            </a:r>
          </a:p>
          <a:p>
            <a:pPr algn="ctr"/>
            <a:r>
              <a:rPr lang="en-US">
                <a:hlinkClick r:id="rId4"/>
              </a:rPr>
              <a:t>Sketchbook Activity, Behaviors and Skills</a:t>
            </a:r>
          </a:p>
          <a:p>
            <a:pPr algn="ctr"/>
            <a:r>
              <a:rPr lang="en-US">
                <a:hlinkClick r:id="rId5"/>
              </a:rPr>
              <a:t>Key differences between sketchbooks and exercise books</a:t>
            </a:r>
            <a:endParaRPr lang="en-US"/>
          </a:p>
          <a:p>
            <a:endParaRPr lang="en-US"/>
          </a:p>
          <a:p>
            <a:endParaRPr lang="en-US"/>
          </a:p>
        </p:txBody>
      </p:sp>
      <p:pic>
        <p:nvPicPr>
          <p:cNvPr id="6" name="Picture 5" descr="A black and white image of a bird&#10;&#10;Description automatically generated">
            <a:extLst>
              <a:ext uri="{FF2B5EF4-FFF2-40B4-BE49-F238E27FC236}">
                <a16:creationId xmlns:a16="http://schemas.microsoft.com/office/drawing/2014/main" id="{929D700B-BA65-7917-F934-2E7C951465FE}"/>
              </a:ext>
            </a:extLst>
          </p:cNvPr>
          <p:cNvPicPr>
            <a:picLocks noChangeAspect="1"/>
          </p:cNvPicPr>
          <p:nvPr/>
        </p:nvPicPr>
        <p:blipFill>
          <a:blip r:embed="rId6"/>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1701855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drawing on a pink paper&#10;&#10;Description automatically generated">
            <a:extLst>
              <a:ext uri="{FF2B5EF4-FFF2-40B4-BE49-F238E27FC236}">
                <a16:creationId xmlns:a16="http://schemas.microsoft.com/office/drawing/2014/main" id="{D77B2354-5297-4556-B73E-73F44B9871B2}"/>
              </a:ext>
            </a:extLst>
          </p:cNvPr>
          <p:cNvPicPr>
            <a:picLocks noChangeAspect="1"/>
          </p:cNvPicPr>
          <p:nvPr/>
        </p:nvPicPr>
        <p:blipFill rotWithShape="1">
          <a:blip r:embed="rId2"/>
          <a:srcRect r="-98" b="9237"/>
          <a:stretch/>
        </p:blipFill>
        <p:spPr>
          <a:xfrm>
            <a:off x="2199" y="0"/>
            <a:ext cx="6244007" cy="6888484"/>
          </a:xfrm>
          <a:prstGeom prst="rect">
            <a:avLst/>
          </a:prstGeom>
        </p:spPr>
      </p:pic>
      <p:sp>
        <p:nvSpPr>
          <p:cNvPr id="4" name="TextBox 3">
            <a:extLst>
              <a:ext uri="{FF2B5EF4-FFF2-40B4-BE49-F238E27FC236}">
                <a16:creationId xmlns:a16="http://schemas.microsoft.com/office/drawing/2014/main" id="{BA1048D7-537B-569C-D77D-FB9EEEF37FDF}"/>
              </a:ext>
            </a:extLst>
          </p:cNvPr>
          <p:cNvSpPr txBox="1"/>
          <p:nvPr/>
        </p:nvSpPr>
        <p:spPr>
          <a:xfrm>
            <a:off x="438912" y="1779919"/>
            <a:ext cx="5370576"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Drawing can be found across all pathways in the form of warm-up activities and exercises to help our pupils consolidate learning. We need to try to ensure that our pupils are...</a:t>
            </a:r>
          </a:p>
        </p:txBody>
      </p:sp>
      <p:sp>
        <p:nvSpPr>
          <p:cNvPr id="6" name="TextBox 5">
            <a:extLst>
              <a:ext uri="{FF2B5EF4-FFF2-40B4-BE49-F238E27FC236}">
                <a16:creationId xmlns:a16="http://schemas.microsoft.com/office/drawing/2014/main" id="{6C988A9E-5FB7-52BA-8B22-D43991EB6DAF}"/>
              </a:ext>
            </a:extLst>
          </p:cNvPr>
          <p:cNvSpPr txBox="1"/>
          <p:nvPr/>
        </p:nvSpPr>
        <p:spPr>
          <a:xfrm>
            <a:off x="438912" y="5207337"/>
            <a:ext cx="540715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Balancing observation, with more experimental drawing skills.</a:t>
            </a:r>
          </a:p>
        </p:txBody>
      </p:sp>
      <p:sp>
        <p:nvSpPr>
          <p:cNvPr id="8" name="TextBox 7">
            <a:extLst>
              <a:ext uri="{FF2B5EF4-FFF2-40B4-BE49-F238E27FC236}">
                <a16:creationId xmlns:a16="http://schemas.microsoft.com/office/drawing/2014/main" id="{FBD6F2B2-F48B-30A3-35B5-E09F564E46AA}"/>
              </a:ext>
            </a:extLst>
          </p:cNvPr>
          <p:cNvSpPr txBox="1"/>
          <p:nvPr/>
        </p:nvSpPr>
        <p:spPr>
          <a:xfrm>
            <a:off x="438911" y="3261754"/>
            <a:ext cx="539496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Provided with varied drawing materials from the beginning.</a:t>
            </a:r>
          </a:p>
        </p:txBody>
      </p:sp>
      <p:sp>
        <p:nvSpPr>
          <p:cNvPr id="9" name="TextBox 8">
            <a:extLst>
              <a:ext uri="{FF2B5EF4-FFF2-40B4-BE49-F238E27FC236}">
                <a16:creationId xmlns:a16="http://schemas.microsoft.com/office/drawing/2014/main" id="{CF984655-C74F-185E-E039-4F217850BC26}"/>
              </a:ext>
            </a:extLst>
          </p:cNvPr>
          <p:cNvSpPr txBox="1"/>
          <p:nvPr/>
        </p:nvSpPr>
        <p:spPr>
          <a:xfrm>
            <a:off x="438912" y="4084771"/>
            <a:ext cx="539496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Working in a variety of scales on different drawing materials. </a:t>
            </a:r>
          </a:p>
        </p:txBody>
      </p:sp>
      <p:sp>
        <p:nvSpPr>
          <p:cNvPr id="13" name="TextBox 12">
            <a:extLst>
              <a:ext uri="{FF2B5EF4-FFF2-40B4-BE49-F238E27FC236}">
                <a16:creationId xmlns:a16="http://schemas.microsoft.com/office/drawing/2014/main" id="{DF253B9C-BE0B-F358-3A7C-4ABCEFA6D46C}"/>
              </a:ext>
            </a:extLst>
          </p:cNvPr>
          <p:cNvSpPr txBox="1"/>
          <p:nvPr/>
        </p:nvSpPr>
        <p:spPr>
          <a:xfrm>
            <a:off x="8107680" y="2609088"/>
            <a:ext cx="26872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Drawing Journey</a:t>
            </a:r>
            <a:endParaRPr lang="en-US" sz="2400">
              <a:latin typeface="Calibri"/>
              <a:ea typeface="Calibri"/>
              <a:cs typeface="Calibri"/>
            </a:endParaRPr>
          </a:p>
        </p:txBody>
      </p:sp>
      <p:sp>
        <p:nvSpPr>
          <p:cNvPr id="14" name="TextBox 13">
            <a:extLst>
              <a:ext uri="{FF2B5EF4-FFF2-40B4-BE49-F238E27FC236}">
                <a16:creationId xmlns:a16="http://schemas.microsoft.com/office/drawing/2014/main" id="{CE0DF66A-264E-C1A5-61D9-1E722F8E03E0}"/>
              </a:ext>
            </a:extLst>
          </p:cNvPr>
          <p:cNvSpPr txBox="1"/>
          <p:nvPr/>
        </p:nvSpPr>
        <p:spPr>
          <a:xfrm>
            <a:off x="7710988" y="3834384"/>
            <a:ext cx="3706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4"/>
              </a:rPr>
              <a:t>Drawing exercises for DT half term</a:t>
            </a:r>
            <a:endParaRPr lang="en-US" sz="2400">
              <a:latin typeface="Calibri"/>
              <a:ea typeface="Calibri"/>
              <a:cs typeface="Calibri"/>
            </a:endParaRPr>
          </a:p>
        </p:txBody>
      </p:sp>
      <p:sp>
        <p:nvSpPr>
          <p:cNvPr id="16" name="TextBox 15">
            <a:extLst>
              <a:ext uri="{FF2B5EF4-FFF2-40B4-BE49-F238E27FC236}">
                <a16:creationId xmlns:a16="http://schemas.microsoft.com/office/drawing/2014/main" id="{53180F75-5453-6207-9520-2030560967B2}"/>
              </a:ext>
            </a:extLst>
          </p:cNvPr>
          <p:cNvSpPr txBox="1"/>
          <p:nvPr/>
        </p:nvSpPr>
        <p:spPr>
          <a:xfrm>
            <a:off x="2468880" y="762000"/>
            <a:ext cx="136189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Drawing</a:t>
            </a:r>
            <a:endParaRPr lang="en-US" sz="2400">
              <a:latin typeface="Calibri"/>
              <a:ea typeface="Calibri"/>
              <a:cs typeface="Calibri"/>
            </a:endParaRPr>
          </a:p>
        </p:txBody>
      </p:sp>
      <p:pic>
        <p:nvPicPr>
          <p:cNvPr id="18" name="Picture 17" descr="A black and white image of a bird&#10;&#10;Description automatically generated">
            <a:extLst>
              <a:ext uri="{FF2B5EF4-FFF2-40B4-BE49-F238E27FC236}">
                <a16:creationId xmlns:a16="http://schemas.microsoft.com/office/drawing/2014/main" id="{69FD4CB8-BADA-29F8-F784-74527C1F4BD9}"/>
              </a:ext>
            </a:extLst>
          </p:cNvPr>
          <p:cNvPicPr>
            <a:picLocks noChangeAspect="1"/>
          </p:cNvPicPr>
          <p:nvPr/>
        </p:nvPicPr>
        <p:blipFill>
          <a:blip r:embed="rId5"/>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76357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A1087F-D2F0-50F9-208D-9922E0DC3D92}"/>
              </a:ext>
            </a:extLst>
          </p:cNvPr>
          <p:cNvSpPr txBox="1"/>
          <p:nvPr/>
        </p:nvSpPr>
        <p:spPr>
          <a:xfrm>
            <a:off x="1194816" y="2572512"/>
            <a:ext cx="943660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GB">
                <a:ea typeface="+mn-lt"/>
                <a:cs typeface="+mn-lt"/>
              </a:rPr>
              <a:t>Familiarise</a:t>
            </a:r>
            <a:r>
              <a:rPr lang="en-US"/>
              <a:t> yourself with some </a:t>
            </a:r>
            <a:r>
              <a:rPr lang="en-US">
                <a:hlinkClick r:id="rId2"/>
              </a:rPr>
              <a:t>drawing pedagogy</a:t>
            </a:r>
            <a:r>
              <a:rPr lang="en-US"/>
              <a:t> resources.</a:t>
            </a:r>
          </a:p>
          <a:p>
            <a:pPr algn="ctr"/>
            <a:endParaRPr lang="en-US"/>
          </a:p>
          <a:p>
            <a:pPr marL="285750" indent="-285750" algn="ctr">
              <a:buFont typeface="Arial"/>
              <a:buChar char="•"/>
            </a:pPr>
            <a:endParaRPr lang="en-US"/>
          </a:p>
          <a:p>
            <a:endParaRPr lang="en-US"/>
          </a:p>
          <a:p>
            <a:endParaRPr lang="en-US"/>
          </a:p>
        </p:txBody>
      </p:sp>
      <p:pic>
        <p:nvPicPr>
          <p:cNvPr id="7" name="Picture 6" descr="A black and white image of a bird&#10;&#10;Description automatically generated">
            <a:extLst>
              <a:ext uri="{FF2B5EF4-FFF2-40B4-BE49-F238E27FC236}">
                <a16:creationId xmlns:a16="http://schemas.microsoft.com/office/drawing/2014/main" id="{5759F4B4-7CD6-6187-1E18-7C698DE92F91}"/>
              </a:ext>
            </a:extLst>
          </p:cNvPr>
          <p:cNvPicPr>
            <a:picLocks noChangeAspect="1"/>
          </p:cNvPicPr>
          <p:nvPr/>
        </p:nvPicPr>
        <p:blipFill>
          <a:blip r:embed="rId3"/>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402129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D7768-E2F4-1F19-EFEF-6AAF393CE49D}"/>
              </a:ext>
            </a:extLst>
          </p:cNvPr>
          <p:cNvSpPr txBox="1"/>
          <p:nvPr/>
        </p:nvSpPr>
        <p:spPr>
          <a:xfrm>
            <a:off x="835152" y="2957237"/>
            <a:ext cx="463905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At the end of every pathway, we'll carve out some time for reflection. In this session our pupils will talk about their artwork, listen to and contribute to feedback.</a:t>
            </a:r>
            <a:endParaRPr lang="en-US">
              <a:latin typeface="Calibri"/>
              <a:ea typeface="Calibri"/>
              <a:cs typeface="Calibri"/>
            </a:endParaRPr>
          </a:p>
          <a:p>
            <a:endParaRPr lang="en-US" sz="1600">
              <a:latin typeface="Calibri"/>
              <a:ea typeface="Calibri"/>
              <a:cs typeface="Calibri"/>
            </a:endParaRPr>
          </a:p>
          <a:p>
            <a:r>
              <a:rPr lang="en-US" sz="1600">
                <a:latin typeface="Calibri"/>
                <a:ea typeface="Calibri"/>
                <a:cs typeface="Calibri"/>
              </a:rPr>
              <a:t>The room can be set up as a 'gallery' space with work made throughout the half term displayed on their tables.</a:t>
            </a:r>
          </a:p>
        </p:txBody>
      </p:sp>
      <p:sp>
        <p:nvSpPr>
          <p:cNvPr id="5" name="TextBox 4">
            <a:extLst>
              <a:ext uri="{FF2B5EF4-FFF2-40B4-BE49-F238E27FC236}">
                <a16:creationId xmlns:a16="http://schemas.microsoft.com/office/drawing/2014/main" id="{F806539B-B0CA-3F06-A7FE-2E0FE925C2F8}"/>
              </a:ext>
            </a:extLst>
          </p:cNvPr>
          <p:cNvSpPr txBox="1"/>
          <p:nvPr/>
        </p:nvSpPr>
        <p:spPr>
          <a:xfrm>
            <a:off x="835152" y="2334429"/>
            <a:ext cx="56448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2"/>
              </a:rPr>
              <a:t>Oracy and Reflection</a:t>
            </a:r>
            <a:endParaRPr lang="en-US" sz="2400">
              <a:latin typeface="Calibri"/>
              <a:ea typeface="Calibri"/>
              <a:cs typeface="Calibri"/>
            </a:endParaRPr>
          </a:p>
        </p:txBody>
      </p:sp>
      <p:pic>
        <p:nvPicPr>
          <p:cNvPr id="8" name="Picture 7">
            <a:extLst>
              <a:ext uri="{FF2B5EF4-FFF2-40B4-BE49-F238E27FC236}">
                <a16:creationId xmlns:a16="http://schemas.microsoft.com/office/drawing/2014/main" id="{C69B8678-19ED-B188-6F5B-62A3064C7058}"/>
              </a:ext>
            </a:extLst>
          </p:cNvPr>
          <p:cNvPicPr>
            <a:picLocks noChangeAspect="1"/>
          </p:cNvPicPr>
          <p:nvPr/>
        </p:nvPicPr>
        <p:blipFill rotWithShape="1">
          <a:blip r:embed="rId3"/>
          <a:srcRect l="45517" r="-63" b="89"/>
          <a:stretch/>
        </p:blipFill>
        <p:spPr>
          <a:xfrm>
            <a:off x="6993972" y="0"/>
            <a:ext cx="5304820" cy="6864098"/>
          </a:xfrm>
          <a:prstGeom prst="rect">
            <a:avLst/>
          </a:prstGeom>
        </p:spPr>
      </p:pic>
      <p:sp>
        <p:nvSpPr>
          <p:cNvPr id="9" name="TextBox 8">
            <a:extLst>
              <a:ext uri="{FF2B5EF4-FFF2-40B4-BE49-F238E27FC236}">
                <a16:creationId xmlns:a16="http://schemas.microsoft.com/office/drawing/2014/main" id="{3651A42F-928A-8C72-1832-0B15E40C5675}"/>
              </a:ext>
            </a:extLst>
          </p:cNvPr>
          <p:cNvSpPr txBox="1"/>
          <p:nvPr/>
        </p:nvSpPr>
        <p:spPr>
          <a:xfrm>
            <a:off x="8144707" y="3158518"/>
            <a:ext cx="3290258"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You might like to see </a:t>
            </a:r>
            <a:r>
              <a:rPr lang="en-US" sz="2400">
                <a:latin typeface="Calibri"/>
                <a:ea typeface="Calibri"/>
                <a:cs typeface="Calibri"/>
                <a:hlinkClick r:id="rId2"/>
              </a:rPr>
              <a:t>how to run a class crit</a:t>
            </a:r>
            <a:endParaRPr lang="en-US" sz="2400">
              <a:latin typeface="Calibri"/>
              <a:ea typeface="Calibri"/>
              <a:cs typeface="Calibri"/>
            </a:endParaRPr>
          </a:p>
        </p:txBody>
      </p:sp>
      <p:pic>
        <p:nvPicPr>
          <p:cNvPr id="11" name="Picture 10" descr="A black and white image of a bird&#10;&#10;Description automatically generated">
            <a:extLst>
              <a:ext uri="{FF2B5EF4-FFF2-40B4-BE49-F238E27FC236}">
                <a16:creationId xmlns:a16="http://schemas.microsoft.com/office/drawing/2014/main" id="{0445E397-E097-F73D-85D0-10D572D21ED1}"/>
              </a:ext>
            </a:extLst>
          </p:cNvPr>
          <p:cNvPicPr>
            <a:picLocks noChangeAspect="1"/>
          </p:cNvPicPr>
          <p:nvPr/>
        </p:nvPicPr>
        <p:blipFill>
          <a:blip r:embed="rId4"/>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718706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FA45C-C73B-2CBD-150A-B03E6D3BC81E}"/>
              </a:ext>
            </a:extLst>
          </p:cNvPr>
          <p:cNvSpPr txBox="1"/>
          <p:nvPr/>
        </p:nvSpPr>
        <p:spPr>
          <a:xfrm>
            <a:off x="1194816" y="2572512"/>
            <a:ext cx="943660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US"/>
              <a:t>Watch the CPD session recording of </a:t>
            </a:r>
            <a:r>
              <a:rPr lang="en-US">
                <a:hlinkClick r:id="rId2"/>
              </a:rPr>
              <a:t>how to run a class crit</a:t>
            </a:r>
            <a:r>
              <a:rPr lang="en-US"/>
              <a:t>.</a:t>
            </a:r>
          </a:p>
          <a:p>
            <a:endParaRPr lang="en-US"/>
          </a:p>
          <a:p>
            <a:pPr marL="285750" indent="-285750">
              <a:buFont typeface="Arial"/>
              <a:buChar char="•"/>
            </a:pPr>
            <a:endParaRPr lang="en-US"/>
          </a:p>
          <a:p>
            <a:endParaRPr lang="en-US"/>
          </a:p>
          <a:p>
            <a:endParaRPr lang="en-US"/>
          </a:p>
        </p:txBody>
      </p:sp>
      <p:pic>
        <p:nvPicPr>
          <p:cNvPr id="7" name="Picture 6" descr="A black and white image of a bird&#10;&#10;Description automatically generated">
            <a:extLst>
              <a:ext uri="{FF2B5EF4-FFF2-40B4-BE49-F238E27FC236}">
                <a16:creationId xmlns:a16="http://schemas.microsoft.com/office/drawing/2014/main" id="{D999CC2F-2F27-1B1C-B066-BE7EE0E85FBA}"/>
              </a:ext>
            </a:extLst>
          </p:cNvPr>
          <p:cNvPicPr>
            <a:picLocks noChangeAspect="1"/>
          </p:cNvPicPr>
          <p:nvPr/>
        </p:nvPicPr>
        <p:blipFill>
          <a:blip r:embed="rId3"/>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601491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598003"/>
            <a:ext cx="51513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t>Assessment</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451577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F276A-D901-59BD-24B2-9E43524793EB}"/>
              </a:ext>
            </a:extLst>
          </p:cNvPr>
          <p:cNvSpPr txBox="1"/>
          <p:nvPr/>
        </p:nvSpPr>
        <p:spPr>
          <a:xfrm>
            <a:off x="603504" y="2434449"/>
            <a:ext cx="537667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Art is unique! When we assess our pupils consider...</a:t>
            </a:r>
          </a:p>
          <a:p>
            <a:endParaRPr lang="en-US" sz="1600">
              <a:latin typeface="Calibri"/>
              <a:ea typeface="Calibri"/>
              <a:cs typeface="Calibri"/>
            </a:endParaRPr>
          </a:p>
          <a:p>
            <a:pPr marL="285750" indent="-285750">
              <a:buFont typeface="Arial"/>
              <a:buChar char="•"/>
            </a:pPr>
            <a:r>
              <a:rPr lang="en-US" sz="1600">
                <a:latin typeface="Calibri"/>
                <a:ea typeface="Calibri"/>
                <a:cs typeface="Calibri"/>
              </a:rPr>
              <a:t>Keeping it light and celebratory! Creativity is fragile and we want our pupils to feel empowered by it.</a:t>
            </a:r>
          </a:p>
          <a:p>
            <a:endParaRPr lang="en-US" sz="1600">
              <a:latin typeface="Calibri"/>
              <a:ea typeface="Calibri"/>
              <a:cs typeface="Calibri"/>
            </a:endParaRPr>
          </a:p>
          <a:p>
            <a:pPr marL="285750" indent="-285750">
              <a:buFont typeface="Arial"/>
              <a:buChar char="•"/>
            </a:pPr>
            <a:r>
              <a:rPr lang="en-US" sz="1600">
                <a:latin typeface="Calibri"/>
                <a:ea typeface="Calibri"/>
                <a:cs typeface="Calibri"/>
              </a:rPr>
              <a:t>Thinking holistically! Lots of different types of learning take place through art so it's important that we don't just rely on measurement of certain skills (such as technical skills) above all other skills.</a:t>
            </a:r>
          </a:p>
          <a:p>
            <a:pPr marL="285750" indent="-285750">
              <a:buFont typeface="Arial"/>
              <a:buChar char="•"/>
            </a:pPr>
            <a:endParaRPr lang="en-US" sz="1600">
              <a:latin typeface="Calibri"/>
              <a:ea typeface="Calibri"/>
              <a:cs typeface="Calibri"/>
            </a:endParaRPr>
          </a:p>
          <a:p>
            <a:pPr marL="285750" indent="-285750">
              <a:buFont typeface="Arial"/>
              <a:buChar char="•"/>
            </a:pPr>
            <a:r>
              <a:rPr lang="en-US" sz="1600" err="1">
                <a:latin typeface="Calibri"/>
                <a:ea typeface="Calibri"/>
                <a:cs typeface="Calibri"/>
              </a:rPr>
              <a:t>AccessArt</a:t>
            </a:r>
            <a:r>
              <a:rPr lang="en-US" sz="1600">
                <a:latin typeface="Calibri"/>
                <a:ea typeface="Calibri"/>
                <a:cs typeface="Calibri"/>
              </a:rPr>
              <a:t> has a few suggestions for how to record progression such as using </a:t>
            </a:r>
            <a:r>
              <a:rPr lang="en-US" sz="1600">
                <a:latin typeface="Calibri"/>
                <a:ea typeface="Calibri"/>
                <a:cs typeface="Calibri"/>
                <a:hlinkClick r:id="rId2"/>
              </a:rPr>
              <a:t>circle diagrams</a:t>
            </a:r>
            <a:r>
              <a:rPr lang="en-US" sz="1600">
                <a:latin typeface="Calibri"/>
                <a:ea typeface="Calibri"/>
                <a:cs typeface="Calibri"/>
              </a:rPr>
              <a:t>.</a:t>
            </a:r>
          </a:p>
          <a:p>
            <a:endParaRPr lang="en-US"/>
          </a:p>
        </p:txBody>
      </p:sp>
      <p:sp>
        <p:nvSpPr>
          <p:cNvPr id="9" name="TextBox 8">
            <a:extLst>
              <a:ext uri="{FF2B5EF4-FFF2-40B4-BE49-F238E27FC236}">
                <a16:creationId xmlns:a16="http://schemas.microsoft.com/office/drawing/2014/main" id="{26FCA590-121F-A52C-A79B-7DABCCEAD1A0}"/>
              </a:ext>
            </a:extLst>
          </p:cNvPr>
          <p:cNvSpPr txBox="1"/>
          <p:nvPr/>
        </p:nvSpPr>
        <p:spPr>
          <a:xfrm>
            <a:off x="603504" y="1716418"/>
            <a:ext cx="48889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Assessment and Pedagogy</a:t>
            </a:r>
          </a:p>
        </p:txBody>
      </p:sp>
      <p:pic>
        <p:nvPicPr>
          <p:cNvPr id="11" name="Picture 10" descr="A black and white image of a bird&#10;&#10;Description automatically generated">
            <a:extLst>
              <a:ext uri="{FF2B5EF4-FFF2-40B4-BE49-F238E27FC236}">
                <a16:creationId xmlns:a16="http://schemas.microsoft.com/office/drawing/2014/main" id="{55EB367D-BDC8-1DAD-C1AB-71B2719A5549}"/>
              </a:ext>
            </a:extLst>
          </p:cNvPr>
          <p:cNvPicPr>
            <a:picLocks noChangeAspect="1"/>
          </p:cNvPicPr>
          <p:nvPr/>
        </p:nvPicPr>
        <p:blipFill>
          <a:blip r:embed="rId3"/>
          <a:stretch>
            <a:fillRect/>
          </a:stretch>
        </p:blipFill>
        <p:spPr>
          <a:xfrm>
            <a:off x="280693" y="248446"/>
            <a:ext cx="1809986" cy="1037914"/>
          </a:xfrm>
          <a:prstGeom prst="rect">
            <a:avLst/>
          </a:prstGeom>
        </p:spPr>
      </p:pic>
      <p:pic>
        <p:nvPicPr>
          <p:cNvPr id="12" name="Picture 11" descr="A white and black sign with black text&#10;&#10;Description automatically generated">
            <a:extLst>
              <a:ext uri="{FF2B5EF4-FFF2-40B4-BE49-F238E27FC236}">
                <a16:creationId xmlns:a16="http://schemas.microsoft.com/office/drawing/2014/main" id="{1E2DC5D9-A5DC-E3BA-DBF3-1B0E7059B023}"/>
              </a:ext>
            </a:extLst>
          </p:cNvPr>
          <p:cNvPicPr>
            <a:picLocks noChangeAspect="1"/>
          </p:cNvPicPr>
          <p:nvPr/>
        </p:nvPicPr>
        <p:blipFill>
          <a:blip r:embed="rId4"/>
          <a:stretch>
            <a:fillRect/>
          </a:stretch>
        </p:blipFill>
        <p:spPr>
          <a:xfrm>
            <a:off x="6554814" y="-6096"/>
            <a:ext cx="5635573" cy="6876288"/>
          </a:xfrm>
          <a:prstGeom prst="rect">
            <a:avLst/>
          </a:prstGeom>
        </p:spPr>
      </p:pic>
      <p:sp>
        <p:nvSpPr>
          <p:cNvPr id="14" name="TextBox 13">
            <a:extLst>
              <a:ext uri="{FF2B5EF4-FFF2-40B4-BE49-F238E27FC236}">
                <a16:creationId xmlns:a16="http://schemas.microsoft.com/office/drawing/2014/main" id="{77B5E3EB-F332-18FF-7BE5-9E6F80C6AF27}"/>
              </a:ext>
            </a:extLst>
          </p:cNvPr>
          <p:cNvSpPr txBox="1"/>
          <p:nvPr/>
        </p:nvSpPr>
        <p:spPr>
          <a:xfrm>
            <a:off x="9375648" y="6498336"/>
            <a:ext cx="46939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Jo Wilson and Beecroft Garden Primary School</a:t>
            </a:r>
            <a:endParaRPr lang="en-US" sz="1000">
              <a:solidFill>
                <a:schemeClr val="bg1"/>
              </a:solidFill>
            </a:endParaRPr>
          </a:p>
        </p:txBody>
      </p:sp>
      <p:sp>
        <p:nvSpPr>
          <p:cNvPr id="4" name="TextBox 3">
            <a:extLst>
              <a:ext uri="{FF2B5EF4-FFF2-40B4-BE49-F238E27FC236}">
                <a16:creationId xmlns:a16="http://schemas.microsoft.com/office/drawing/2014/main" id="{322900FF-0326-1489-FA75-4F0AD6B65B91}"/>
              </a:ext>
            </a:extLst>
          </p:cNvPr>
          <p:cNvSpPr txBox="1"/>
          <p:nvPr/>
        </p:nvSpPr>
        <p:spPr>
          <a:xfrm>
            <a:off x="7828392" y="2645269"/>
            <a:ext cx="3305161"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You might like to explore what </a:t>
            </a:r>
            <a:r>
              <a:rPr lang="en-US" sz="2400" err="1">
                <a:latin typeface="Calibri"/>
                <a:ea typeface="Calibri"/>
                <a:cs typeface="Calibri"/>
              </a:rPr>
              <a:t>AccessArt</a:t>
            </a:r>
            <a:r>
              <a:rPr lang="en-US" sz="2400">
                <a:latin typeface="Calibri"/>
                <a:ea typeface="Calibri"/>
                <a:cs typeface="Calibri"/>
              </a:rPr>
              <a:t> says about </a:t>
            </a:r>
            <a:r>
              <a:rPr lang="en-US" sz="2400">
                <a:latin typeface="Calibri"/>
                <a:ea typeface="Calibri"/>
                <a:cs typeface="Calibri"/>
                <a:hlinkClick r:id="rId5"/>
              </a:rPr>
              <a:t>Assessment and Progression Pedagogy</a:t>
            </a:r>
            <a:endParaRPr lang="en-US" sz="2400">
              <a:latin typeface="Calibri"/>
              <a:ea typeface="Calibri"/>
              <a:cs typeface="Calibri"/>
            </a:endParaRPr>
          </a:p>
        </p:txBody>
      </p:sp>
    </p:spTree>
    <p:extLst>
      <p:ext uri="{BB962C8B-B14F-4D97-AF65-F5344CB8AC3E}">
        <p14:creationId xmlns:p14="http://schemas.microsoft.com/office/powerpoint/2010/main" val="296631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321004"/>
            <a:ext cx="515133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t>Introduction:</a:t>
            </a:r>
          </a:p>
          <a:p>
            <a:pPr algn="ctr"/>
            <a:r>
              <a:rPr lang="en-GB" sz="2400"/>
              <a:t>Why We Are Using AccessArt In Our School</a:t>
            </a:r>
          </a:p>
          <a:p>
            <a:endParaRPr lang="en-US"/>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40444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E7E903-6970-4FBA-CBC8-0FFA551BB03E}"/>
              </a:ext>
            </a:extLst>
          </p:cNvPr>
          <p:cNvSpPr txBox="1"/>
          <p:nvPr/>
        </p:nvSpPr>
        <p:spPr>
          <a:xfrm>
            <a:off x="1194816" y="2572512"/>
            <a:ext cx="943660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US"/>
              <a:t>Watch '</a:t>
            </a:r>
            <a:r>
              <a:rPr lang="en-US">
                <a:hlinkClick r:id="rId2"/>
              </a:rPr>
              <a:t>How do we assess creativity?</a:t>
            </a:r>
            <a:r>
              <a:rPr lang="en-US"/>
              <a:t>'</a:t>
            </a:r>
          </a:p>
          <a:p>
            <a:pPr algn="ctr"/>
            <a:endParaRPr lang="en-US"/>
          </a:p>
          <a:p>
            <a:pPr algn="ctr"/>
            <a:r>
              <a:rPr lang="en-US"/>
              <a:t>Watch '</a:t>
            </a:r>
            <a:r>
              <a:rPr lang="en-US">
                <a:hlinkClick r:id="rId3"/>
              </a:rPr>
              <a:t>Thinking about curriculum content and progression in Primary Art</a:t>
            </a:r>
            <a:r>
              <a:rPr lang="en-US"/>
              <a:t>'</a:t>
            </a:r>
          </a:p>
          <a:p>
            <a:pPr algn="ctr"/>
            <a:endParaRPr lang="en-US"/>
          </a:p>
          <a:p>
            <a:pPr marL="285750" indent="-285750">
              <a:buFont typeface="Arial"/>
              <a:buChar char="•"/>
            </a:pPr>
            <a:endParaRPr lang="en-US"/>
          </a:p>
          <a:p>
            <a:endParaRPr lang="en-US"/>
          </a:p>
          <a:p>
            <a:endParaRPr lang="en-US"/>
          </a:p>
        </p:txBody>
      </p:sp>
      <p:pic>
        <p:nvPicPr>
          <p:cNvPr id="7" name="Picture 6" descr="A black and white image of a bird&#10;&#10;Description automatically generated">
            <a:extLst>
              <a:ext uri="{FF2B5EF4-FFF2-40B4-BE49-F238E27FC236}">
                <a16:creationId xmlns:a16="http://schemas.microsoft.com/office/drawing/2014/main" id="{6B632C52-2742-402F-8C5C-145D5C57067E}"/>
              </a:ext>
            </a:extLst>
          </p:cNvPr>
          <p:cNvPicPr>
            <a:picLocks noChangeAspect="1"/>
          </p:cNvPicPr>
          <p:nvPr/>
        </p:nvPicPr>
        <p:blipFill>
          <a:blip r:embed="rId4"/>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717522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paper strips on a white surface&#10;&#10;Description automatically generated">
            <a:extLst>
              <a:ext uri="{FF2B5EF4-FFF2-40B4-BE49-F238E27FC236}">
                <a16:creationId xmlns:a16="http://schemas.microsoft.com/office/drawing/2014/main" id="{75579470-45B3-5B38-8F58-43137D618D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31"/>
          <a:stretch/>
        </p:blipFill>
        <p:spPr bwMode="auto">
          <a:xfrm>
            <a:off x="0" y="0"/>
            <a:ext cx="7581900" cy="6888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A6BCB5-1D3C-90FA-3484-CC0C8BBB426A}"/>
              </a:ext>
            </a:extLst>
          </p:cNvPr>
          <p:cNvSpPr txBox="1"/>
          <p:nvPr/>
        </p:nvSpPr>
        <p:spPr>
          <a:xfrm>
            <a:off x="8312912" y="769043"/>
            <a:ext cx="3162300" cy="5201424"/>
          </a:xfrm>
          <a:prstGeom prst="rect">
            <a:avLst/>
          </a:prstGeom>
          <a:noFill/>
        </p:spPr>
        <p:txBody>
          <a:bodyPr wrap="square" lIns="91440" tIns="45720" rIns="91440" bIns="45720" rtlCol="0" anchor="t">
            <a:spAutoFit/>
          </a:bodyPr>
          <a:lstStyle/>
          <a:p>
            <a:r>
              <a:rPr lang="en-US" sz="2400">
                <a:latin typeface="Calibri"/>
                <a:ea typeface="Calibri"/>
                <a:cs typeface="Calibri"/>
                <a:hlinkClick r:id="rId3"/>
              </a:rPr>
              <a:t>CPD</a:t>
            </a:r>
            <a:endParaRPr lang="en-US" sz="2400">
              <a:latin typeface="Calibri"/>
              <a:ea typeface="Calibri"/>
              <a:cs typeface="Calibri"/>
            </a:endParaRPr>
          </a:p>
          <a:p>
            <a:endParaRPr lang="en-GB">
              <a:highlight>
                <a:srgbClr val="FFFFFF"/>
              </a:highlight>
              <a:latin typeface="Calibri" panose="020F0502020204030204" pitchFamily="34" charset="0"/>
              <a:ea typeface="Calibri" panose="020F0502020204030204" pitchFamily="34" charset="0"/>
              <a:cs typeface="Calibri" panose="020F0502020204030204" pitchFamily="34" charset="0"/>
            </a:endParaRPr>
          </a:p>
          <a:p>
            <a:r>
              <a:rPr lang="en-GB" sz="1600">
                <a:solidFill>
                  <a:srgbClr val="000000"/>
                </a:solidFill>
                <a:highlight>
                  <a:srgbClr val="FFFFFF"/>
                </a:highlight>
                <a:latin typeface="Calibri"/>
                <a:ea typeface="Calibri"/>
                <a:cs typeface="Calibri"/>
              </a:rPr>
              <a:t>To build your confidence in teaching art you might like to attend some free online CPD.</a:t>
            </a:r>
          </a:p>
          <a:p>
            <a:endParaRPr lang="en-GB" sz="1600">
              <a:solidFill>
                <a:srgbClr val="000000"/>
              </a:solidFill>
              <a:highlight>
                <a:srgbClr val="FFFFFF"/>
              </a:highlight>
              <a:latin typeface="Calibri"/>
              <a:ea typeface="Calibri"/>
              <a:cs typeface="Calibri"/>
            </a:endParaRPr>
          </a:p>
          <a:p>
            <a:r>
              <a:rPr lang="en-GB" sz="1600" err="1">
                <a:solidFill>
                  <a:srgbClr val="000000"/>
                </a:solidFill>
                <a:highlight>
                  <a:srgbClr val="FFFFFF"/>
                </a:highlight>
                <a:latin typeface="Calibri"/>
                <a:ea typeface="Calibri"/>
                <a:cs typeface="Calibri"/>
              </a:rPr>
              <a:t>AccessArt</a:t>
            </a:r>
            <a:r>
              <a:rPr lang="en-GB" sz="1600">
                <a:solidFill>
                  <a:srgbClr val="000000"/>
                </a:solidFill>
                <a:highlight>
                  <a:srgbClr val="FFFFFF"/>
                </a:highlight>
                <a:latin typeface="Calibri"/>
                <a:ea typeface="Calibri"/>
                <a:cs typeface="Calibri"/>
              </a:rPr>
              <a:t> provides free twilight Zoom CPD which introduces you to...</a:t>
            </a:r>
          </a:p>
          <a:p>
            <a:endParaRPr lang="en-GB" sz="1600">
              <a:solidFill>
                <a:srgbClr val="000000"/>
              </a:solidFill>
              <a:highlight>
                <a:srgbClr val="FFFFFF"/>
              </a:highlight>
              <a:latin typeface="Calibri"/>
              <a:ea typeface="Calibri"/>
              <a:cs typeface="Calibri"/>
            </a:endParaRPr>
          </a:p>
          <a:p>
            <a:pPr marL="285750" indent="-285750">
              <a:buFont typeface="Arial"/>
              <a:buChar char="•"/>
            </a:pPr>
            <a:r>
              <a:rPr lang="en-GB" sz="1600">
                <a:solidFill>
                  <a:srgbClr val="000000"/>
                </a:solidFill>
                <a:highlight>
                  <a:srgbClr val="FFFFFF"/>
                </a:highlight>
                <a:latin typeface="Calibri"/>
                <a:ea typeface="Calibri"/>
                <a:cs typeface="Calibri"/>
                <a:hlinkClick r:id="rId4"/>
              </a:rPr>
              <a:t>The curriculum</a:t>
            </a:r>
          </a:p>
          <a:p>
            <a:pPr marL="285750" indent="-285750">
              <a:buFont typeface="Arial"/>
              <a:buChar char="•"/>
            </a:pPr>
            <a:r>
              <a:rPr lang="en-GB" sz="1600">
                <a:solidFill>
                  <a:srgbClr val="000000"/>
                </a:solidFill>
                <a:highlight>
                  <a:srgbClr val="FFFFFF"/>
                </a:highlight>
                <a:latin typeface="Calibri"/>
                <a:ea typeface="Calibri"/>
                <a:cs typeface="Calibri"/>
                <a:hlinkClick r:id="rId5"/>
              </a:rPr>
              <a:t>Pedagogical approaches</a:t>
            </a:r>
          </a:p>
          <a:p>
            <a:pPr marL="285750" indent="-285750">
              <a:buFont typeface="Arial"/>
              <a:buChar char="•"/>
            </a:pPr>
            <a:r>
              <a:rPr lang="en-GB" sz="1600">
                <a:solidFill>
                  <a:srgbClr val="000000"/>
                </a:solidFill>
                <a:highlight>
                  <a:srgbClr val="FFFFFF"/>
                </a:highlight>
                <a:latin typeface="Calibri"/>
                <a:ea typeface="Calibri"/>
                <a:cs typeface="Calibri"/>
                <a:hlinkClick r:id="rId6"/>
              </a:rPr>
              <a:t>Practical aspects of teaching art</a:t>
            </a:r>
          </a:p>
          <a:p>
            <a:endParaRPr lang="en-GB" sz="1600">
              <a:solidFill>
                <a:srgbClr val="000000"/>
              </a:solidFill>
              <a:highlight>
                <a:srgbClr val="FFFFFF"/>
              </a:highlight>
              <a:latin typeface="Calibri"/>
              <a:ea typeface="Calibri"/>
              <a:cs typeface="Calibri"/>
            </a:endParaRPr>
          </a:p>
          <a:p>
            <a:endParaRPr lang="en-GB" sz="1600">
              <a:solidFill>
                <a:srgbClr val="000000"/>
              </a:solidFill>
              <a:highlight>
                <a:srgbClr val="FFFFFF"/>
              </a:highlight>
              <a:latin typeface="Calibri"/>
              <a:ea typeface="Calibri"/>
              <a:cs typeface="Calibri"/>
            </a:endParaRPr>
          </a:p>
          <a:p>
            <a:r>
              <a:rPr lang="en-GB" sz="1600">
                <a:solidFill>
                  <a:srgbClr val="000000"/>
                </a:solidFill>
                <a:highlight>
                  <a:srgbClr val="FFFFFF"/>
                </a:highlight>
                <a:latin typeface="Calibri"/>
                <a:ea typeface="Calibri"/>
                <a:cs typeface="Calibri"/>
              </a:rPr>
              <a:t>If you can't make it to the twilight sessions, you can watch it back on their </a:t>
            </a:r>
            <a:r>
              <a:rPr lang="en-GB" sz="1600" b="0" i="0">
                <a:solidFill>
                  <a:srgbClr val="CC0066"/>
                </a:solidFill>
                <a:effectLst/>
                <a:highlight>
                  <a:srgbClr val="FFFFFF"/>
                </a:highlight>
                <a:latin typeface="Calibri"/>
                <a:ea typeface="Calibri"/>
                <a:cs typeface="Calibri"/>
                <a:hlinkClick r:id="rId7"/>
              </a:rPr>
              <a:t>library of recordings</a:t>
            </a:r>
            <a:r>
              <a:rPr lang="en-GB" sz="1600" b="0" i="0">
                <a:solidFill>
                  <a:srgbClr val="000000"/>
                </a:solidFill>
                <a:effectLst/>
                <a:highlight>
                  <a:srgbClr val="FFFFFF"/>
                </a:highlight>
                <a:latin typeface="Calibri"/>
                <a:ea typeface="Calibri"/>
                <a:cs typeface="Calibri"/>
              </a:rPr>
              <a:t> of past Zoom CPD…</a:t>
            </a:r>
            <a:endParaRPr lang="en-GB" sz="1600"/>
          </a:p>
          <a:p>
            <a:endParaRPr lang="en-US">
              <a:highlight>
                <a:srgbClr val="FFFFFF"/>
              </a:highligh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25F34EE-6DFD-7E07-C74F-3B383E3E0B35}"/>
              </a:ext>
            </a:extLst>
          </p:cNvPr>
          <p:cNvSpPr txBox="1"/>
          <p:nvPr/>
        </p:nvSpPr>
        <p:spPr>
          <a:xfrm>
            <a:off x="2084211" y="2395071"/>
            <a:ext cx="3777544" cy="830997"/>
          </a:xfrm>
          <a:prstGeom prst="rect">
            <a:avLst/>
          </a:prstGeom>
          <a:solidFill>
            <a:schemeClr val="bg1"/>
          </a:solidFill>
          <a:ln>
            <a:noFill/>
          </a:ln>
        </p:spPr>
        <p:txBody>
          <a:bodyPr wrap="square" lIns="91440" tIns="45720" rIns="91440" bIns="45720" rtlCol="0" anchor="t">
            <a:spAutoFit/>
          </a:bodyPr>
          <a:lstStyle/>
          <a:p>
            <a:r>
              <a:rPr lang="en-GB" sz="2400">
                <a:solidFill>
                  <a:srgbClr val="000000"/>
                </a:solidFill>
                <a:highlight>
                  <a:srgbClr val="FFFFFF"/>
                </a:highlight>
                <a:latin typeface="Calibri"/>
                <a:ea typeface="Calibri"/>
                <a:cs typeface="Calibri"/>
              </a:rPr>
              <a:t>You might like to sign up to an </a:t>
            </a:r>
            <a:r>
              <a:rPr lang="en-GB" sz="2400">
                <a:solidFill>
                  <a:srgbClr val="000000"/>
                </a:solidFill>
                <a:highlight>
                  <a:srgbClr val="FFFFFF"/>
                </a:highlight>
                <a:latin typeface="Calibri"/>
                <a:ea typeface="Calibri"/>
                <a:cs typeface="Calibri"/>
                <a:hlinkClick r:id="rId3"/>
              </a:rPr>
              <a:t>upcoming CPD session</a:t>
            </a:r>
            <a:endParaRPr lang="en-GB" sz="2400" b="0" i="0">
              <a:solidFill>
                <a:srgbClr val="000000"/>
              </a:solidFill>
              <a:effectLst/>
              <a:highlight>
                <a:srgbClr val="FFFFFF"/>
              </a:highlight>
              <a:latin typeface="Calibri"/>
              <a:ea typeface="Calibri"/>
              <a:cs typeface="Calibri"/>
            </a:endParaRPr>
          </a:p>
        </p:txBody>
      </p:sp>
      <p:pic>
        <p:nvPicPr>
          <p:cNvPr id="2" name="Picture 1" descr="A black and white image of a bird&#10;&#10;Description automatically generated">
            <a:extLst>
              <a:ext uri="{FF2B5EF4-FFF2-40B4-BE49-F238E27FC236}">
                <a16:creationId xmlns:a16="http://schemas.microsoft.com/office/drawing/2014/main" id="{3C244778-0E58-438F-2336-356A77F0036C}"/>
              </a:ext>
            </a:extLst>
          </p:cNvPr>
          <p:cNvPicPr>
            <a:picLocks noChangeAspect="1"/>
          </p:cNvPicPr>
          <p:nvPr/>
        </p:nvPicPr>
        <p:blipFill>
          <a:blip r:embed="rId8"/>
          <a:stretch>
            <a:fillRect/>
          </a:stretch>
        </p:blipFill>
        <p:spPr>
          <a:xfrm>
            <a:off x="280693" y="248446"/>
            <a:ext cx="1809986" cy="1037914"/>
          </a:xfrm>
          <a:prstGeom prst="rect">
            <a:avLst/>
          </a:prstGeom>
        </p:spPr>
      </p:pic>
      <p:sp>
        <p:nvSpPr>
          <p:cNvPr id="3" name="TextBox 2">
            <a:extLst>
              <a:ext uri="{FF2B5EF4-FFF2-40B4-BE49-F238E27FC236}">
                <a16:creationId xmlns:a16="http://schemas.microsoft.com/office/drawing/2014/main" id="{85620F25-992E-9B2A-BE9A-38406E2B5F92}"/>
              </a:ext>
            </a:extLst>
          </p:cNvPr>
          <p:cNvSpPr txBox="1"/>
          <p:nvPr/>
        </p:nvSpPr>
        <p:spPr>
          <a:xfrm>
            <a:off x="2288822" y="4144849"/>
            <a:ext cx="3396545" cy="830997"/>
          </a:xfrm>
          <a:prstGeom prst="rect">
            <a:avLst/>
          </a:prstGeom>
          <a:solidFill>
            <a:schemeClr val="bg1"/>
          </a:solidFill>
          <a:ln>
            <a:noFill/>
          </a:ln>
        </p:spPr>
        <p:txBody>
          <a:bodyPr wrap="square" lIns="91440" tIns="45720" rIns="91440" bIns="45720" rtlCol="0" anchor="t">
            <a:spAutoFit/>
          </a:bodyPr>
          <a:lstStyle/>
          <a:p>
            <a:r>
              <a:rPr lang="en-GB" sz="2400">
                <a:solidFill>
                  <a:srgbClr val="000000"/>
                </a:solidFill>
                <a:highlight>
                  <a:srgbClr val="FFFFFF"/>
                </a:highlight>
                <a:latin typeface="Calibri"/>
                <a:ea typeface="Calibri"/>
                <a:cs typeface="Calibri"/>
              </a:rPr>
              <a:t>Access </a:t>
            </a:r>
            <a:r>
              <a:rPr lang="en-GB" sz="2400">
                <a:solidFill>
                  <a:srgbClr val="000000"/>
                </a:solidFill>
                <a:highlight>
                  <a:srgbClr val="FFFFFF"/>
                </a:highlight>
                <a:latin typeface="Calibri"/>
                <a:ea typeface="Calibri"/>
                <a:cs typeface="Calibri"/>
                <a:hlinkClick r:id="rId9"/>
              </a:rPr>
              <a:t>Recordings of past CPD here</a:t>
            </a:r>
            <a:endParaRPr lang="en-GB" sz="2400" b="0" i="0">
              <a:solidFill>
                <a:srgbClr val="000000"/>
              </a:solidFill>
              <a:effectLst/>
              <a:highlight>
                <a:srgbClr val="FFFFFF"/>
              </a:highlight>
              <a:latin typeface="Calibri"/>
              <a:ea typeface="Calibri"/>
              <a:cs typeface="Calibri"/>
            </a:endParaRPr>
          </a:p>
        </p:txBody>
      </p:sp>
    </p:spTree>
    <p:extLst>
      <p:ext uri="{BB962C8B-B14F-4D97-AF65-F5344CB8AC3E}">
        <p14:creationId xmlns:p14="http://schemas.microsoft.com/office/powerpoint/2010/main" val="2308417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400F27-9F20-3982-047F-15C2CC421902}"/>
              </a:ext>
            </a:extLst>
          </p:cNvPr>
          <p:cNvSpPr txBox="1"/>
          <p:nvPr/>
        </p:nvSpPr>
        <p:spPr>
          <a:xfrm>
            <a:off x="1353312" y="2694432"/>
            <a:ext cx="1000963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GB">
                <a:ea typeface="+mn-lt"/>
                <a:cs typeface="+mn-lt"/>
              </a:rPr>
              <a:t>Watch a CPD recording of a past session </a:t>
            </a:r>
            <a:r>
              <a:rPr lang="en-GB">
                <a:ea typeface="+mn-lt"/>
                <a:cs typeface="+mn-lt"/>
                <a:hlinkClick r:id="rId2"/>
              </a:rPr>
              <a:t>relating to a pathway</a:t>
            </a:r>
            <a:r>
              <a:rPr lang="en-GB">
                <a:ea typeface="+mn-lt"/>
                <a:cs typeface="+mn-lt"/>
              </a:rPr>
              <a:t> you're teaching soon...or a </a:t>
            </a:r>
            <a:r>
              <a:rPr lang="en-GB">
                <a:ea typeface="+mn-lt"/>
                <a:cs typeface="+mn-lt"/>
                <a:hlinkClick r:id="rId3"/>
              </a:rPr>
              <a:t>recording exploring a technique</a:t>
            </a:r>
            <a:r>
              <a:rPr lang="en-GB">
                <a:ea typeface="+mn-lt"/>
                <a:cs typeface="+mn-lt"/>
              </a:rPr>
              <a:t> you don't feel confident teaching.</a:t>
            </a:r>
            <a:endParaRPr lang="en-US"/>
          </a:p>
        </p:txBody>
      </p:sp>
      <p:pic>
        <p:nvPicPr>
          <p:cNvPr id="7" name="Picture 6" descr="A black and white image of a bird&#10;&#10;Description automatically generated">
            <a:extLst>
              <a:ext uri="{FF2B5EF4-FFF2-40B4-BE49-F238E27FC236}">
                <a16:creationId xmlns:a16="http://schemas.microsoft.com/office/drawing/2014/main" id="{EC56EDF9-A16C-957A-5466-D9D028A649EF}"/>
              </a:ext>
            </a:extLst>
          </p:cNvPr>
          <p:cNvPicPr>
            <a:picLocks noChangeAspect="1"/>
          </p:cNvPicPr>
          <p:nvPr/>
        </p:nvPicPr>
        <p:blipFill>
          <a:blip r:embed="rId4"/>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1133034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A nest with blue wool on it&#10;&#10;Description automatically generated">
            <a:extLst>
              <a:ext uri="{FF2B5EF4-FFF2-40B4-BE49-F238E27FC236}">
                <a16:creationId xmlns:a16="http://schemas.microsoft.com/office/drawing/2014/main" id="{2CB417D2-E3CA-667B-9968-9F91F98E56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73" b="14173"/>
          <a:stretch/>
        </p:blipFill>
        <p:spPr bwMode="auto">
          <a:xfrm>
            <a:off x="-240830" y="-84668"/>
            <a:ext cx="12432830" cy="6993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6A830-85C1-B70A-BDD4-6C5CC9CF9292}"/>
              </a:ext>
            </a:extLst>
          </p:cNvPr>
          <p:cNvSpPr txBox="1"/>
          <p:nvPr/>
        </p:nvSpPr>
        <p:spPr>
          <a:xfrm>
            <a:off x="4783667" y="971433"/>
            <a:ext cx="1989666" cy="461665"/>
          </a:xfrm>
          <a:prstGeom prst="rect">
            <a:avLst/>
          </a:prstGeom>
          <a:solidFill>
            <a:schemeClr val="bg1"/>
          </a:solidFill>
        </p:spPr>
        <p:txBody>
          <a:bodyPr wrap="square" rtlCol="0">
            <a:spAutoFit/>
          </a:bodyPr>
          <a:lstStyle/>
          <a:p>
            <a:r>
              <a:rPr lang="en-US" sz="2400"/>
              <a:t>Next Steps…</a:t>
            </a:r>
          </a:p>
        </p:txBody>
      </p:sp>
      <p:sp>
        <p:nvSpPr>
          <p:cNvPr id="9" name="TextBox 8">
            <a:extLst>
              <a:ext uri="{FF2B5EF4-FFF2-40B4-BE49-F238E27FC236}">
                <a16:creationId xmlns:a16="http://schemas.microsoft.com/office/drawing/2014/main" id="{6FF295C4-38BF-D306-CDB4-180770C49132}"/>
              </a:ext>
            </a:extLst>
          </p:cNvPr>
          <p:cNvSpPr txBox="1"/>
          <p:nvPr/>
        </p:nvSpPr>
        <p:spPr>
          <a:xfrm>
            <a:off x="3048000" y="2547035"/>
            <a:ext cx="5401733" cy="646331"/>
          </a:xfrm>
          <a:prstGeom prst="rect">
            <a:avLst/>
          </a:prstGeom>
          <a:solidFill>
            <a:schemeClr val="bg1"/>
          </a:solidFill>
        </p:spPr>
        <p:txBody>
          <a:bodyPr wrap="square">
            <a:spAutoFit/>
          </a:bodyPr>
          <a:lstStyle/>
          <a:p>
            <a:r>
              <a:rPr lang="en-GB" sz="1800" b="0" i="0" u="none" strike="noStrike">
                <a:solidFill>
                  <a:srgbClr val="000000"/>
                </a:solidFill>
                <a:effectLst/>
                <a:latin typeface="Calibri" panose="020F0502020204030204" pitchFamily="34" charset="0"/>
              </a:rPr>
              <a:t>Join the </a:t>
            </a:r>
            <a:r>
              <a:rPr lang="en-GB" sz="1800" b="0" i="0" u="sng" strike="noStrike">
                <a:solidFill>
                  <a:srgbClr val="0563C1"/>
                </a:solidFill>
                <a:effectLst/>
                <a:latin typeface="Calibri" panose="020F0502020204030204" pitchFamily="34" charset="0"/>
                <a:hlinkClick r:id="rId3"/>
              </a:rPr>
              <a:t>AccessArt Network Group</a:t>
            </a:r>
            <a:r>
              <a:rPr lang="en-GB" sz="1800" b="0" i="0" u="none" strike="noStrike">
                <a:solidFill>
                  <a:srgbClr val="000000"/>
                </a:solidFill>
                <a:effectLst/>
                <a:latin typeface="Calibri" panose="020F0502020204030204" pitchFamily="34" charset="0"/>
              </a:rPr>
              <a:t> to be kept up to date with news and events.</a:t>
            </a:r>
            <a:endParaRPr lang="en-US"/>
          </a:p>
        </p:txBody>
      </p:sp>
      <p:sp>
        <p:nvSpPr>
          <p:cNvPr id="10" name="TextBox 9">
            <a:extLst>
              <a:ext uri="{FF2B5EF4-FFF2-40B4-BE49-F238E27FC236}">
                <a16:creationId xmlns:a16="http://schemas.microsoft.com/office/drawing/2014/main" id="{2E945D6D-001C-5D62-EF2E-420BC33D9371}"/>
              </a:ext>
            </a:extLst>
          </p:cNvPr>
          <p:cNvSpPr txBox="1"/>
          <p:nvPr/>
        </p:nvSpPr>
        <p:spPr>
          <a:xfrm>
            <a:off x="2556933" y="3656967"/>
            <a:ext cx="7061200" cy="646331"/>
          </a:xfrm>
          <a:prstGeom prst="rect">
            <a:avLst/>
          </a:prstGeom>
          <a:solidFill>
            <a:schemeClr val="bg1"/>
          </a:solidFill>
        </p:spPr>
        <p:txBody>
          <a:bodyPr wrap="square" rtlCol="0">
            <a:spAutoFit/>
          </a:bodyPr>
          <a:lstStyle/>
          <a:p>
            <a:r>
              <a:rPr lang="en-GB" sz="1800" b="0" i="0" u="none" strike="noStrike" dirty="0">
                <a:solidFill>
                  <a:srgbClr val="000000"/>
                </a:solidFill>
                <a:effectLst/>
                <a:latin typeface="Calibri" panose="020F0502020204030204" pitchFamily="34" charset="0"/>
              </a:rPr>
              <a:t>Explore our </a:t>
            </a:r>
            <a:r>
              <a:rPr lang="en-GB" sz="1800" b="0" i="0" u="sng" strike="noStrike" dirty="0">
                <a:solidFill>
                  <a:srgbClr val="0563C1"/>
                </a:solidFill>
                <a:effectLst/>
                <a:latin typeface="Calibri" panose="020F0502020204030204" pitchFamily="34" charset="0"/>
                <a:hlinkClick r:id="rId4"/>
              </a:rPr>
              <a:t>Galleries</a:t>
            </a:r>
            <a:r>
              <a:rPr lang="en-GB" sz="1800" b="0" i="0" u="none" strike="noStrike" dirty="0">
                <a:solidFill>
                  <a:srgbClr val="000000"/>
                </a:solidFill>
                <a:effectLst/>
                <a:latin typeface="Calibri" panose="020F0502020204030204" pitchFamily="34" charset="0"/>
              </a:rPr>
              <a:t> to see how other schools have been getting on with the curriculum.</a:t>
            </a:r>
            <a:endParaRPr lang="en-US" dirty="0"/>
          </a:p>
        </p:txBody>
      </p:sp>
      <p:sp>
        <p:nvSpPr>
          <p:cNvPr id="11" name="TextBox 10">
            <a:extLst>
              <a:ext uri="{FF2B5EF4-FFF2-40B4-BE49-F238E27FC236}">
                <a16:creationId xmlns:a16="http://schemas.microsoft.com/office/drawing/2014/main" id="{699E5EBB-8D8C-F222-84D2-4A0F63A452D8}"/>
              </a:ext>
            </a:extLst>
          </p:cNvPr>
          <p:cNvSpPr txBox="1"/>
          <p:nvPr/>
        </p:nvSpPr>
        <p:spPr>
          <a:xfrm>
            <a:off x="3839633" y="1763466"/>
            <a:ext cx="3877733" cy="369332"/>
          </a:xfrm>
          <a:prstGeom prst="rect">
            <a:avLst/>
          </a:prstGeom>
          <a:solidFill>
            <a:schemeClr val="bg1"/>
          </a:solidFill>
        </p:spPr>
        <p:txBody>
          <a:bodyPr wrap="square" rtlCol="0">
            <a:spAutoFit/>
          </a:bodyPr>
          <a:lstStyle/>
          <a:p>
            <a:r>
              <a:rPr lang="en-GB" sz="1800" b="0" i="0" u="none" strike="noStrike">
                <a:solidFill>
                  <a:srgbClr val="000000"/>
                </a:solidFill>
                <a:effectLst/>
                <a:latin typeface="Calibri" panose="020F0502020204030204" pitchFamily="34" charset="0"/>
              </a:rPr>
              <a:t>Sign up for a free twilight </a:t>
            </a:r>
            <a:r>
              <a:rPr lang="en-GB" sz="1800" b="0" i="0" u="sng" strike="noStrike">
                <a:solidFill>
                  <a:srgbClr val="0563C1"/>
                </a:solidFill>
                <a:effectLst/>
                <a:latin typeface="Calibri" panose="020F0502020204030204" pitchFamily="34" charset="0"/>
                <a:hlinkClick r:id="rId5"/>
              </a:rPr>
              <a:t>CPD session</a:t>
            </a:r>
            <a:r>
              <a:rPr lang="en-GB" sz="1800" b="0" i="0" u="none" strike="noStrike">
                <a:solidFill>
                  <a:srgbClr val="000000"/>
                </a:solidFill>
                <a:effectLst/>
                <a:latin typeface="Calibri" panose="020F0502020204030204" pitchFamily="34" charset="0"/>
              </a:rPr>
              <a:t>.</a:t>
            </a:r>
            <a:endParaRPr lang="en-US"/>
          </a:p>
        </p:txBody>
      </p:sp>
      <p:sp>
        <p:nvSpPr>
          <p:cNvPr id="12" name="TextBox 11">
            <a:extLst>
              <a:ext uri="{FF2B5EF4-FFF2-40B4-BE49-F238E27FC236}">
                <a16:creationId xmlns:a16="http://schemas.microsoft.com/office/drawing/2014/main" id="{F3CDE63F-28D2-5F8B-4402-5D2D9D85829A}"/>
              </a:ext>
            </a:extLst>
          </p:cNvPr>
          <p:cNvSpPr txBox="1"/>
          <p:nvPr/>
        </p:nvSpPr>
        <p:spPr>
          <a:xfrm>
            <a:off x="2635955" y="4947944"/>
            <a:ext cx="6299200" cy="369332"/>
          </a:xfrm>
          <a:prstGeom prst="rect">
            <a:avLst/>
          </a:prstGeom>
          <a:solidFill>
            <a:schemeClr val="bg1"/>
          </a:solidFill>
        </p:spPr>
        <p:txBody>
          <a:bodyPr wrap="square" lIns="91440" tIns="45720" rIns="91440" bIns="45720" rtlCol="0" anchor="t">
            <a:spAutoFit/>
          </a:bodyPr>
          <a:lstStyle/>
          <a:p>
            <a:r>
              <a:rPr lang="en-GB" sz="1800" b="0" i="0" u="none" strike="noStrike">
                <a:solidFill>
                  <a:srgbClr val="000000"/>
                </a:solidFill>
                <a:effectLst/>
                <a:latin typeface="Calibri"/>
                <a:ea typeface="Calibri"/>
                <a:cs typeface="Calibri"/>
              </a:rPr>
              <a:t>Explore our </a:t>
            </a:r>
            <a:r>
              <a:rPr lang="en-GB" sz="1800" b="0" i="0" u="sng" strike="noStrike">
                <a:solidFill>
                  <a:srgbClr val="0563C1"/>
                </a:solidFill>
                <a:effectLst/>
                <a:latin typeface="Calibri"/>
                <a:ea typeface="Calibri"/>
                <a:cs typeface="Calibri"/>
                <a:hlinkClick r:id="rId6"/>
              </a:rPr>
              <a:t>FAQ page</a:t>
            </a:r>
            <a:r>
              <a:rPr lang="en-GB" sz="1800" b="0" i="0" u="none" strike="noStrike">
                <a:solidFill>
                  <a:srgbClr val="000000"/>
                </a:solidFill>
                <a:effectLst/>
                <a:latin typeface="Calibri"/>
                <a:ea typeface="Calibri"/>
                <a:cs typeface="Calibri"/>
              </a:rPr>
              <a:t> and </a:t>
            </a:r>
            <a:r>
              <a:rPr lang="en-GB" sz="1800" b="0" i="0" u="sng" strike="noStrike">
                <a:solidFill>
                  <a:srgbClr val="0563C1"/>
                </a:solidFill>
                <a:effectLst/>
                <a:latin typeface="Calibri"/>
                <a:ea typeface="Calibri"/>
                <a:cs typeface="Calibri"/>
                <a:hlinkClick r:id="rId7"/>
              </a:rPr>
              <a:t>Get in touch</a:t>
            </a:r>
            <a:r>
              <a:rPr lang="en-GB" sz="1800" b="0" i="0" u="none" strike="noStrike">
                <a:solidFill>
                  <a:srgbClr val="000000"/>
                </a:solidFill>
                <a:effectLst/>
                <a:latin typeface="Calibri"/>
                <a:ea typeface="Calibri"/>
                <a:cs typeface="Calibri"/>
              </a:rPr>
              <a:t> with any questions</a:t>
            </a:r>
            <a:r>
              <a:rPr lang="en-GB">
                <a:solidFill>
                  <a:srgbClr val="000000"/>
                </a:solidFill>
                <a:latin typeface="Calibri"/>
                <a:ea typeface="Calibri"/>
                <a:cs typeface="Calibri"/>
              </a:rPr>
              <a:t>.</a:t>
            </a:r>
            <a:endParaRPr lang="en-GB">
              <a:latin typeface="Calibri"/>
              <a:ea typeface="Calibri"/>
              <a:cs typeface="Calibri"/>
            </a:endParaRPr>
          </a:p>
        </p:txBody>
      </p:sp>
      <p:pic>
        <p:nvPicPr>
          <p:cNvPr id="2" name="Picture 1" descr="A black and white image of a bird&#10;&#10;Description automatically generated">
            <a:extLst>
              <a:ext uri="{FF2B5EF4-FFF2-40B4-BE49-F238E27FC236}">
                <a16:creationId xmlns:a16="http://schemas.microsoft.com/office/drawing/2014/main" id="{AB471E7F-DC1D-6924-39F9-71B5D13BE7EA}"/>
              </a:ext>
            </a:extLst>
          </p:cNvPr>
          <p:cNvPicPr>
            <a:picLocks noChangeAspect="1"/>
          </p:cNvPicPr>
          <p:nvPr/>
        </p:nvPicPr>
        <p:blipFill>
          <a:blip r:embed="rId8"/>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127938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aper mache bird on a wire stand&#10;&#10;Description automatically generated">
            <a:extLst>
              <a:ext uri="{FF2B5EF4-FFF2-40B4-BE49-F238E27FC236}">
                <a16:creationId xmlns:a16="http://schemas.microsoft.com/office/drawing/2014/main" id="{7A9FA82F-88A3-3327-F149-A0067A126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489" y="2894669"/>
            <a:ext cx="4815712" cy="39633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yellow and green stamp&#10;&#10;Description automatically generated">
            <a:extLst>
              <a:ext uri="{FF2B5EF4-FFF2-40B4-BE49-F238E27FC236}">
                <a16:creationId xmlns:a16="http://schemas.microsoft.com/office/drawing/2014/main" id="{781235C7-2ED7-194A-48AC-D7BDA734F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29" r="616"/>
          <a:stretch/>
        </p:blipFill>
        <p:spPr bwMode="auto">
          <a:xfrm>
            <a:off x="5001489" y="0"/>
            <a:ext cx="7232265" cy="29861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piece of fabric with threads on it&#10;&#10;Description automatically generated">
            <a:extLst>
              <a:ext uri="{FF2B5EF4-FFF2-40B4-BE49-F238E27FC236}">
                <a16:creationId xmlns:a16="http://schemas.microsoft.com/office/drawing/2014/main" id="{2483CBEF-A46D-54DD-91B5-84EB468001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28" r="52264" b="7039"/>
          <a:stretch/>
        </p:blipFill>
        <p:spPr bwMode="auto">
          <a:xfrm>
            <a:off x="9010961" y="2963646"/>
            <a:ext cx="3222793" cy="3894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C40812-12D6-F658-1AE4-200A4447CE51}"/>
              </a:ext>
            </a:extLst>
          </p:cNvPr>
          <p:cNvSpPr txBox="1"/>
          <p:nvPr/>
        </p:nvSpPr>
        <p:spPr>
          <a:xfrm>
            <a:off x="6035618" y="4126747"/>
            <a:ext cx="4815712" cy="584775"/>
          </a:xfrm>
          <a:prstGeom prst="rect">
            <a:avLst/>
          </a:prstGeom>
          <a:solidFill>
            <a:schemeClr val="bg1"/>
          </a:solidFill>
        </p:spPr>
        <p:txBody>
          <a:bodyPr wrap="square" lIns="91440" tIns="45720" rIns="91440" bIns="45720" rtlCol="0" anchor="t">
            <a:spAutoFit/>
          </a:bodyPr>
          <a:lstStyle/>
          <a:p>
            <a:r>
              <a:rPr lang="en-GB" sz="1600">
                <a:solidFill>
                  <a:srgbClr val="000000"/>
                </a:solidFill>
                <a:highlight>
                  <a:srgbClr val="FFFFFF"/>
                </a:highlight>
                <a:latin typeface="Calibri"/>
                <a:cs typeface="Calibri"/>
              </a:rPr>
              <a:t>Pupils will have a range of experience with individual and personal outcomes</a:t>
            </a:r>
            <a:endParaRPr lang="en-GB" sz="1600" b="0" i="0">
              <a:solidFill>
                <a:srgbClr val="000000"/>
              </a:solidFill>
              <a:effectLst/>
              <a:highlight>
                <a:srgbClr val="FFFFFF"/>
              </a:highligh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E322E3C-1D24-D4DF-C8BC-7C89BA96B4B8}"/>
              </a:ext>
            </a:extLst>
          </p:cNvPr>
          <p:cNvSpPr txBox="1"/>
          <p:nvPr/>
        </p:nvSpPr>
        <p:spPr>
          <a:xfrm>
            <a:off x="6251835" y="643101"/>
            <a:ext cx="4480010" cy="338554"/>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It will provide us with a rich and diverse curriculum</a:t>
            </a:r>
            <a:endParaRPr lang="en-US" sz="1600"/>
          </a:p>
        </p:txBody>
      </p:sp>
      <p:sp>
        <p:nvSpPr>
          <p:cNvPr id="8" name="TextBox 7">
            <a:extLst>
              <a:ext uri="{FF2B5EF4-FFF2-40B4-BE49-F238E27FC236}">
                <a16:creationId xmlns:a16="http://schemas.microsoft.com/office/drawing/2014/main" id="{1E80B562-597A-295D-D4FB-4896AAEDC517}"/>
              </a:ext>
            </a:extLst>
          </p:cNvPr>
          <p:cNvSpPr txBox="1"/>
          <p:nvPr/>
        </p:nvSpPr>
        <p:spPr>
          <a:xfrm>
            <a:off x="6080603" y="3227242"/>
            <a:ext cx="4696932" cy="584775"/>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It will build teacher confidence and enthusiasm – Zoom CPD and recorded sessions to support teachers</a:t>
            </a:r>
            <a:endParaRPr lang="en-US" sz="1600"/>
          </a:p>
        </p:txBody>
      </p:sp>
      <p:sp>
        <p:nvSpPr>
          <p:cNvPr id="9" name="TextBox 8">
            <a:extLst>
              <a:ext uri="{FF2B5EF4-FFF2-40B4-BE49-F238E27FC236}">
                <a16:creationId xmlns:a16="http://schemas.microsoft.com/office/drawing/2014/main" id="{E249E5CF-6C5B-0DAE-C7B7-A251A38E7CED}"/>
              </a:ext>
            </a:extLst>
          </p:cNvPr>
          <p:cNvSpPr txBox="1"/>
          <p:nvPr/>
        </p:nvSpPr>
        <p:spPr>
          <a:xfrm>
            <a:off x="6035618" y="1323811"/>
            <a:ext cx="4912443" cy="338554"/>
          </a:xfrm>
          <a:prstGeom prst="rect">
            <a:avLst/>
          </a:prstGeom>
          <a:solidFill>
            <a:schemeClr val="bg1"/>
          </a:solidFill>
        </p:spPr>
        <p:txBody>
          <a:bodyPr wrap="square" lIns="91440" tIns="45720" rIns="91440" bIns="45720" rtlCol="0" anchor="t">
            <a:spAutoFit/>
          </a:bodyPr>
          <a:lstStyle/>
          <a:p>
            <a:r>
              <a:rPr lang="en-GB" sz="1600">
                <a:solidFill>
                  <a:srgbClr val="000000"/>
                </a:solidFill>
                <a:highlight>
                  <a:srgbClr val="FFFFFF"/>
                </a:highlight>
                <a:latin typeface="Calibri"/>
                <a:cs typeface="Calibri"/>
              </a:rPr>
              <a:t>It will provide a clear structure to explore and teach art</a:t>
            </a:r>
            <a:endParaRPr lang="en-US" sz="1600"/>
          </a:p>
        </p:txBody>
      </p:sp>
      <p:sp>
        <p:nvSpPr>
          <p:cNvPr id="10" name="TextBox 9">
            <a:extLst>
              <a:ext uri="{FF2B5EF4-FFF2-40B4-BE49-F238E27FC236}">
                <a16:creationId xmlns:a16="http://schemas.microsoft.com/office/drawing/2014/main" id="{4A581DCC-6E16-4998-0DAB-41866C17A5BA}"/>
              </a:ext>
            </a:extLst>
          </p:cNvPr>
          <p:cNvSpPr txBox="1"/>
          <p:nvPr/>
        </p:nvSpPr>
        <p:spPr>
          <a:xfrm>
            <a:off x="5808334" y="5046858"/>
            <a:ext cx="5367009" cy="584775"/>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Knowledge, skills,</a:t>
            </a:r>
            <a:r>
              <a:rPr lang="en-GB" sz="1600">
                <a:solidFill>
                  <a:schemeClr val="accent6"/>
                </a:solidFill>
                <a:highlight>
                  <a:srgbClr val="FFFFFF"/>
                </a:highlight>
                <a:latin typeface="Calibri"/>
                <a:cs typeface="Calibri"/>
              </a:rPr>
              <a:t> </a:t>
            </a:r>
            <a:r>
              <a:rPr lang="en-GB" sz="1600">
                <a:solidFill>
                  <a:srgbClr val="000000"/>
                </a:solidFill>
                <a:highlight>
                  <a:srgbClr val="FFFFFF"/>
                </a:highlight>
                <a:latin typeface="Calibri"/>
                <a:cs typeface="Calibri"/>
              </a:rPr>
              <a:t>enthusiasm, confidence amongst pupils will grow</a:t>
            </a:r>
            <a:endParaRPr lang="en-GB" sz="1600" b="0" i="0">
              <a:solidFill>
                <a:srgbClr val="000000"/>
              </a:solidFill>
              <a:effectLst/>
              <a:highlight>
                <a:srgbClr val="FFFFFF"/>
              </a:highlight>
              <a:latin typeface="Calibri"/>
              <a:cs typeface="Calibri"/>
            </a:endParaRPr>
          </a:p>
        </p:txBody>
      </p:sp>
      <p:sp>
        <p:nvSpPr>
          <p:cNvPr id="11" name="TextBox 10">
            <a:extLst>
              <a:ext uri="{FF2B5EF4-FFF2-40B4-BE49-F238E27FC236}">
                <a16:creationId xmlns:a16="http://schemas.microsoft.com/office/drawing/2014/main" id="{EA08A769-AE9C-4BAB-F7AA-F3C204CFBB24}"/>
              </a:ext>
            </a:extLst>
          </p:cNvPr>
          <p:cNvSpPr txBox="1"/>
          <p:nvPr/>
        </p:nvSpPr>
        <p:spPr>
          <a:xfrm>
            <a:off x="5464724" y="5904359"/>
            <a:ext cx="6305793" cy="584775"/>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You will feel more connected to your own creativity, experiencing new materials and techniques alongside your pupils</a:t>
            </a:r>
          </a:p>
        </p:txBody>
      </p:sp>
      <p:sp>
        <p:nvSpPr>
          <p:cNvPr id="12" name="TextBox 11">
            <a:extLst>
              <a:ext uri="{FF2B5EF4-FFF2-40B4-BE49-F238E27FC236}">
                <a16:creationId xmlns:a16="http://schemas.microsoft.com/office/drawing/2014/main" id="{0D4268DE-F217-E7CE-1C4D-00283F2C361B}"/>
              </a:ext>
            </a:extLst>
          </p:cNvPr>
          <p:cNvSpPr txBox="1"/>
          <p:nvPr/>
        </p:nvSpPr>
        <p:spPr>
          <a:xfrm>
            <a:off x="280693" y="3076108"/>
            <a:ext cx="4376763" cy="1200329"/>
          </a:xfrm>
          <a:prstGeom prst="rect">
            <a:avLst/>
          </a:prstGeom>
          <a:noFill/>
        </p:spPr>
        <p:txBody>
          <a:bodyPr wrap="square" lIns="91440" tIns="45720" rIns="91440" bIns="45720" rtlCol="0" anchor="t">
            <a:spAutoFit/>
          </a:bodyPr>
          <a:lstStyle/>
          <a:p>
            <a:r>
              <a:rPr lang="en-US" sz="2400">
                <a:latin typeface="Calibri"/>
                <a:ea typeface="Calibri"/>
                <a:cs typeface="Calibri"/>
              </a:rPr>
              <a:t>Why have we chosen the </a:t>
            </a:r>
            <a:r>
              <a:rPr lang="en-US" sz="2400" err="1">
                <a:latin typeface="Calibri"/>
                <a:ea typeface="Calibri"/>
                <a:cs typeface="Calibri"/>
              </a:rPr>
              <a:t>AccessArt</a:t>
            </a:r>
            <a:r>
              <a:rPr lang="en-US" sz="2400">
                <a:latin typeface="Calibri"/>
                <a:ea typeface="Calibri"/>
                <a:cs typeface="Calibri"/>
              </a:rPr>
              <a:t> Primary Art Curriculum for our school?</a:t>
            </a:r>
          </a:p>
        </p:txBody>
      </p:sp>
      <p:pic>
        <p:nvPicPr>
          <p:cNvPr id="14" name="Picture 13" descr="A black and white image of a bird&#10;&#10;Description automatically generated">
            <a:extLst>
              <a:ext uri="{FF2B5EF4-FFF2-40B4-BE49-F238E27FC236}">
                <a16:creationId xmlns:a16="http://schemas.microsoft.com/office/drawing/2014/main" id="{FFB7C5E8-4571-F632-37EB-EEB8C151337A}"/>
              </a:ext>
            </a:extLst>
          </p:cNvPr>
          <p:cNvPicPr>
            <a:picLocks noChangeAspect="1"/>
          </p:cNvPicPr>
          <p:nvPr/>
        </p:nvPicPr>
        <p:blipFill>
          <a:blip r:embed="rId5"/>
          <a:stretch>
            <a:fillRect/>
          </a:stretch>
        </p:blipFill>
        <p:spPr>
          <a:xfrm>
            <a:off x="280693" y="321598"/>
            <a:ext cx="1809986" cy="1037914"/>
          </a:xfrm>
          <a:prstGeom prst="rect">
            <a:avLst/>
          </a:prstGeom>
        </p:spPr>
      </p:pic>
      <p:sp>
        <p:nvSpPr>
          <p:cNvPr id="2" name="TextBox 1">
            <a:extLst>
              <a:ext uri="{FF2B5EF4-FFF2-40B4-BE49-F238E27FC236}">
                <a16:creationId xmlns:a16="http://schemas.microsoft.com/office/drawing/2014/main" id="{95A69A53-FF79-8BBE-98A1-9CA24553A495}"/>
              </a:ext>
            </a:extLst>
          </p:cNvPr>
          <p:cNvSpPr txBox="1"/>
          <p:nvPr/>
        </p:nvSpPr>
        <p:spPr>
          <a:xfrm>
            <a:off x="6534018" y="1974451"/>
            <a:ext cx="3608465" cy="338554"/>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It is flexible so we can tailor and adapt it</a:t>
            </a:r>
            <a:endParaRPr lang="en-US" sz="1600"/>
          </a:p>
        </p:txBody>
      </p:sp>
      <p:sp>
        <p:nvSpPr>
          <p:cNvPr id="4" name="TextBox 3">
            <a:extLst>
              <a:ext uri="{FF2B5EF4-FFF2-40B4-BE49-F238E27FC236}">
                <a16:creationId xmlns:a16="http://schemas.microsoft.com/office/drawing/2014/main" id="{C8CE0362-BAB2-5CF2-ECDF-B61E79CC2A09}"/>
              </a:ext>
            </a:extLst>
          </p:cNvPr>
          <p:cNvSpPr txBox="1"/>
          <p:nvPr/>
        </p:nvSpPr>
        <p:spPr>
          <a:xfrm>
            <a:off x="6316130" y="2607865"/>
            <a:ext cx="4044239" cy="338554"/>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There are supporting docs which we can adapt</a:t>
            </a:r>
            <a:endParaRPr lang="en-US" sz="1600"/>
          </a:p>
        </p:txBody>
      </p:sp>
    </p:spTree>
    <p:extLst>
      <p:ext uri="{BB962C8B-B14F-4D97-AF65-F5344CB8AC3E}">
        <p14:creationId xmlns:p14="http://schemas.microsoft.com/office/powerpoint/2010/main" val="321700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ainting of a spiral with colorful circles and squares&#10;&#10;Description automatically generated">
            <a:extLst>
              <a:ext uri="{FF2B5EF4-FFF2-40B4-BE49-F238E27FC236}">
                <a16:creationId xmlns:a16="http://schemas.microsoft.com/office/drawing/2014/main" id="{B6AB4F79-9D3F-5ECC-8E3C-461C4667B1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9"/>
          <a:stretch/>
        </p:blipFill>
        <p:spPr bwMode="auto">
          <a:xfrm>
            <a:off x="5157787" y="1"/>
            <a:ext cx="7034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2AF38-764E-A144-054E-E09B4538E024}"/>
              </a:ext>
            </a:extLst>
          </p:cNvPr>
          <p:cNvSpPr txBox="1"/>
          <p:nvPr/>
        </p:nvSpPr>
        <p:spPr>
          <a:xfrm>
            <a:off x="413611" y="2645496"/>
            <a:ext cx="4538134" cy="2062103"/>
          </a:xfrm>
          <a:prstGeom prst="rect">
            <a:avLst/>
          </a:prstGeom>
          <a:noFill/>
        </p:spPr>
        <p:txBody>
          <a:bodyPr wrap="square" lIns="91440" tIns="45720" rIns="91440" bIns="45720" rtlCol="0" anchor="t">
            <a:spAutoFit/>
          </a:bodyPr>
          <a:lstStyle/>
          <a:p>
            <a:endParaRPr lang="en-GB" sz="1600">
              <a:latin typeface="Calibri"/>
              <a:ea typeface="Calibri"/>
              <a:cs typeface="Calibri"/>
            </a:endParaRPr>
          </a:p>
          <a:p>
            <a:r>
              <a:rPr lang="en-GB" sz="1600">
                <a:latin typeface="Calibri"/>
                <a:cs typeface="Calibri"/>
              </a:rPr>
              <a:t>To ensure by the end of </a:t>
            </a:r>
            <a:r>
              <a:rPr lang="en-GB" sz="1600" err="1">
                <a:latin typeface="Calibri"/>
                <a:cs typeface="Calibri"/>
              </a:rPr>
              <a:t>Yr</a:t>
            </a:r>
            <a:r>
              <a:rPr lang="en-GB" sz="1600">
                <a:latin typeface="Calibri"/>
                <a:cs typeface="Calibri"/>
              </a:rPr>
              <a:t> 6 all pupils have found an aspect of art (making, looking, talking) that they feel like they can enjoy and excel at.</a:t>
            </a:r>
            <a:endParaRPr lang="en-GB" sz="1600">
              <a:latin typeface="Calibri"/>
              <a:ea typeface="Calibri"/>
              <a:cs typeface="Calibri"/>
            </a:endParaRPr>
          </a:p>
          <a:p>
            <a:endParaRPr lang="en-GB" sz="1600">
              <a:latin typeface="Calibri"/>
              <a:ea typeface="Calibri"/>
              <a:cs typeface="Calibri"/>
            </a:endParaRPr>
          </a:p>
          <a:p>
            <a:r>
              <a:rPr lang="en-GB" sz="1600">
                <a:latin typeface="Calibri"/>
                <a:cs typeface="Calibri"/>
              </a:rPr>
              <a:t>To help pupils understand the purposes of art, both to them as individuals and as society.</a:t>
            </a:r>
            <a:endParaRPr lang="en-GB" sz="1600">
              <a:latin typeface="Calibri"/>
              <a:ea typeface="Calibri"/>
              <a:cs typeface="Calibri"/>
            </a:endParaRPr>
          </a:p>
          <a:p>
            <a:endParaRPr lang="en-GB" sz="1600">
              <a:solidFill>
                <a:srgbClr val="000000"/>
              </a:solidFill>
              <a:latin typeface="Calibri"/>
              <a:cs typeface="Calibri"/>
            </a:endParaRPr>
          </a:p>
        </p:txBody>
      </p:sp>
      <p:sp>
        <p:nvSpPr>
          <p:cNvPr id="7" name="TextBox 6">
            <a:extLst>
              <a:ext uri="{FF2B5EF4-FFF2-40B4-BE49-F238E27FC236}">
                <a16:creationId xmlns:a16="http://schemas.microsoft.com/office/drawing/2014/main" id="{72800600-0148-69E5-3212-F68954777658}"/>
              </a:ext>
            </a:extLst>
          </p:cNvPr>
          <p:cNvSpPr txBox="1"/>
          <p:nvPr/>
        </p:nvSpPr>
        <p:spPr>
          <a:xfrm>
            <a:off x="6776637" y="1786218"/>
            <a:ext cx="4267200" cy="584775"/>
          </a:xfrm>
          <a:prstGeom prst="rect">
            <a:avLst/>
          </a:prstGeom>
          <a:solidFill>
            <a:schemeClr val="bg1"/>
          </a:solidFill>
          <a:ln>
            <a:noFill/>
          </a:ln>
        </p:spPr>
        <p:txBody>
          <a:bodyPr wrap="square" lIns="91440" tIns="45720" rIns="91440" bIns="45720" rtlCol="0" anchor="t">
            <a:spAutoFit/>
          </a:bodyPr>
          <a:lstStyle/>
          <a:p>
            <a:r>
              <a:rPr lang="en-GB" sz="1600">
                <a:solidFill>
                  <a:srgbClr val="000000"/>
                </a:solidFill>
                <a:latin typeface="Calibri"/>
                <a:cs typeface="Calibri"/>
              </a:rPr>
              <a:t>Introduce many disciplines and show how they are connected/unique</a:t>
            </a:r>
            <a:endParaRPr lang="en-US" sz="1600">
              <a:latin typeface="Calibri"/>
              <a:cs typeface="Calibri"/>
            </a:endParaRPr>
          </a:p>
        </p:txBody>
      </p:sp>
      <p:sp>
        <p:nvSpPr>
          <p:cNvPr id="8" name="TextBox 7">
            <a:extLst>
              <a:ext uri="{FF2B5EF4-FFF2-40B4-BE49-F238E27FC236}">
                <a16:creationId xmlns:a16="http://schemas.microsoft.com/office/drawing/2014/main" id="{3824CDFF-795C-6036-3314-F52F41B16AF7}"/>
              </a:ext>
            </a:extLst>
          </p:cNvPr>
          <p:cNvSpPr txBox="1"/>
          <p:nvPr/>
        </p:nvSpPr>
        <p:spPr>
          <a:xfrm>
            <a:off x="7013704" y="3058067"/>
            <a:ext cx="3793067" cy="584775"/>
          </a:xfrm>
          <a:prstGeom prst="rect">
            <a:avLst/>
          </a:prstGeom>
          <a:solidFill>
            <a:schemeClr val="bg1"/>
          </a:solidFill>
          <a:ln>
            <a:noFill/>
          </a:ln>
        </p:spPr>
        <p:txBody>
          <a:bodyPr wrap="square" lIns="91440" tIns="45720" rIns="91440" bIns="45720" rtlCol="0" anchor="t">
            <a:spAutoFit/>
          </a:bodyPr>
          <a:lstStyle/>
          <a:p>
            <a:r>
              <a:rPr lang="en-GB" sz="1600">
                <a:solidFill>
                  <a:srgbClr val="000000"/>
                </a:solidFill>
                <a:latin typeface="Calibri"/>
                <a:cs typeface="Calibri"/>
              </a:rPr>
              <a:t>Explore a diverse and contemporary range of artists</a:t>
            </a:r>
            <a:endParaRPr lang="en-US" sz="1600">
              <a:latin typeface="Calibri"/>
              <a:cs typeface="Calibri"/>
            </a:endParaRPr>
          </a:p>
        </p:txBody>
      </p:sp>
      <p:sp>
        <p:nvSpPr>
          <p:cNvPr id="9" name="TextBox 8">
            <a:extLst>
              <a:ext uri="{FF2B5EF4-FFF2-40B4-BE49-F238E27FC236}">
                <a16:creationId xmlns:a16="http://schemas.microsoft.com/office/drawing/2014/main" id="{1DDCBAE3-8C2E-94AA-FB5F-506B4924B818}"/>
              </a:ext>
            </a:extLst>
          </p:cNvPr>
          <p:cNvSpPr txBox="1"/>
          <p:nvPr/>
        </p:nvSpPr>
        <p:spPr>
          <a:xfrm>
            <a:off x="6768250" y="5827338"/>
            <a:ext cx="4464981" cy="338554"/>
          </a:xfrm>
          <a:prstGeom prst="rect">
            <a:avLst/>
          </a:prstGeom>
          <a:solidFill>
            <a:schemeClr val="bg1"/>
          </a:solidFill>
        </p:spPr>
        <p:txBody>
          <a:bodyPr wrap="square" lIns="91440" tIns="45720" rIns="91440" bIns="45720" rtlCol="0" anchor="t">
            <a:spAutoFit/>
          </a:bodyPr>
          <a:lstStyle/>
          <a:p>
            <a:r>
              <a:rPr lang="en-GB" sz="1600">
                <a:solidFill>
                  <a:srgbClr val="000000"/>
                </a:solidFill>
                <a:latin typeface="Calibri"/>
                <a:cs typeface="Calibri"/>
              </a:rPr>
              <a:t>Diverse and individual experiences &amp; outcomes</a:t>
            </a:r>
            <a:endParaRPr lang="en-GB" sz="1600">
              <a:latin typeface="Calibri"/>
              <a:cs typeface="Calibri"/>
            </a:endParaRPr>
          </a:p>
        </p:txBody>
      </p:sp>
      <p:sp>
        <p:nvSpPr>
          <p:cNvPr id="10" name="TextBox 9">
            <a:extLst>
              <a:ext uri="{FF2B5EF4-FFF2-40B4-BE49-F238E27FC236}">
                <a16:creationId xmlns:a16="http://schemas.microsoft.com/office/drawing/2014/main" id="{6E4F20F3-9A24-AA58-5B21-433CF5B46963}"/>
              </a:ext>
            </a:extLst>
          </p:cNvPr>
          <p:cNvSpPr txBox="1"/>
          <p:nvPr/>
        </p:nvSpPr>
        <p:spPr>
          <a:xfrm>
            <a:off x="6584276" y="757852"/>
            <a:ext cx="4651925" cy="338554"/>
          </a:xfrm>
          <a:prstGeom prst="rect">
            <a:avLst/>
          </a:prstGeom>
          <a:solidFill>
            <a:schemeClr val="bg1"/>
          </a:solidFill>
          <a:ln>
            <a:noFill/>
          </a:ln>
        </p:spPr>
        <p:txBody>
          <a:bodyPr wrap="square" lIns="91440" tIns="45720" rIns="91440" bIns="45720" rtlCol="0" anchor="t">
            <a:spAutoFit/>
          </a:bodyPr>
          <a:lstStyle/>
          <a:p>
            <a:r>
              <a:rPr lang="en-GB" sz="1600" b="0" i="0" u="none" strike="noStrike">
                <a:solidFill>
                  <a:srgbClr val="000000"/>
                </a:solidFill>
                <a:effectLst/>
                <a:latin typeface="Calibri"/>
                <a:cs typeface="Calibri"/>
              </a:rPr>
              <a:t>Enable an exploratory, open-ended creative journey</a:t>
            </a:r>
            <a:endParaRPr lang="en-US" sz="1600">
              <a:latin typeface="Calibri"/>
              <a:cs typeface="Calibri"/>
            </a:endParaRPr>
          </a:p>
        </p:txBody>
      </p:sp>
      <p:sp>
        <p:nvSpPr>
          <p:cNvPr id="12" name="TextBox 11">
            <a:extLst>
              <a:ext uri="{FF2B5EF4-FFF2-40B4-BE49-F238E27FC236}">
                <a16:creationId xmlns:a16="http://schemas.microsoft.com/office/drawing/2014/main" id="{5A49A922-694A-6EFC-904D-987075A85678}"/>
              </a:ext>
            </a:extLst>
          </p:cNvPr>
          <p:cNvSpPr txBox="1"/>
          <p:nvPr/>
        </p:nvSpPr>
        <p:spPr>
          <a:xfrm>
            <a:off x="1450514" y="1757018"/>
            <a:ext cx="4265346" cy="461665"/>
          </a:xfrm>
          <a:prstGeom prst="rect">
            <a:avLst/>
          </a:prstGeom>
          <a:noFill/>
        </p:spPr>
        <p:txBody>
          <a:bodyPr wrap="square" lIns="91440" tIns="45720" rIns="91440" bIns="45720" rtlCol="0" anchor="t">
            <a:spAutoFit/>
          </a:bodyPr>
          <a:lstStyle/>
          <a:p>
            <a:r>
              <a:rPr lang="en-US" sz="2400">
                <a:latin typeface="Calibri"/>
                <a:ea typeface="Calibri"/>
                <a:cs typeface="Calibri"/>
              </a:rPr>
              <a:t>Our Aims</a:t>
            </a:r>
          </a:p>
        </p:txBody>
      </p:sp>
      <p:pic>
        <p:nvPicPr>
          <p:cNvPr id="2" name="Picture 1" descr="A black and white image of a bird&#10;&#10;Description automatically generated">
            <a:extLst>
              <a:ext uri="{FF2B5EF4-FFF2-40B4-BE49-F238E27FC236}">
                <a16:creationId xmlns:a16="http://schemas.microsoft.com/office/drawing/2014/main" id="{0513F97C-2F79-BD94-0E49-89877B5D1131}"/>
              </a:ext>
            </a:extLst>
          </p:cNvPr>
          <p:cNvPicPr>
            <a:picLocks noChangeAspect="1"/>
          </p:cNvPicPr>
          <p:nvPr/>
        </p:nvPicPr>
        <p:blipFill>
          <a:blip r:embed="rId3"/>
          <a:stretch>
            <a:fillRect/>
          </a:stretch>
        </p:blipFill>
        <p:spPr>
          <a:xfrm>
            <a:off x="280693" y="248446"/>
            <a:ext cx="1809986" cy="1037914"/>
          </a:xfrm>
          <a:prstGeom prst="rect">
            <a:avLst/>
          </a:prstGeom>
        </p:spPr>
      </p:pic>
      <p:sp>
        <p:nvSpPr>
          <p:cNvPr id="3" name="TextBox 2">
            <a:extLst>
              <a:ext uri="{FF2B5EF4-FFF2-40B4-BE49-F238E27FC236}">
                <a16:creationId xmlns:a16="http://schemas.microsoft.com/office/drawing/2014/main" id="{31CF9ABA-F419-E047-741D-CC92D96B304F}"/>
              </a:ext>
            </a:extLst>
          </p:cNvPr>
          <p:cNvSpPr txBox="1"/>
          <p:nvPr/>
        </p:nvSpPr>
        <p:spPr>
          <a:xfrm>
            <a:off x="6403168" y="4552260"/>
            <a:ext cx="5195147" cy="338554"/>
          </a:xfrm>
          <a:prstGeom prst="rect">
            <a:avLst/>
          </a:prstGeom>
          <a:solidFill>
            <a:schemeClr val="bg1"/>
          </a:solidFill>
          <a:ln>
            <a:noFill/>
          </a:ln>
        </p:spPr>
        <p:txBody>
          <a:bodyPr wrap="square" lIns="91440" tIns="45720" rIns="91440" bIns="45720" rtlCol="0" anchor="t">
            <a:spAutoFit/>
          </a:bodyPr>
          <a:lstStyle/>
          <a:p>
            <a:r>
              <a:rPr lang="en-GB" sz="1600">
                <a:solidFill>
                  <a:srgbClr val="000000"/>
                </a:solidFill>
                <a:latin typeface="Calibri"/>
                <a:cs typeface="Calibri"/>
              </a:rPr>
              <a:t>Ensure the journey is varied, relevant and engaging</a:t>
            </a:r>
            <a:endParaRPr lang="en-GB" sz="1600">
              <a:latin typeface="Calibri"/>
              <a:cs typeface="Calibri"/>
            </a:endParaRPr>
          </a:p>
        </p:txBody>
      </p:sp>
      <p:sp>
        <p:nvSpPr>
          <p:cNvPr id="5" name="TextBox 4">
            <a:extLst>
              <a:ext uri="{FF2B5EF4-FFF2-40B4-BE49-F238E27FC236}">
                <a16:creationId xmlns:a16="http://schemas.microsoft.com/office/drawing/2014/main" id="{7986736A-AA9F-6956-6596-A84016F01750}"/>
              </a:ext>
            </a:extLst>
          </p:cNvPr>
          <p:cNvSpPr txBox="1"/>
          <p:nvPr/>
        </p:nvSpPr>
        <p:spPr>
          <a:xfrm>
            <a:off x="9643872" y="6510528"/>
            <a:ext cx="3840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 Ruth at Carden Primary School</a:t>
            </a:r>
            <a:endParaRPr lang="en-US" sz="1000">
              <a:solidFill>
                <a:schemeClr val="bg1"/>
              </a:solidFill>
            </a:endParaRPr>
          </a:p>
        </p:txBody>
      </p:sp>
      <p:sp>
        <p:nvSpPr>
          <p:cNvPr id="4" name="Down Arrow 3">
            <a:extLst>
              <a:ext uri="{FF2B5EF4-FFF2-40B4-BE49-F238E27FC236}">
                <a16:creationId xmlns:a16="http://schemas.microsoft.com/office/drawing/2014/main" id="{EBAB2F22-BE4F-8F47-373E-26E95943FAC9}"/>
              </a:ext>
            </a:extLst>
          </p:cNvPr>
          <p:cNvSpPr/>
          <p:nvPr/>
        </p:nvSpPr>
        <p:spPr>
          <a:xfrm>
            <a:off x="8810672" y="1196282"/>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39A1826C-062D-2854-069B-49DAFF453403}"/>
              </a:ext>
            </a:extLst>
          </p:cNvPr>
          <p:cNvSpPr/>
          <p:nvPr/>
        </p:nvSpPr>
        <p:spPr>
          <a:xfrm>
            <a:off x="8810672" y="2470869"/>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3E33BC8C-2E10-2437-9303-3C9C749FDC0A}"/>
              </a:ext>
            </a:extLst>
          </p:cNvPr>
          <p:cNvSpPr/>
          <p:nvPr/>
        </p:nvSpPr>
        <p:spPr>
          <a:xfrm>
            <a:off x="8762891" y="3820054"/>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52EE636C-6B77-3D16-62FC-064C3D8618AD}"/>
              </a:ext>
            </a:extLst>
          </p:cNvPr>
          <p:cNvSpPr/>
          <p:nvPr/>
        </p:nvSpPr>
        <p:spPr>
          <a:xfrm>
            <a:off x="8762891" y="5069555"/>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685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ainting of a pitcher and apples&#10;&#10;Description automatically generated">
            <a:extLst>
              <a:ext uri="{FF2B5EF4-FFF2-40B4-BE49-F238E27FC236}">
                <a16:creationId xmlns:a16="http://schemas.microsoft.com/office/drawing/2014/main" id="{371DEF30-55CA-A123-22E0-88D02C68475A}"/>
              </a:ext>
            </a:extLst>
          </p:cNvPr>
          <p:cNvPicPr>
            <a:picLocks noChangeAspect="1"/>
          </p:cNvPicPr>
          <p:nvPr/>
        </p:nvPicPr>
        <p:blipFill>
          <a:blip r:embed="rId3"/>
          <a:stretch>
            <a:fillRect/>
          </a:stretch>
        </p:blipFill>
        <p:spPr>
          <a:xfrm>
            <a:off x="7507438" y="-12700"/>
            <a:ext cx="4789814" cy="6959600"/>
          </a:xfrm>
          <a:prstGeom prst="rect">
            <a:avLst/>
          </a:prstGeom>
        </p:spPr>
      </p:pic>
      <p:sp>
        <p:nvSpPr>
          <p:cNvPr id="4" name="TextBox 3">
            <a:extLst>
              <a:ext uri="{FF2B5EF4-FFF2-40B4-BE49-F238E27FC236}">
                <a16:creationId xmlns:a16="http://schemas.microsoft.com/office/drawing/2014/main" id="{3DEA56B0-DBAB-8D70-A1F0-A8AC78D89346}"/>
              </a:ext>
            </a:extLst>
          </p:cNvPr>
          <p:cNvSpPr txBox="1"/>
          <p:nvPr/>
        </p:nvSpPr>
        <p:spPr>
          <a:xfrm>
            <a:off x="2836424" y="857465"/>
            <a:ext cx="3090110" cy="461665"/>
          </a:xfrm>
          <a:prstGeom prst="rect">
            <a:avLst/>
          </a:prstGeom>
          <a:solidFill>
            <a:schemeClr val="bg1"/>
          </a:solidFill>
          <a:ln>
            <a:noFill/>
          </a:ln>
        </p:spPr>
        <p:txBody>
          <a:bodyPr wrap="square" lIns="91440" tIns="45720" rIns="91440" bIns="45720" rtlCol="0" anchor="t">
            <a:spAutoFit/>
          </a:bodyPr>
          <a:lstStyle/>
          <a:p>
            <a:r>
              <a:rPr lang="en-GB" sz="2400" b="0" i="0">
                <a:solidFill>
                  <a:srgbClr val="000000"/>
                </a:solidFill>
                <a:effectLst/>
                <a:latin typeface="Calibri"/>
                <a:ea typeface="Calibri"/>
                <a:cs typeface="Calibri"/>
              </a:rPr>
              <a:t>What Teachers Think…</a:t>
            </a:r>
            <a:r>
              <a:rPr lang="en-GB" sz="2400">
                <a:solidFill>
                  <a:srgbClr val="000000"/>
                </a:solidFill>
                <a:latin typeface="Calibri"/>
                <a:ea typeface="Calibri"/>
                <a:cs typeface="Calibri"/>
              </a:rPr>
              <a:t> </a:t>
            </a:r>
            <a:endParaRPr lang="en-GB" sz="2200" b="0" i="0">
              <a:solidFill>
                <a:schemeClr val="accent6"/>
              </a:solidFill>
              <a:effectLst/>
              <a:latin typeface="Calibri"/>
              <a:ea typeface="Calibri"/>
              <a:cs typeface="Calibri"/>
            </a:endParaRPr>
          </a:p>
        </p:txBody>
      </p:sp>
      <p:pic>
        <p:nvPicPr>
          <p:cNvPr id="5122" name="Picture 2" descr="A pink background with white text&#10;&#10;Description automatically generated">
            <a:extLst>
              <a:ext uri="{FF2B5EF4-FFF2-40B4-BE49-F238E27FC236}">
                <a16:creationId xmlns:a16="http://schemas.microsoft.com/office/drawing/2014/main" id="{05905F25-6C24-F9A2-0493-534BFBFE9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014" y="4154696"/>
            <a:ext cx="3337234" cy="18893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een background with white text&#10;&#10;Description automatically generated">
            <a:extLst>
              <a:ext uri="{FF2B5EF4-FFF2-40B4-BE49-F238E27FC236}">
                <a16:creationId xmlns:a16="http://schemas.microsoft.com/office/drawing/2014/main" id="{95BC457D-8A70-72A2-E63F-FBDEC4F625CE}"/>
              </a:ext>
            </a:extLst>
          </p:cNvPr>
          <p:cNvPicPr>
            <a:picLocks noChangeAspect="1"/>
          </p:cNvPicPr>
          <p:nvPr/>
        </p:nvPicPr>
        <p:blipFill>
          <a:blip r:embed="rId5"/>
          <a:stretch>
            <a:fillRect/>
          </a:stretch>
        </p:blipFill>
        <p:spPr>
          <a:xfrm>
            <a:off x="411098" y="4143763"/>
            <a:ext cx="3362985" cy="1897013"/>
          </a:xfrm>
          <a:prstGeom prst="rect">
            <a:avLst/>
          </a:prstGeom>
        </p:spPr>
      </p:pic>
      <p:sp>
        <p:nvSpPr>
          <p:cNvPr id="2" name="TextBox 1">
            <a:extLst>
              <a:ext uri="{FF2B5EF4-FFF2-40B4-BE49-F238E27FC236}">
                <a16:creationId xmlns:a16="http://schemas.microsoft.com/office/drawing/2014/main" id="{05999569-E749-6AE5-BF6F-DA079D4E5C5A}"/>
              </a:ext>
            </a:extLst>
          </p:cNvPr>
          <p:cNvSpPr txBox="1"/>
          <p:nvPr/>
        </p:nvSpPr>
        <p:spPr>
          <a:xfrm>
            <a:off x="411098" y="1562105"/>
            <a:ext cx="6940659" cy="2554545"/>
          </a:xfrm>
          <a:prstGeom prst="rect">
            <a:avLst/>
          </a:prstGeom>
          <a:solidFill>
            <a:schemeClr val="bg1"/>
          </a:solidFill>
          <a:ln>
            <a:noFill/>
          </a:ln>
        </p:spPr>
        <p:txBody>
          <a:bodyPr wrap="square" lIns="91440" tIns="45720" rIns="91440" bIns="45720" rtlCol="0" anchor="t">
            <a:spAutoFit/>
          </a:bodyPr>
          <a:lstStyle/>
          <a:p>
            <a:r>
              <a:rPr lang="en-GB" sz="1600" b="0" i="0">
                <a:effectLst/>
                <a:latin typeface="Calibri"/>
                <a:ea typeface="Calibri"/>
                <a:cs typeface="Calibri"/>
              </a:rPr>
              <a:t>Over 67% of </a:t>
            </a:r>
            <a:r>
              <a:rPr lang="en-GB" sz="1600">
                <a:latin typeface="Calibri"/>
                <a:ea typeface="Calibri"/>
                <a:cs typeface="Calibri"/>
              </a:rPr>
              <a:t>teachers who responded</a:t>
            </a:r>
            <a:r>
              <a:rPr lang="en-GB" sz="1600" b="0" i="0">
                <a:effectLst/>
                <a:latin typeface="Calibri"/>
                <a:ea typeface="Calibri"/>
                <a:cs typeface="Calibri"/>
              </a:rPr>
              <a:t> who have used AccessArt Primary Art Curriculum for a term or more, feel that their visual </a:t>
            </a:r>
            <a:r>
              <a:rPr lang="en-GB" sz="1600">
                <a:latin typeface="Calibri"/>
                <a:ea typeface="Calibri"/>
                <a:cs typeface="Calibri"/>
              </a:rPr>
              <a:t>art</a:t>
            </a:r>
            <a:r>
              <a:rPr lang="en-GB" sz="1600" b="0" i="0">
                <a:effectLst/>
                <a:latin typeface="Calibri"/>
                <a:ea typeface="Calibri"/>
                <a:cs typeface="Calibri"/>
              </a:rPr>
              <a:t> curriculum is now more diverse, contemporary and relevant.</a:t>
            </a:r>
          </a:p>
          <a:p>
            <a:endParaRPr lang="en-GB" sz="1600">
              <a:solidFill>
                <a:srgbClr val="000000"/>
              </a:solidFill>
              <a:latin typeface="Calibri" panose="020F0502020204030204" pitchFamily="34" charset="0"/>
              <a:ea typeface="Calibri"/>
              <a:cs typeface="Calibri" panose="020F0502020204030204" pitchFamily="34" charset="0"/>
            </a:endParaRPr>
          </a:p>
          <a:p>
            <a:r>
              <a:rPr lang="en-GB" sz="1600" b="0" i="0">
                <a:solidFill>
                  <a:srgbClr val="000000"/>
                </a:solidFill>
                <a:effectLst/>
                <a:latin typeface="Calibri"/>
                <a:ea typeface="Calibri"/>
                <a:cs typeface="Calibri"/>
              </a:rPr>
              <a:t>Over 66% of teachers feel that they now have a clear structure from which to explore art, and that they understand how their teaching fitted into the bigger picture in school.</a:t>
            </a:r>
            <a:r>
              <a:rPr lang="en-GB" sz="1600">
                <a:solidFill>
                  <a:srgbClr val="000000"/>
                </a:solidFill>
                <a:latin typeface="Calibri"/>
                <a:ea typeface="Calibri"/>
                <a:cs typeface="Calibri"/>
              </a:rPr>
              <a:t> </a:t>
            </a:r>
            <a:endParaRPr lang="en-GB" sz="1600" b="0" i="0">
              <a:solidFill>
                <a:srgbClr val="000000"/>
              </a:solidFill>
              <a:effectLst/>
              <a:latin typeface="Calibri" panose="020F0502020204030204" pitchFamily="34" charset="0"/>
              <a:ea typeface="Calibri"/>
              <a:cs typeface="Calibri" panose="020F0502020204030204" pitchFamily="34" charset="0"/>
            </a:endParaRPr>
          </a:p>
          <a:p>
            <a:endParaRPr lang="en-GB" sz="1600">
              <a:solidFill>
                <a:srgbClr val="000000"/>
              </a:solidFill>
              <a:latin typeface="Calibri" panose="020F0502020204030204" pitchFamily="34" charset="0"/>
              <a:ea typeface="Calibri"/>
              <a:cs typeface="Calibri" panose="020F0502020204030204" pitchFamily="34" charset="0"/>
            </a:endParaRPr>
          </a:p>
          <a:p>
            <a:r>
              <a:rPr lang="en-GB" sz="1600" b="0" i="0">
                <a:solidFill>
                  <a:srgbClr val="000000"/>
                </a:solidFill>
                <a:effectLst/>
                <a:latin typeface="Calibri"/>
                <a:ea typeface="Calibri"/>
                <a:cs typeface="Calibri"/>
              </a:rPr>
              <a:t>62% of teachers have a better understanding of the importance of an open-ended exploratory approach and how to enable this kind of learning</a:t>
            </a:r>
            <a:r>
              <a:rPr lang="en-GB" sz="1600">
                <a:solidFill>
                  <a:srgbClr val="000000"/>
                </a:solidFill>
                <a:latin typeface="Calibri"/>
                <a:ea typeface="Calibri"/>
                <a:cs typeface="Calibri"/>
              </a:rPr>
              <a:t>.*</a:t>
            </a:r>
            <a:endParaRPr lang="en-GB" sz="1600" b="0" i="0">
              <a:solidFill>
                <a:srgbClr val="000000"/>
              </a:solidFill>
              <a:effectLst/>
              <a:latin typeface="Calibri"/>
              <a:ea typeface="Calibri"/>
              <a:cs typeface="Calibri"/>
            </a:endParaRPr>
          </a:p>
        </p:txBody>
      </p:sp>
      <p:sp>
        <p:nvSpPr>
          <p:cNvPr id="3" name="TextBox 2">
            <a:extLst>
              <a:ext uri="{FF2B5EF4-FFF2-40B4-BE49-F238E27FC236}">
                <a16:creationId xmlns:a16="http://schemas.microsoft.com/office/drawing/2014/main" id="{CB0CFABC-E849-A1F8-F7BF-8EED15E7490F}"/>
              </a:ext>
            </a:extLst>
          </p:cNvPr>
          <p:cNvSpPr txBox="1"/>
          <p:nvPr/>
        </p:nvSpPr>
        <p:spPr>
          <a:xfrm>
            <a:off x="328574" y="6319827"/>
            <a:ext cx="4430484" cy="276999"/>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*Statistics and Quotes taken from </a:t>
            </a:r>
            <a:r>
              <a:rPr lang="en-US" sz="1200">
                <a:latin typeface="Calibri" panose="020F0502020204030204" pitchFamily="34" charset="0"/>
                <a:cs typeface="Calibri" panose="020F0502020204030204" pitchFamily="34" charset="0"/>
                <a:hlinkClick r:id="rId6"/>
              </a:rPr>
              <a:t>User Survey Report October 2023 </a:t>
            </a:r>
            <a:endParaRPr lang="en-US" sz="1200">
              <a:latin typeface="Calibri" panose="020F0502020204030204" pitchFamily="34" charset="0"/>
              <a:cs typeface="Calibri" panose="020F0502020204030204" pitchFamily="34" charset="0"/>
            </a:endParaRPr>
          </a:p>
        </p:txBody>
      </p:sp>
      <p:pic>
        <p:nvPicPr>
          <p:cNvPr id="5" name="Picture 4" descr="A black and white image of a bird&#10;&#10;Description automatically generated">
            <a:extLst>
              <a:ext uri="{FF2B5EF4-FFF2-40B4-BE49-F238E27FC236}">
                <a16:creationId xmlns:a16="http://schemas.microsoft.com/office/drawing/2014/main" id="{DBA6D7DC-8616-F2EB-0133-EBD0FB8B067A}"/>
              </a:ext>
            </a:extLst>
          </p:cNvPr>
          <p:cNvPicPr>
            <a:picLocks noChangeAspect="1"/>
          </p:cNvPicPr>
          <p:nvPr/>
        </p:nvPicPr>
        <p:blipFill>
          <a:blip r:embed="rId7"/>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6773D4C2-13F1-FF37-895D-04D358889C88}"/>
              </a:ext>
            </a:extLst>
          </p:cNvPr>
          <p:cNvSpPr txBox="1"/>
          <p:nvPr/>
        </p:nvSpPr>
        <p:spPr>
          <a:xfrm>
            <a:off x="10271760" y="6455664"/>
            <a:ext cx="3840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ea typeface="+mn-lt"/>
                <a:cs typeface="+mn-lt"/>
              </a:rPr>
              <a:t>Year 6, Sheffield High School</a:t>
            </a:r>
            <a:endParaRPr lang="en-US" sz="1000" dirty="0">
              <a:solidFill>
                <a:schemeClr val="bg1"/>
              </a:solidFill>
            </a:endParaRPr>
          </a:p>
        </p:txBody>
      </p:sp>
    </p:spTree>
    <p:extLst>
      <p:ext uri="{BB962C8B-B14F-4D97-AF65-F5344CB8AC3E}">
        <p14:creationId xmlns:p14="http://schemas.microsoft.com/office/powerpoint/2010/main" val="45070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painting on a table&#10;&#10;Description automatically generated">
            <a:extLst>
              <a:ext uri="{FF2B5EF4-FFF2-40B4-BE49-F238E27FC236}">
                <a16:creationId xmlns:a16="http://schemas.microsoft.com/office/drawing/2014/main" id="{4BFD639C-BF21-F995-7C16-31B465AB7681}"/>
              </a:ext>
            </a:extLst>
          </p:cNvPr>
          <p:cNvPicPr>
            <a:picLocks noChangeAspect="1"/>
          </p:cNvPicPr>
          <p:nvPr/>
        </p:nvPicPr>
        <p:blipFill rotWithShape="1">
          <a:blip r:embed="rId2"/>
          <a:srcRect l="19372" r="2066" b="215"/>
          <a:stretch/>
        </p:blipFill>
        <p:spPr>
          <a:xfrm>
            <a:off x="6719969" y="-97971"/>
            <a:ext cx="5490414" cy="6973604"/>
          </a:xfrm>
          <a:prstGeom prst="rect">
            <a:avLst/>
          </a:prstGeom>
        </p:spPr>
      </p:pic>
      <p:sp>
        <p:nvSpPr>
          <p:cNvPr id="6" name="TextBox 5">
            <a:extLst>
              <a:ext uri="{FF2B5EF4-FFF2-40B4-BE49-F238E27FC236}">
                <a16:creationId xmlns:a16="http://schemas.microsoft.com/office/drawing/2014/main" id="{0C31E960-D51A-72C0-EE03-176ED21C88F1}"/>
              </a:ext>
            </a:extLst>
          </p:cNvPr>
          <p:cNvSpPr txBox="1"/>
          <p:nvPr/>
        </p:nvSpPr>
        <p:spPr>
          <a:xfrm>
            <a:off x="573514" y="2494193"/>
            <a:ext cx="5522887" cy="1107996"/>
          </a:xfrm>
          <a:prstGeom prst="rect">
            <a:avLst/>
          </a:prstGeom>
          <a:solidFill>
            <a:schemeClr val="bg1"/>
          </a:solidFill>
        </p:spPr>
        <p:txBody>
          <a:bodyPr wrap="square" lIns="91440" tIns="45720" rIns="91440" bIns="45720" rtlCol="0" anchor="t">
            <a:spAutoFit/>
          </a:bodyPr>
          <a:lstStyle/>
          <a:p>
            <a:r>
              <a:rPr lang="en-GB" sz="1600">
                <a:latin typeface="Calibri"/>
                <a:ea typeface="Calibri"/>
                <a:cs typeface="Calibri"/>
              </a:rPr>
              <a:t>Teachers who have been using the curriculum for at least one term or more have </a:t>
            </a:r>
            <a:r>
              <a:rPr lang="en-GB" sz="1600" b="0" i="0">
                <a:solidFill>
                  <a:srgbClr val="000000"/>
                </a:solidFill>
                <a:effectLst/>
                <a:latin typeface="Calibri"/>
                <a:ea typeface="Calibri"/>
                <a:cs typeface="Calibri"/>
              </a:rPr>
              <a:t>seen large increases in confidence, enthusiasm, skills and knowledge from the children.</a:t>
            </a:r>
            <a:r>
              <a:rPr lang="en-GB" sz="1600">
                <a:solidFill>
                  <a:srgbClr val="000000"/>
                </a:solidFill>
                <a:latin typeface="Calibri"/>
                <a:ea typeface="Calibri"/>
                <a:cs typeface="Calibri"/>
              </a:rPr>
              <a:t> </a:t>
            </a:r>
            <a:endParaRPr lang="en-GB" sz="1600" b="0" i="0">
              <a:solidFill>
                <a:schemeClr val="accent6"/>
              </a:solidFill>
              <a:effectLst/>
              <a:latin typeface="Calibri"/>
              <a:ea typeface="Calibri"/>
              <a:cs typeface="Calibri"/>
            </a:endParaRPr>
          </a:p>
          <a:p>
            <a:endParaRPr lang="en-US"/>
          </a:p>
        </p:txBody>
      </p:sp>
      <p:sp>
        <p:nvSpPr>
          <p:cNvPr id="8" name="TextBox 7">
            <a:extLst>
              <a:ext uri="{FF2B5EF4-FFF2-40B4-BE49-F238E27FC236}">
                <a16:creationId xmlns:a16="http://schemas.microsoft.com/office/drawing/2014/main" id="{40F1E0E6-1584-4C86-BCA9-CF9C434DB8AD}"/>
              </a:ext>
            </a:extLst>
          </p:cNvPr>
          <p:cNvSpPr txBox="1"/>
          <p:nvPr/>
        </p:nvSpPr>
        <p:spPr>
          <a:xfrm>
            <a:off x="7226884" y="764188"/>
            <a:ext cx="4577444" cy="584775"/>
          </a:xfrm>
          <a:prstGeom prst="rect">
            <a:avLst/>
          </a:prstGeom>
          <a:solidFill>
            <a:schemeClr val="bg1"/>
          </a:solidFill>
        </p:spPr>
        <p:txBody>
          <a:bodyPr wrap="square" lIns="91440" tIns="45720" rIns="91440" bIns="45720" rtlCol="0" anchor="t">
            <a:spAutoFit/>
          </a:bodyPr>
          <a:lstStyle/>
          <a:p>
            <a:pPr algn="l"/>
            <a:r>
              <a:rPr lang="en-GB" sz="1600" b="0" i="0">
                <a:solidFill>
                  <a:srgbClr val="000000"/>
                </a:solidFill>
                <a:effectLst/>
                <a:latin typeface="Calibri"/>
                <a:cs typeface="Calibri"/>
              </a:rPr>
              <a:t>Teachers reported the following behaviours had been developed through Curriculum use:</a:t>
            </a:r>
          </a:p>
        </p:txBody>
      </p:sp>
      <p:sp>
        <p:nvSpPr>
          <p:cNvPr id="13" name="TextBox 12">
            <a:extLst>
              <a:ext uri="{FF2B5EF4-FFF2-40B4-BE49-F238E27FC236}">
                <a16:creationId xmlns:a16="http://schemas.microsoft.com/office/drawing/2014/main" id="{44A5F4BA-CB8A-12B9-EA06-4941B20D8544}"/>
              </a:ext>
            </a:extLst>
          </p:cNvPr>
          <p:cNvSpPr txBox="1"/>
          <p:nvPr/>
        </p:nvSpPr>
        <p:spPr>
          <a:xfrm>
            <a:off x="8137372" y="2059160"/>
            <a:ext cx="2667653" cy="338554"/>
          </a:xfrm>
          <a:prstGeom prst="rect">
            <a:avLst/>
          </a:prstGeom>
          <a:solidFill>
            <a:schemeClr val="bg1"/>
          </a:solidFill>
          <a:ln>
            <a:noFill/>
          </a:ln>
        </p:spPr>
        <p:txBody>
          <a:bodyPr wrap="square" lIns="91440" tIns="45720" rIns="91440" bIns="45720" rtlCol="0" anchor="t">
            <a:spAutoFit/>
          </a:bodyPr>
          <a:lstStyle/>
          <a:p>
            <a:pPr algn="l"/>
            <a:r>
              <a:rPr lang="en-GB" sz="1600" b="0" i="0">
                <a:solidFill>
                  <a:srgbClr val="000000"/>
                </a:solidFill>
                <a:effectLst/>
                <a:latin typeface="Calibri"/>
                <a:cs typeface="Calibri"/>
              </a:rPr>
              <a:t>Enjoyment of Exploring 92.8%</a:t>
            </a:r>
          </a:p>
        </p:txBody>
      </p:sp>
      <p:sp>
        <p:nvSpPr>
          <p:cNvPr id="14" name="TextBox 13">
            <a:extLst>
              <a:ext uri="{FF2B5EF4-FFF2-40B4-BE49-F238E27FC236}">
                <a16:creationId xmlns:a16="http://schemas.microsoft.com/office/drawing/2014/main" id="{48E54EC7-CF78-9E54-EB76-FDD110009849}"/>
              </a:ext>
            </a:extLst>
          </p:cNvPr>
          <p:cNvSpPr txBox="1"/>
          <p:nvPr/>
        </p:nvSpPr>
        <p:spPr>
          <a:xfrm>
            <a:off x="7685466" y="3048993"/>
            <a:ext cx="3565289" cy="338554"/>
          </a:xfrm>
          <a:prstGeom prst="rect">
            <a:avLst/>
          </a:prstGeom>
          <a:solidFill>
            <a:schemeClr val="bg1"/>
          </a:solidFill>
          <a:ln>
            <a:noFill/>
          </a:ln>
        </p:spPr>
        <p:txBody>
          <a:bodyPr wrap="square" lIns="91440" tIns="45720" rIns="91440" bIns="45720" rtlCol="0" anchor="t">
            <a:spAutoFit/>
          </a:bodyPr>
          <a:lstStyle/>
          <a:p>
            <a:r>
              <a:rPr lang="en-GB" sz="1600" b="0" i="0">
                <a:solidFill>
                  <a:srgbClr val="000000"/>
                </a:solidFill>
                <a:effectLst/>
                <a:latin typeface="Calibri"/>
                <a:cs typeface="Calibri"/>
              </a:rPr>
              <a:t>Willingness to Take Creative Risks 82.1%</a:t>
            </a:r>
          </a:p>
        </p:txBody>
      </p:sp>
      <p:sp>
        <p:nvSpPr>
          <p:cNvPr id="15" name="TextBox 14">
            <a:extLst>
              <a:ext uri="{FF2B5EF4-FFF2-40B4-BE49-F238E27FC236}">
                <a16:creationId xmlns:a16="http://schemas.microsoft.com/office/drawing/2014/main" id="{5CF8ADCA-0D1F-CF6B-0A41-1182A3B17FBD}"/>
              </a:ext>
            </a:extLst>
          </p:cNvPr>
          <p:cNvSpPr txBox="1"/>
          <p:nvPr/>
        </p:nvSpPr>
        <p:spPr>
          <a:xfrm>
            <a:off x="8549584" y="5500832"/>
            <a:ext cx="1935479" cy="350746"/>
          </a:xfrm>
          <a:prstGeom prst="rect">
            <a:avLst/>
          </a:prstGeom>
          <a:solidFill>
            <a:schemeClr val="bg1"/>
          </a:solidFill>
          <a:ln>
            <a:noFill/>
          </a:ln>
        </p:spPr>
        <p:txBody>
          <a:bodyPr wrap="square" lIns="91440" tIns="45720" rIns="91440" bIns="45720" rtlCol="0" anchor="t">
            <a:spAutoFit/>
          </a:bodyPr>
          <a:lstStyle/>
          <a:p>
            <a:r>
              <a:rPr lang="en-GB" sz="1600" b="0" i="0">
                <a:solidFill>
                  <a:srgbClr val="000000"/>
                </a:solidFill>
                <a:effectLst/>
                <a:latin typeface="Calibri"/>
                <a:cs typeface="Calibri"/>
              </a:rPr>
              <a:t>Sharing Ideas 60.7%</a:t>
            </a:r>
          </a:p>
        </p:txBody>
      </p:sp>
      <p:sp>
        <p:nvSpPr>
          <p:cNvPr id="16" name="TextBox 15">
            <a:extLst>
              <a:ext uri="{FF2B5EF4-FFF2-40B4-BE49-F238E27FC236}">
                <a16:creationId xmlns:a16="http://schemas.microsoft.com/office/drawing/2014/main" id="{F74DA8BF-F447-1928-662E-65920765818F}"/>
              </a:ext>
            </a:extLst>
          </p:cNvPr>
          <p:cNvSpPr txBox="1"/>
          <p:nvPr/>
        </p:nvSpPr>
        <p:spPr>
          <a:xfrm>
            <a:off x="8233462" y="4250116"/>
            <a:ext cx="2571422" cy="338554"/>
          </a:xfrm>
          <a:prstGeom prst="rect">
            <a:avLst/>
          </a:prstGeom>
          <a:solidFill>
            <a:schemeClr val="bg1"/>
          </a:solidFill>
          <a:ln>
            <a:noFill/>
          </a:ln>
        </p:spPr>
        <p:txBody>
          <a:bodyPr wrap="square" lIns="91440" tIns="45720" rIns="91440" bIns="45720" rtlCol="0" anchor="t">
            <a:spAutoFit/>
          </a:bodyPr>
          <a:lstStyle/>
          <a:p>
            <a:r>
              <a:rPr lang="en-GB" sz="1600" b="0" i="0">
                <a:solidFill>
                  <a:srgbClr val="000000"/>
                </a:solidFill>
                <a:effectLst/>
                <a:latin typeface="Calibri"/>
                <a:cs typeface="Calibri"/>
              </a:rPr>
              <a:t>Pleasure in Discovery 60.1%</a:t>
            </a:r>
          </a:p>
        </p:txBody>
      </p:sp>
      <p:sp>
        <p:nvSpPr>
          <p:cNvPr id="20" name="TextBox 19">
            <a:extLst>
              <a:ext uri="{FF2B5EF4-FFF2-40B4-BE49-F238E27FC236}">
                <a16:creationId xmlns:a16="http://schemas.microsoft.com/office/drawing/2014/main" id="{FA824220-11FC-C8DD-4ADC-F838CE187110}"/>
              </a:ext>
            </a:extLst>
          </p:cNvPr>
          <p:cNvSpPr txBox="1"/>
          <p:nvPr/>
        </p:nvSpPr>
        <p:spPr>
          <a:xfrm>
            <a:off x="609074" y="1765006"/>
            <a:ext cx="4087587" cy="461665"/>
          </a:xfrm>
          <a:prstGeom prst="rect">
            <a:avLst/>
          </a:prstGeom>
          <a:noFill/>
        </p:spPr>
        <p:txBody>
          <a:bodyPr wrap="square" lIns="91440" tIns="45720" rIns="91440" bIns="45720" rtlCol="0" anchor="t">
            <a:spAutoFit/>
          </a:bodyPr>
          <a:lstStyle/>
          <a:p>
            <a:r>
              <a:rPr lang="en-US" sz="2400">
                <a:latin typeface="Calibri"/>
                <a:ea typeface="Calibri"/>
                <a:cs typeface="Calibri"/>
              </a:rPr>
              <a:t>Impact on Children</a:t>
            </a:r>
          </a:p>
        </p:txBody>
      </p:sp>
      <p:sp>
        <p:nvSpPr>
          <p:cNvPr id="21" name="TextBox 20">
            <a:extLst>
              <a:ext uri="{FF2B5EF4-FFF2-40B4-BE49-F238E27FC236}">
                <a16:creationId xmlns:a16="http://schemas.microsoft.com/office/drawing/2014/main" id="{7E86BFD0-FDBD-2BC3-F4A2-40D871865544}"/>
              </a:ext>
            </a:extLst>
          </p:cNvPr>
          <p:cNvSpPr txBox="1"/>
          <p:nvPr/>
        </p:nvSpPr>
        <p:spPr>
          <a:xfrm>
            <a:off x="517073" y="6250794"/>
            <a:ext cx="4430484" cy="276999"/>
          </a:xfrm>
          <a:prstGeom prst="rect">
            <a:avLst/>
          </a:prstGeom>
          <a:noFill/>
        </p:spPr>
        <p:txBody>
          <a:bodyPr wrap="square" lIns="91440" tIns="45720" rIns="91440" bIns="45720" rtlCol="0" anchor="t">
            <a:spAutoFit/>
          </a:bodyPr>
          <a:lstStyle/>
          <a:p>
            <a:r>
              <a:rPr lang="en-US" sz="1200">
                <a:latin typeface="Calibri"/>
                <a:ea typeface="Calibri"/>
                <a:cs typeface="Calibri"/>
              </a:rPr>
              <a:t>Statistics taken from </a:t>
            </a:r>
            <a:r>
              <a:rPr lang="en-US" sz="1200">
                <a:latin typeface="Calibri"/>
                <a:ea typeface="Calibri"/>
                <a:cs typeface="Calibri"/>
                <a:hlinkClick r:id="rId3"/>
              </a:rPr>
              <a:t>User Survey Report October 2023 </a:t>
            </a:r>
            <a:endParaRPr lang="en-US" sz="1200">
              <a:latin typeface="Calibri" panose="020F0502020204030204" pitchFamily="34" charset="0"/>
              <a:cs typeface="Calibri" panose="020F0502020204030204" pitchFamily="34" charset="0"/>
            </a:endParaRPr>
          </a:p>
        </p:txBody>
      </p:sp>
      <p:pic>
        <p:nvPicPr>
          <p:cNvPr id="22" name="Picture 21" descr="A black and white image of a bird&#10;&#10;Description automatically generated">
            <a:extLst>
              <a:ext uri="{FF2B5EF4-FFF2-40B4-BE49-F238E27FC236}">
                <a16:creationId xmlns:a16="http://schemas.microsoft.com/office/drawing/2014/main" id="{D0416C67-FF14-9DD0-37C7-B08C3F68A4DF}"/>
              </a:ext>
            </a:extLst>
          </p:cNvPr>
          <p:cNvPicPr>
            <a:picLocks noChangeAspect="1"/>
          </p:cNvPicPr>
          <p:nvPr/>
        </p:nvPicPr>
        <p:blipFill>
          <a:blip r:embed="rId4"/>
          <a:stretch>
            <a:fillRect/>
          </a:stretch>
        </p:blipFill>
        <p:spPr>
          <a:xfrm>
            <a:off x="280693" y="248446"/>
            <a:ext cx="1809986" cy="1037914"/>
          </a:xfrm>
          <a:prstGeom prst="rect">
            <a:avLst/>
          </a:prstGeom>
        </p:spPr>
      </p:pic>
      <p:pic>
        <p:nvPicPr>
          <p:cNvPr id="3" name="Picture 2" descr="A graph of average and average&#10;&#10;Description automatically generated">
            <a:extLst>
              <a:ext uri="{FF2B5EF4-FFF2-40B4-BE49-F238E27FC236}">
                <a16:creationId xmlns:a16="http://schemas.microsoft.com/office/drawing/2014/main" id="{CF378D13-53A0-6048-E0BE-F1F9E09C583C}"/>
              </a:ext>
            </a:extLst>
          </p:cNvPr>
          <p:cNvPicPr>
            <a:picLocks noChangeAspect="1"/>
          </p:cNvPicPr>
          <p:nvPr/>
        </p:nvPicPr>
        <p:blipFill>
          <a:blip r:embed="rId5"/>
          <a:stretch>
            <a:fillRect/>
          </a:stretch>
        </p:blipFill>
        <p:spPr>
          <a:xfrm>
            <a:off x="182880" y="3802524"/>
            <a:ext cx="6376416" cy="2239991"/>
          </a:xfrm>
          <a:prstGeom prst="rect">
            <a:avLst/>
          </a:prstGeom>
        </p:spPr>
      </p:pic>
      <p:sp>
        <p:nvSpPr>
          <p:cNvPr id="5" name="TextBox 4">
            <a:extLst>
              <a:ext uri="{FF2B5EF4-FFF2-40B4-BE49-F238E27FC236}">
                <a16:creationId xmlns:a16="http://schemas.microsoft.com/office/drawing/2014/main" id="{580F2755-CACD-AAF7-BFDD-5A1605840E8E}"/>
              </a:ext>
            </a:extLst>
          </p:cNvPr>
          <p:cNvSpPr txBox="1"/>
          <p:nvPr/>
        </p:nvSpPr>
        <p:spPr>
          <a:xfrm>
            <a:off x="3473410" y="4399031"/>
            <a:ext cx="1224810"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t>Pupils' Confidence</a:t>
            </a:r>
            <a:endParaRPr lang="en-US"/>
          </a:p>
        </p:txBody>
      </p:sp>
      <p:sp>
        <p:nvSpPr>
          <p:cNvPr id="9" name="TextBox 8">
            <a:extLst>
              <a:ext uri="{FF2B5EF4-FFF2-40B4-BE49-F238E27FC236}">
                <a16:creationId xmlns:a16="http://schemas.microsoft.com/office/drawing/2014/main" id="{DC10882C-2CE8-5784-4CF6-A8E3428885E7}"/>
              </a:ext>
            </a:extLst>
          </p:cNvPr>
          <p:cNvSpPr txBox="1"/>
          <p:nvPr/>
        </p:nvSpPr>
        <p:spPr>
          <a:xfrm>
            <a:off x="334965" y="4416942"/>
            <a:ext cx="1171908"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t>Pupils' Confidence</a:t>
            </a:r>
            <a:endParaRPr lang="en-US"/>
          </a:p>
        </p:txBody>
      </p:sp>
    </p:spTree>
    <p:extLst>
      <p:ext uri="{BB962C8B-B14F-4D97-AF65-F5344CB8AC3E}">
        <p14:creationId xmlns:p14="http://schemas.microsoft.com/office/powerpoint/2010/main" val="3914999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2405607" y="2613392"/>
            <a:ext cx="738078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To Do: </a:t>
            </a:r>
            <a:endParaRPr lang="en-US" sz="3200"/>
          </a:p>
          <a:p>
            <a:pPr algn="ctr"/>
            <a:br>
              <a:rPr lang="en-US" sz="3200" dirty="0"/>
            </a:br>
            <a:r>
              <a:rPr lang="en-US" dirty="0"/>
              <a:t>Take a look at the </a:t>
            </a:r>
            <a:r>
              <a:rPr lang="en-US" dirty="0">
                <a:hlinkClick r:id="rId2"/>
              </a:rPr>
              <a:t>AccessArt Impact &amp; Evidence Report</a:t>
            </a:r>
          </a:p>
          <a:p>
            <a:pPr algn="ctr"/>
            <a:endParaRPr lang="en-US" dirty="0"/>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3"/>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97261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321004"/>
            <a:ext cx="515133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latin typeface="Calibri"/>
                <a:ea typeface="Calibri"/>
                <a:cs typeface="Calibri"/>
              </a:rPr>
              <a:t>The Structure of the Curriculum</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668016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69880211DF6447BCB26882321B2AF3" ma:contentTypeVersion="18" ma:contentTypeDescription="Create a new document." ma:contentTypeScope="" ma:versionID="308a66f0e33ef92e63ffa0da8171ee18">
  <xsd:schema xmlns:xsd="http://www.w3.org/2001/XMLSchema" xmlns:xs="http://www.w3.org/2001/XMLSchema" xmlns:p="http://schemas.microsoft.com/office/2006/metadata/properties" xmlns:ns2="f1be06d3-62d2-4679-9f5e-a33e5fdedaf1" xmlns:ns3="67773c84-b45a-473a-be90-351921e5214f" targetNamespace="http://schemas.microsoft.com/office/2006/metadata/properties" ma:root="true" ma:fieldsID="27b9ec47e242f82f513b6943327dc48e" ns2:_="" ns3:_="">
    <xsd:import namespace="f1be06d3-62d2-4679-9f5e-a33e5fdedaf1"/>
    <xsd:import namespace="67773c84-b45a-473a-be90-351921e521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e06d3-62d2-4679-9f5e-a33e5fded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c4dea53-6f4f-4a43-a144-79e9027a64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773c84-b45a-473a-be90-351921e521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7f0df6f-3ed2-4692-bad1-22d73dbd9bd1}" ma:internalName="TaxCatchAll" ma:showField="CatchAllData" ma:web="67773c84-b45a-473a-be90-351921e52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1be06d3-62d2-4679-9f5e-a33e5fdedaf1">
      <Terms xmlns="http://schemas.microsoft.com/office/infopath/2007/PartnerControls"/>
    </lcf76f155ced4ddcb4097134ff3c332f>
    <TaxCatchAll xmlns="67773c84-b45a-473a-be90-351921e521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E4B67-EAFD-4C1F-9A9E-4AB90EC90FAD}">
  <ds:schemaRefs>
    <ds:schemaRef ds:uri="67773c84-b45a-473a-be90-351921e5214f"/>
    <ds:schemaRef ds:uri="f1be06d3-62d2-4679-9f5e-a33e5fdeda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ADDBAC0-3511-496C-B54A-1BDC445C2AB6}">
  <ds:schemaRefs>
    <ds:schemaRef ds:uri="67773c84-b45a-473a-be90-351921e5214f"/>
    <ds:schemaRef ds:uri="f1be06d3-62d2-4679-9f5e-a33e5fdeda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207519-3771-476D-A1AF-4E7AC9CE23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2020</Words>
  <Application>Microsoft Macintosh PowerPoint</Application>
  <PresentationFormat>Widescreen</PresentationFormat>
  <Paragraphs>203</Paragraphs>
  <Slides>33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Aptos</vt:lpstr>
      <vt:lpstr>Aptos Display</vt:lpstr>
      <vt:lpstr>Arial</vt:lpstr>
      <vt:lpstr>Arial,Sans-Serif</vt:lpstr>
      <vt:lpstr>Calibri</vt:lpstr>
      <vt:lpstr>Calibri Light</vt:lpstr>
      <vt:lpstr>Office Theme</vt:lpstr>
      <vt:lpstr>An Introduction to AccessArt</vt:lpstr>
      <vt:lpstr>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AccessArt</dc:title>
  <dc:creator>Tobi Meuwissen</dc:creator>
  <cp:lastModifiedBy>Tobi Meuwissen</cp:lastModifiedBy>
  <cp:revision>14</cp:revision>
  <dcterms:created xsi:type="dcterms:W3CDTF">2024-04-30T11:55:02Z</dcterms:created>
  <dcterms:modified xsi:type="dcterms:W3CDTF">2024-12-05T11:53:37Z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0x0101006769880211DF6447BCB26882321B2AF3</vt:lpwstr>
  </property>
  <property fmtid="{D5CDD505-2E9C-101B-9397-08002B2CF9AE}" pid="3" name="MediaServiceImageTags">
    <vt:lpwstr/>
  </property>
</Properties>
</file>